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2" r:id="rId4"/>
    <p:sldId id="264" r:id="rId5"/>
    <p:sldId id="273" r:id="rId6"/>
    <p:sldId id="265" r:id="rId7"/>
    <p:sldId id="266" r:id="rId8"/>
    <p:sldId id="269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5" autoAdjust="0"/>
    <p:restoredTop sz="93890" autoAdjust="0"/>
  </p:normalViewPr>
  <p:slideViewPr>
    <p:cSldViewPr>
      <p:cViewPr varScale="1">
        <p:scale>
          <a:sx n="102" d="100"/>
          <a:sy n="102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03/05/2017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Modèles d’organigramme</a:t>
            </a:r>
            <a:endParaRPr lang="fr-F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Définition</a:t>
            </a:r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organigramme est le schéma des relations hiérarchiques et fonctionnelles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d’une organisation. L’organigramme est donc une image figée qui permet de voir d’un seul coup d’œil le rôle de chacun. Il est voué à changer et doit être mis à jour régulièrement. L’organigramme est utile pour présenter en interne (aux agents) comme en externe (partenaires, administrés) l’organisation de votre structure.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endParaRPr lang="fr-FR" sz="1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Avertissements</a:t>
            </a:r>
            <a:endParaRPr lang="fr-FR" sz="11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organigrammes ici proposés sont des exemples types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Ils sont une simple source d’inspiration et doivent être impérativement adaptés en fonction de l’organisation réelle de votre structure.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les collectivités ayant un effectif inférieur à 15 agents, il est proposé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types d’organigramme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2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maire est le supérieur hiérarchique direct de tous les agents (le ou la secrétaire de mairie y compris), </a:t>
            </a:r>
          </a:p>
          <a:p>
            <a:pPr marL="800100" lvl="2" indent="0">
              <a:buClr>
                <a:schemeClr val="accent1">
                  <a:lumMod val="75000"/>
                </a:schemeClr>
              </a:buClr>
              <a:buNone/>
            </a:pPr>
            <a:r>
              <a:rPr lang="fr-FR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maire est le supérieur hiérarchique du ou de la secrétaire de mairie, qui est à son tour le ou la supérieur(e) hiérarchique des autres agents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élus ne font pas partie des effectifs fonctionnaires de votre structure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Leur présence dans les organigrammes s’explique néanmoins par le rôle qu’ils peuvent jouer au travers des commissions ou des délégations de l’autorité territoriale.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 les encadrés indiquant une fonction au sein de la collectivité, des effectifs sont signalés par des petits encarts de couleur bleu ciel. Ces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sont purement théoriques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très variables en fonction des choix d’organisation, de la politique de la collectivité ou des </a:t>
            </a:r>
            <a:r>
              <a:rPr lang="fr-FR" sz="11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 des fonctionnaires occupant les postes.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 ne doivent pas être pris comme référence.</a:t>
            </a:r>
            <a:endParaRPr lang="fr-FR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"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haut à droite de chaque organigramme est indiqué dans un rectangle rouge l’effectif théorique et la strate approximative. Le </a:t>
            </a:r>
            <a:r>
              <a:rPr lang="fr-FR" sz="11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 entre la strate de la collectivité et l’effectif est théorique </a:t>
            </a:r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il correspond à une moyenne statistique. Ce rapport varie grandement d’une collectivité à une autre et ne doit pas être pris comme référence.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0814"/>
            <a:ext cx="899808" cy="61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755576" y="1484784"/>
            <a:ext cx="748883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755576" y="2725440"/>
            <a:ext cx="748883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2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851684" y="800708"/>
            <a:ext cx="14237" cy="34203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095600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03948" y="3995489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Comptabilité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758054" y="2420888"/>
            <a:ext cx="415887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  <a:r>
              <a:rPr lang="fr-FR" b="1" dirty="0" smtClean="0"/>
              <a:t> agents</a:t>
            </a:r>
          </a:p>
          <a:p>
            <a:pPr algn="ctr"/>
            <a:r>
              <a:rPr lang="fr-FR" sz="900" b="1" dirty="0" smtClean="0"/>
              <a:t>(entre 250-500 habitants)</a:t>
            </a:r>
            <a:endParaRPr lang="fr-FR" sz="9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684611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904148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8064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84611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887924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31840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59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757663" y="2420888"/>
            <a:ext cx="391" cy="16013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923394" y="2420888"/>
            <a:ext cx="0" cy="194421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61239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9001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0197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6731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9837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</a:t>
            </a:r>
            <a:r>
              <a:rPr lang="fr-FR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41386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25162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2001579" y="5601553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167310" y="56099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102718" y="5594285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4" name="Rectangle 43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5" name="Rectangle 44"/>
          <p:cNvSpPr/>
          <p:nvPr/>
        </p:nvSpPr>
        <p:spPr>
          <a:xfrm rot="16200000">
            <a:off x="-1205949" y="5038869"/>
            <a:ext cx="2931706" cy="28803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pic>
        <p:nvPicPr>
          <p:cNvPr id="2050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73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15888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851684" y="800708"/>
            <a:ext cx="14237" cy="34203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095600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03948" y="3995489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Comptabilité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758054" y="2420888"/>
            <a:ext cx="415887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  <a:r>
              <a:rPr lang="fr-FR" b="1" dirty="0" smtClean="0"/>
              <a:t> agents</a:t>
            </a:r>
          </a:p>
          <a:p>
            <a:pPr algn="ctr"/>
            <a:r>
              <a:rPr lang="fr-FR" sz="900" b="1" dirty="0"/>
              <a:t>(entre 250-500 habitants)</a:t>
            </a:r>
          </a:p>
        </p:txBody>
      </p:sp>
      <p:cxnSp>
        <p:nvCxnSpPr>
          <p:cNvPr id="27" name="Connecteur droit 26"/>
          <p:cNvCxnSpPr/>
          <p:nvPr/>
        </p:nvCxnSpPr>
        <p:spPr>
          <a:xfrm>
            <a:off x="1684611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904148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8064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84611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887924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31840" y="1232756"/>
            <a:ext cx="1512168" cy="4680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59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757663" y="2420888"/>
            <a:ext cx="391" cy="16013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923394" y="2420888"/>
            <a:ext cx="0" cy="194421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61239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9001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0197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67310" y="4022258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3648" y="2096852"/>
            <a:ext cx="1512168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41386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25162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22848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2001579" y="558924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67310" y="558924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03948" y="2492896"/>
            <a:ext cx="1510937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50" name="Rectangle 49"/>
          <p:cNvSpPr/>
          <p:nvPr/>
        </p:nvSpPr>
        <p:spPr>
          <a:xfrm rot="16200000">
            <a:off x="-1210140" y="5043060"/>
            <a:ext cx="2931706" cy="27964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51" name="Rectangle 50"/>
          <p:cNvSpPr/>
          <p:nvPr/>
        </p:nvSpPr>
        <p:spPr>
          <a:xfrm rot="16200000">
            <a:off x="-645376" y="2676118"/>
            <a:ext cx="1793794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pic>
        <p:nvPicPr>
          <p:cNvPr id="52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94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763686" y="2820134"/>
            <a:ext cx="2" cy="111292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5312213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56129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4477" y="3806234"/>
            <a:ext cx="1512168" cy="15841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élus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763688" y="2820134"/>
            <a:ext cx="5328593" cy="118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7 agents</a:t>
            </a:r>
          </a:p>
          <a:p>
            <a:pPr algn="ctr"/>
            <a:r>
              <a:rPr lang="fr-FR" sz="800" b="1" dirty="0" smtClean="0"/>
              <a:t>(Entre 500 et 1000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2145140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6364677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08593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21451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348453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2369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20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3510463" y="2831996"/>
            <a:ext cx="390" cy="97423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7092280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72200" y="3100101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3100100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4769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8271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88631" y="3100101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71600" y="3806234"/>
            <a:ext cx="1512168" cy="15841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56129" y="3100101"/>
            <a:ext cx="1512168" cy="47620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</a:t>
            </a:r>
            <a:r>
              <a:rPr lang="fr-FR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4" name="Rectangle 43"/>
          <p:cNvSpPr/>
          <p:nvPr/>
        </p:nvSpPr>
        <p:spPr>
          <a:xfrm>
            <a:off x="971600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81421" y="5373216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54769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64477" y="537229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8" name="Rectangle 47"/>
          <p:cNvSpPr/>
          <p:nvPr/>
        </p:nvSpPr>
        <p:spPr>
          <a:xfrm rot="16200000">
            <a:off x="-1214331" y="5038868"/>
            <a:ext cx="2931706" cy="28803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pic>
        <p:nvPicPr>
          <p:cNvPr id="49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27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1763688" y="2820134"/>
            <a:ext cx="5328593" cy="118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763688" y="2831995"/>
            <a:ext cx="2" cy="110106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5312213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56129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64477" y="1988840"/>
            <a:ext cx="1512168" cy="4320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4477" y="3806233"/>
            <a:ext cx="1512168" cy="1592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élus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7 agents</a:t>
            </a:r>
          </a:p>
          <a:p>
            <a:pPr algn="ctr"/>
            <a:r>
              <a:rPr lang="fr-FR" sz="800" b="1" dirty="0" smtClean="0"/>
              <a:t>(Entre 500 et 1000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2145140" y="1028068"/>
            <a:ext cx="4219537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6364677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08593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21451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348453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2369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20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3510463" y="2831997"/>
            <a:ext cx="390" cy="97423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7092280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77942" y="3085088"/>
            <a:ext cx="1512168" cy="45192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54769" y="3085089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4769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8271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07606" y="3108252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71600" y="3806233"/>
            <a:ext cx="1512168" cy="1592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1" y="3085089"/>
            <a:ext cx="1512168" cy="468052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 rot="16200000">
            <a:off x="-652829" y="2683571"/>
            <a:ext cx="1808700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</a:t>
            </a:r>
            <a:r>
              <a:rPr lang="fr-FR" sz="1100" dirty="0" err="1" smtClean="0"/>
              <a:t>intérmédiaire</a:t>
            </a:r>
            <a:endParaRPr lang="fr-FR" sz="1100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-1210140" y="5043060"/>
            <a:ext cx="2931706" cy="27964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44" name="Rectangle 43"/>
          <p:cNvSpPr/>
          <p:nvPr/>
        </p:nvSpPr>
        <p:spPr>
          <a:xfrm>
            <a:off x="971600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81421" y="5373216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54769" y="5376737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64477" y="537229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64477" y="2348880"/>
            <a:ext cx="1512167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pic>
        <p:nvPicPr>
          <p:cNvPr id="55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51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07505" y="114537"/>
            <a:ext cx="8928992" cy="1808700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7504" y="3717032"/>
            <a:ext cx="8928992" cy="2931706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7504" y="1923237"/>
            <a:ext cx="8928992" cy="1793795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 flipV="1">
            <a:off x="1235078" y="2831995"/>
            <a:ext cx="17424" cy="102056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</p:cNvCxnSpPr>
          <p:nvPr/>
        </p:nvCxnSpPr>
        <p:spPr>
          <a:xfrm>
            <a:off x="4635661" y="800708"/>
            <a:ext cx="4174" cy="313234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79577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7925" y="3079087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1477" y="1988840"/>
            <a:ext cx="1512168" cy="4680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Secrétaire de mairie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87925" y="3806233"/>
            <a:ext cx="1512168" cy="15923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des </a:t>
            </a:r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élus</a:t>
            </a:r>
          </a:p>
          <a:p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235078" y="2831995"/>
            <a:ext cx="68049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15 agents</a:t>
            </a:r>
          </a:p>
          <a:p>
            <a:pPr algn="ctr"/>
            <a:r>
              <a:rPr lang="fr-FR" sz="800" b="1" dirty="0" smtClean="0"/>
              <a:t>(Entre 1000 et 2000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626740" y="1028068"/>
            <a:ext cx="4061385" cy="66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4" idx="2"/>
          </p:cNvCxnSpPr>
          <p:nvPr/>
        </p:nvCxnSpPr>
        <p:spPr>
          <a:xfrm flipV="1">
            <a:off x="5688125" y="1034734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932041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necteur droit 33"/>
          <p:cNvCxnSpPr>
            <a:stCxn id="15" idx="2"/>
          </p:cNvCxnSpPr>
          <p:nvPr/>
        </p:nvCxnSpPr>
        <p:spPr>
          <a:xfrm flipV="1">
            <a:off x="1626740" y="1028068"/>
            <a:ext cx="0" cy="6727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060421" y="1028068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15817" y="1232756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3688" y="1232756"/>
            <a:ext cx="2146104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H="1" flipV="1">
            <a:off x="2930160" y="2831995"/>
            <a:ext cx="391" cy="97423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6300192" y="2831995"/>
            <a:ext cx="1" cy="102056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80112" y="3100101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91498" y="3100101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74467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86183" y="3806234"/>
            <a:ext cx="1512168" cy="15841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6025" y="3108252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8994" y="3806233"/>
            <a:ext cx="1512168" cy="15841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/>
          <p:nvPr/>
        </p:nvCxnSpPr>
        <p:spPr>
          <a:xfrm flipH="1" flipV="1">
            <a:off x="8039984" y="2831995"/>
            <a:ext cx="5310" cy="111309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283900" y="3131416"/>
            <a:ext cx="1512168" cy="4680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289971" y="3806233"/>
            <a:ext cx="1512168" cy="15841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 Bibliothèque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Piscine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 rot="16200000">
            <a:off x="-652830" y="874871"/>
            <a:ext cx="1808700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 rot="16200000">
            <a:off x="-1214333" y="5038866"/>
            <a:ext cx="2931707" cy="28803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47" name="Rectangle 46"/>
          <p:cNvSpPr/>
          <p:nvPr/>
        </p:nvSpPr>
        <p:spPr>
          <a:xfrm rot="16200000">
            <a:off x="-645376" y="2676118"/>
            <a:ext cx="1793794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48" name="Rectangle 47"/>
          <p:cNvSpPr/>
          <p:nvPr/>
        </p:nvSpPr>
        <p:spPr>
          <a:xfrm>
            <a:off x="3911477" y="2464108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78994" y="539041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83899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71963" y="5390410"/>
            <a:ext cx="1514671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agents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887925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586183" y="5398560"/>
            <a:ext cx="151216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pic>
        <p:nvPicPr>
          <p:cNvPr id="57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23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107505" y="114536"/>
            <a:ext cx="8928992" cy="1686383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107504" y="4437112"/>
            <a:ext cx="8928992" cy="2211627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107504" y="2703987"/>
            <a:ext cx="8928992" cy="1733126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107504" y="1800920"/>
            <a:ext cx="8928992" cy="908000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62"/>
          <p:cNvCxnSpPr/>
          <p:nvPr/>
        </p:nvCxnSpPr>
        <p:spPr>
          <a:xfrm>
            <a:off x="1115616" y="1034735"/>
            <a:ext cx="0" cy="440404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33" idx="0"/>
          </p:cNvCxnSpPr>
          <p:nvPr/>
        </p:nvCxnSpPr>
        <p:spPr>
          <a:xfrm flipV="1">
            <a:off x="2586055" y="2831995"/>
            <a:ext cx="8516" cy="178654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2"/>
            <a:endCxn id="22" idx="0"/>
          </p:cNvCxnSpPr>
          <p:nvPr/>
        </p:nvCxnSpPr>
        <p:spPr>
          <a:xfrm>
            <a:off x="5325638" y="789438"/>
            <a:ext cx="0" cy="382909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704566" y="3068959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population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07845" y="4618537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586055" y="2831995"/>
            <a:ext cx="5529361" cy="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30 agents</a:t>
            </a:r>
          </a:p>
          <a:p>
            <a:pPr algn="ctr"/>
            <a:r>
              <a:rPr lang="fr-FR" sz="800" b="1" dirty="0" smtClean="0"/>
              <a:t>(Entre 1000 et 2000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115616" y="1034735"/>
            <a:ext cx="4202657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427984" y="1034735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07904" y="1232757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2915816" y="1034735"/>
            <a:ext cx="0" cy="66607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23728" y="1226090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Commissions 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7544" y="1232756"/>
            <a:ext cx="1224136" cy="684076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21" idx="0"/>
          </p:cNvCxnSpPr>
          <p:nvPr/>
        </p:nvCxnSpPr>
        <p:spPr>
          <a:xfrm flipV="1">
            <a:off x="3959935" y="2833821"/>
            <a:ext cx="0" cy="178654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690511" y="2833821"/>
            <a:ext cx="9004" cy="275542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133276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Affaires scolaires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24964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42142" y="4620363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voirie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81722" y="4581128"/>
            <a:ext cx="1235586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5294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68262" y="4618537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publics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>
            <a:stCxn id="42" idx="0"/>
          </p:cNvCxnSpPr>
          <p:nvPr/>
        </p:nvCxnSpPr>
        <p:spPr>
          <a:xfrm flipH="1" flipV="1">
            <a:off x="8115416" y="2833821"/>
            <a:ext cx="15255" cy="1792477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524328" y="3068960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12878" y="4626298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Bibliothèque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33276" y="3649155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</a:t>
            </a:r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42142" y="3645024"/>
            <a:ext cx="1229858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 flipV="1">
            <a:off x="4667561" y="544142"/>
            <a:ext cx="2185611" cy="112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69554" y="32138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6840633" y="566682"/>
            <a:ext cx="15297" cy="122810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228184" y="1556792"/>
            <a:ext cx="1235586" cy="4759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municipale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3838707" y="2098509"/>
            <a:ext cx="122172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656344" y="1864482"/>
            <a:ext cx="1235586" cy="4549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(élus)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8657" y="1844824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68262" y="3649155"/>
            <a:ext cx="1235586" cy="475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Attaché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67544" y="3068958"/>
            <a:ext cx="1235586" cy="475981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aide sociale</a:t>
            </a:r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81722" y="5589240"/>
            <a:ext cx="1235586" cy="6480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56094" y="4606459"/>
            <a:ext cx="1235586" cy="161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</a:t>
            </a:r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 d’aides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Logement social</a:t>
            </a:r>
          </a:p>
          <a:p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personne</a:t>
            </a:r>
          </a:p>
          <a:p>
            <a:endParaRPr lang="fr-FR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 rot="16200000">
            <a:off x="-593204" y="823626"/>
            <a:ext cx="1686383" cy="2682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 rot="16200000">
            <a:off x="-855825" y="5408825"/>
            <a:ext cx="2211625" cy="268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62" name="Rectangle 61"/>
          <p:cNvSpPr/>
          <p:nvPr/>
        </p:nvSpPr>
        <p:spPr>
          <a:xfrm rot="16200000">
            <a:off x="-1070472" y="2987279"/>
            <a:ext cx="2640918" cy="268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65" name="Rectangle 64"/>
          <p:cNvSpPr/>
          <p:nvPr/>
        </p:nvSpPr>
        <p:spPr>
          <a:xfrm>
            <a:off x="456094" y="6222470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512878" y="624826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68262" y="6231377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07845" y="6231377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081722" y="6222469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40453" y="623731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agents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81722" y="5096334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133276" y="4136875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968262" y="4125136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342142" y="4119997"/>
            <a:ext cx="1229858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610361" y="2319403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656344" y="2319402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228184" y="2029456"/>
            <a:ext cx="1235586" cy="202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pic>
        <p:nvPicPr>
          <p:cNvPr id="94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5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107505" y="114536"/>
            <a:ext cx="8928992" cy="1686385"/>
          </a:xfrm>
          <a:prstGeom prst="rect">
            <a:avLst/>
          </a:prstGeom>
          <a:solidFill>
            <a:schemeClr val="accent6">
              <a:lumMod val="75000"/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107504" y="4664733"/>
            <a:ext cx="8928992" cy="1984005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Rectangle 146"/>
          <p:cNvSpPr/>
          <p:nvPr/>
        </p:nvSpPr>
        <p:spPr>
          <a:xfrm>
            <a:off x="115888" y="3298134"/>
            <a:ext cx="8920608" cy="1366599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/>
          <p:cNvSpPr/>
          <p:nvPr/>
        </p:nvSpPr>
        <p:spPr>
          <a:xfrm>
            <a:off x="107505" y="1803111"/>
            <a:ext cx="8928992" cy="1503352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0" name="Connecteur droit 139"/>
          <p:cNvCxnSpPr/>
          <p:nvPr/>
        </p:nvCxnSpPr>
        <p:spPr>
          <a:xfrm>
            <a:off x="6170142" y="3541143"/>
            <a:ext cx="60359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 flipV="1">
            <a:off x="7139689" y="2636912"/>
            <a:ext cx="1" cy="384702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H="1">
            <a:off x="4824429" y="3586235"/>
            <a:ext cx="52164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820341" y="3573016"/>
            <a:ext cx="4088" cy="12961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1073887" y="980728"/>
            <a:ext cx="0" cy="445805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2482569" y="2636912"/>
            <a:ext cx="773" cy="208823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536220" y="800708"/>
            <a:ext cx="0" cy="48295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973129" y="2791056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à la population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90434" y="5589240"/>
            <a:ext cx="1088993" cy="7469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civil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CNI/Passeport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Cimetière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2482569" y="2636912"/>
            <a:ext cx="593613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ndir un rectangle avec un coin diagonal 25"/>
          <p:cNvSpPr/>
          <p:nvPr/>
        </p:nvSpPr>
        <p:spPr>
          <a:xfrm>
            <a:off x="7408793" y="203285"/>
            <a:ext cx="1555695" cy="705435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50 agents</a:t>
            </a:r>
          </a:p>
          <a:p>
            <a:pPr algn="ctr"/>
            <a:r>
              <a:rPr lang="fr-FR" sz="800" b="1" dirty="0" smtClean="0"/>
              <a:t>(Entre 3000 et 5000 habitants)</a:t>
            </a:r>
            <a:endParaRPr lang="fr-FR" sz="8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073887" y="980728"/>
            <a:ext cx="4470221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572000" y="980728"/>
            <a:ext cx="1" cy="50405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825727" y="1156079"/>
            <a:ext cx="1512168" cy="468052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 </a:t>
            </a:r>
          </a:p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34"/>
          <p:cNvCxnSpPr>
            <a:stCxn id="13" idx="2"/>
          </p:cNvCxnSpPr>
          <p:nvPr/>
        </p:nvCxnSpPr>
        <p:spPr>
          <a:xfrm flipV="1">
            <a:off x="2879812" y="980728"/>
            <a:ext cx="0" cy="62895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23728" y="1149412"/>
            <a:ext cx="1512168" cy="460267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</a:t>
            </a:r>
          </a:p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8102" y="1077402"/>
            <a:ext cx="1091570" cy="551398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 droit 35"/>
          <p:cNvCxnSpPr>
            <a:stCxn id="69" idx="2"/>
          </p:cNvCxnSpPr>
          <p:nvPr/>
        </p:nvCxnSpPr>
        <p:spPr>
          <a:xfrm flipV="1">
            <a:off x="3829286" y="2548998"/>
            <a:ext cx="0" cy="380035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6690853" y="2863312"/>
            <a:ext cx="2594" cy="10019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88224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3501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88224" y="5445224"/>
            <a:ext cx="1091570" cy="2743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36784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Supports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eur droit 43"/>
          <p:cNvCxnSpPr>
            <a:stCxn id="42" idx="0"/>
          </p:cNvCxnSpPr>
          <p:nvPr/>
        </p:nvCxnSpPr>
        <p:spPr>
          <a:xfrm flipV="1">
            <a:off x="8407253" y="2636912"/>
            <a:ext cx="0" cy="28083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872918" y="278093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et tourisme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861468" y="5445224"/>
            <a:ext cx="1091570" cy="9651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du tourisme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Bibliothèque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Camping</a:t>
            </a:r>
          </a:p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Manifestations</a:t>
            </a: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588224" y="3361123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Coordinateur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75856" y="3356992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>
            <a:off x="5927232" y="544142"/>
            <a:ext cx="102103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88024" y="332656"/>
            <a:ext cx="1512168" cy="46805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6948264" y="544142"/>
            <a:ext cx="0" cy="12506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706549" y="1859812"/>
            <a:ext cx="1235586" cy="4563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municipale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Connecteur droit 53"/>
          <p:cNvCxnSpPr/>
          <p:nvPr/>
        </p:nvCxnSpPr>
        <p:spPr>
          <a:xfrm>
            <a:off x="3860622" y="2121768"/>
            <a:ext cx="1605817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865723" y="1873052"/>
            <a:ext cx="1235586" cy="4563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 </a:t>
            </a:r>
            <a:endParaRPr lang="fr-FR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32040" y="1853394"/>
            <a:ext cx="1235586" cy="4563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19752" y="3361123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Attaché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8102" y="2812070"/>
            <a:ext cx="1091570" cy="397683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aide sociale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8102" y="4725144"/>
            <a:ext cx="1091570" cy="16628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</a:t>
            </a:r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 d’aides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Logement social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à la personne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necteur droit 66"/>
          <p:cNvCxnSpPr/>
          <p:nvPr/>
        </p:nvCxnSpPr>
        <p:spPr>
          <a:xfrm>
            <a:off x="1763688" y="566682"/>
            <a:ext cx="0" cy="588908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88224" y="6037381"/>
            <a:ext cx="1091570" cy="3439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Cantine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8102" y="3356992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Rédacteur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283501" y="5261865"/>
            <a:ext cx="1091570" cy="36834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Voirie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Bâtiments</a:t>
            </a:r>
          </a:p>
          <a:p>
            <a:endParaRPr lang="fr-FR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83501" y="6037380"/>
            <a:ext cx="1091570" cy="3119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 vert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464388" y="4797152"/>
            <a:ext cx="935303" cy="4879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Développement durable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936784" y="5301208"/>
            <a:ext cx="1091570" cy="3540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Finances, commandes publiques, juridique</a:t>
            </a:r>
          </a:p>
          <a:p>
            <a:endParaRPr lang="fr-FR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6784" y="5895799"/>
            <a:ext cx="1091570" cy="4855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Informatique</a:t>
            </a:r>
          </a:p>
          <a:p>
            <a:r>
              <a:rPr lang="fr-FR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Courrier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936784" y="4725144"/>
            <a:ext cx="1091570" cy="3092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 et paye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65353" y="4050634"/>
            <a:ext cx="1091570" cy="386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de maitrise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589557" y="4005064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service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1" name="Connecteur droit 140"/>
          <p:cNvCxnSpPr>
            <a:stCxn id="62" idx="0"/>
          </p:cNvCxnSpPr>
          <p:nvPr/>
        </p:nvCxnSpPr>
        <p:spPr>
          <a:xfrm flipH="1" flipV="1">
            <a:off x="6181158" y="3537012"/>
            <a:ext cx="11016" cy="125038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796136" y="4787401"/>
            <a:ext cx="792076" cy="3268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ALAE/ALSH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70679" y="3361123"/>
            <a:ext cx="1091570" cy="4584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Rédacteur</a:t>
            </a:r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 rot="16200000">
            <a:off x="-594358" y="824784"/>
            <a:ext cx="1686384" cy="26589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Elus</a:t>
            </a:r>
            <a:endParaRPr lang="fr-FR" dirty="0"/>
          </a:p>
        </p:txBody>
      </p:sp>
      <p:sp>
        <p:nvSpPr>
          <p:cNvPr id="84" name="Rectangle 83"/>
          <p:cNvSpPr/>
          <p:nvPr/>
        </p:nvSpPr>
        <p:spPr>
          <a:xfrm rot="16200000">
            <a:off x="-742014" y="5522634"/>
            <a:ext cx="1984005" cy="26820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Agent opérationnel</a:t>
            </a:r>
            <a:endParaRPr lang="fr-FR" sz="1100" dirty="0"/>
          </a:p>
        </p:txBody>
      </p:sp>
      <p:sp>
        <p:nvSpPr>
          <p:cNvPr id="85" name="Rectangle 84"/>
          <p:cNvSpPr/>
          <p:nvPr/>
        </p:nvSpPr>
        <p:spPr>
          <a:xfrm rot="16200000">
            <a:off x="-1181919" y="3098727"/>
            <a:ext cx="2863814" cy="268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Encadrement  intermédiaire</a:t>
            </a:r>
            <a:endParaRPr lang="fr-FR" sz="1100" dirty="0"/>
          </a:p>
        </p:txBody>
      </p:sp>
      <p:sp>
        <p:nvSpPr>
          <p:cNvPr id="90" name="Rectangle 89"/>
          <p:cNvSpPr/>
          <p:nvPr/>
        </p:nvSpPr>
        <p:spPr>
          <a:xfrm>
            <a:off x="528102" y="6340531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936784" y="635145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990435" y="633575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agents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283501" y="565516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agents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96136" y="5085184"/>
            <a:ext cx="793421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agents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936784" y="5039613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936784" y="5647553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283501" y="634716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464388" y="5293103"/>
            <a:ext cx="935303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588212" y="572005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agents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6588212" y="638111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861468" y="637578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agents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975920" y="375619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528102" y="373606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924993" y="375619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932040" y="2276872"/>
            <a:ext cx="1235398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2870964" y="2286557"/>
            <a:ext cx="1235586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6711790" y="2276872"/>
            <a:ext cx="1238135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agents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3281012" y="368418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264406" y="4404267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593453" y="3681542"/>
            <a:ext cx="1092916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6593905" y="4332259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agent</a:t>
            </a:r>
          </a:p>
        </p:txBody>
      </p:sp>
      <p:pic>
        <p:nvPicPr>
          <p:cNvPr id="159" name="Picture 2" descr="\\nas-rd5200\utilisateurs\Aury.m\logo CD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7" y="114537"/>
            <a:ext cx="68897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170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909</Words>
  <Application>Microsoft Office PowerPoint</Application>
  <PresentationFormat>Affichage à l'écran (4:3)</PresentationFormat>
  <Paragraphs>367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Modèles d’organigramme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SANCHEZ Laurence</dc:creator>
  <cp:lastModifiedBy>SANCHEZ Laurence</cp:lastModifiedBy>
  <cp:revision>45</cp:revision>
  <cp:lastPrinted>2015-04-08T10:47:53Z</cp:lastPrinted>
  <dcterms:modified xsi:type="dcterms:W3CDTF">2017-05-03T11:28:04Z</dcterms:modified>
</cp:coreProperties>
</file>