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291" r:id="rId3"/>
    <p:sldId id="295" r:id="rId4"/>
    <p:sldId id="313" r:id="rId5"/>
    <p:sldId id="292" r:id="rId6"/>
    <p:sldId id="457" r:id="rId7"/>
    <p:sldId id="342" r:id="rId8"/>
    <p:sldId id="344" r:id="rId9"/>
    <p:sldId id="306" r:id="rId10"/>
    <p:sldId id="343" r:id="rId11"/>
    <p:sldId id="304" r:id="rId12"/>
    <p:sldId id="455" r:id="rId13"/>
    <p:sldId id="456" r:id="rId14"/>
    <p:sldId id="459" r:id="rId15"/>
    <p:sldId id="348" r:id="rId16"/>
    <p:sldId id="340" r:id="rId17"/>
    <p:sldId id="460" r:id="rId18"/>
    <p:sldId id="461" r:id="rId19"/>
    <p:sldId id="345" r:id="rId20"/>
    <p:sldId id="346" r:id="rId21"/>
    <p:sldId id="347" r:id="rId22"/>
    <p:sldId id="353" r:id="rId23"/>
    <p:sldId id="349" r:id="rId24"/>
    <p:sldId id="355" r:id="rId25"/>
    <p:sldId id="354" r:id="rId26"/>
    <p:sldId id="351" r:id="rId27"/>
    <p:sldId id="356" r:id="rId28"/>
    <p:sldId id="361" r:id="rId29"/>
    <p:sldId id="359" r:id="rId30"/>
    <p:sldId id="360" r:id="rId31"/>
    <p:sldId id="364" r:id="rId32"/>
    <p:sldId id="366" r:id="rId33"/>
    <p:sldId id="365" r:id="rId34"/>
    <p:sldId id="367" r:id="rId35"/>
    <p:sldId id="369" r:id="rId36"/>
    <p:sldId id="462" r:id="rId37"/>
    <p:sldId id="368" r:id="rId38"/>
    <p:sldId id="445" r:id="rId39"/>
    <p:sldId id="446" r:id="rId40"/>
    <p:sldId id="447" r:id="rId41"/>
    <p:sldId id="448" r:id="rId42"/>
    <p:sldId id="449" r:id="rId43"/>
    <p:sldId id="463" r:id="rId44"/>
    <p:sldId id="450" r:id="rId45"/>
    <p:sldId id="451" r:id="rId46"/>
    <p:sldId id="452" r:id="rId47"/>
    <p:sldId id="453" r:id="rId48"/>
    <p:sldId id="465" r:id="rId49"/>
    <p:sldId id="464" r:id="rId50"/>
    <p:sldId id="350" r:id="rId51"/>
  </p:sldIdLst>
  <p:sldSz cx="10693400" cy="756126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521528" algn="l" rtl="0" fontAlgn="base">
      <a:spcBef>
        <a:spcPct val="0"/>
      </a:spcBef>
      <a:spcAft>
        <a:spcPct val="0"/>
      </a:spcAft>
      <a:defRPr kern="1200">
        <a:solidFill>
          <a:schemeClr val="tx1"/>
        </a:solidFill>
        <a:latin typeface="Arial" charset="0"/>
        <a:ea typeface="+mn-ea"/>
        <a:cs typeface="+mn-cs"/>
      </a:defRPr>
    </a:lvl2pPr>
    <a:lvl3pPr marL="1043056" algn="l" rtl="0" fontAlgn="base">
      <a:spcBef>
        <a:spcPct val="0"/>
      </a:spcBef>
      <a:spcAft>
        <a:spcPct val="0"/>
      </a:spcAft>
      <a:defRPr kern="1200">
        <a:solidFill>
          <a:schemeClr val="tx1"/>
        </a:solidFill>
        <a:latin typeface="Arial" charset="0"/>
        <a:ea typeface="+mn-ea"/>
        <a:cs typeface="+mn-cs"/>
      </a:defRPr>
    </a:lvl3pPr>
    <a:lvl4pPr marL="1564584" algn="l" rtl="0" fontAlgn="base">
      <a:spcBef>
        <a:spcPct val="0"/>
      </a:spcBef>
      <a:spcAft>
        <a:spcPct val="0"/>
      </a:spcAft>
      <a:defRPr kern="1200">
        <a:solidFill>
          <a:schemeClr val="tx1"/>
        </a:solidFill>
        <a:latin typeface="Arial" charset="0"/>
        <a:ea typeface="+mn-ea"/>
        <a:cs typeface="+mn-cs"/>
      </a:defRPr>
    </a:lvl4pPr>
    <a:lvl5pPr marL="2086112" algn="l" rtl="0" fontAlgn="base">
      <a:spcBef>
        <a:spcPct val="0"/>
      </a:spcBef>
      <a:spcAft>
        <a:spcPct val="0"/>
      </a:spcAft>
      <a:defRPr kern="1200">
        <a:solidFill>
          <a:schemeClr val="tx1"/>
        </a:solidFill>
        <a:latin typeface="Arial" charset="0"/>
        <a:ea typeface="+mn-ea"/>
        <a:cs typeface="+mn-cs"/>
      </a:defRPr>
    </a:lvl5pPr>
    <a:lvl6pPr marL="2607640" algn="l" defTabSz="1043056" rtl="0" eaLnBrk="1" latinLnBrk="0" hangingPunct="1">
      <a:defRPr kern="1200">
        <a:solidFill>
          <a:schemeClr val="tx1"/>
        </a:solidFill>
        <a:latin typeface="Arial" charset="0"/>
        <a:ea typeface="+mn-ea"/>
        <a:cs typeface="+mn-cs"/>
      </a:defRPr>
    </a:lvl6pPr>
    <a:lvl7pPr marL="3129168" algn="l" defTabSz="1043056" rtl="0" eaLnBrk="1" latinLnBrk="0" hangingPunct="1">
      <a:defRPr kern="1200">
        <a:solidFill>
          <a:schemeClr val="tx1"/>
        </a:solidFill>
        <a:latin typeface="Arial" charset="0"/>
        <a:ea typeface="+mn-ea"/>
        <a:cs typeface="+mn-cs"/>
      </a:defRPr>
    </a:lvl7pPr>
    <a:lvl8pPr marL="3650696" algn="l" defTabSz="1043056" rtl="0" eaLnBrk="1" latinLnBrk="0" hangingPunct="1">
      <a:defRPr kern="1200">
        <a:solidFill>
          <a:schemeClr val="tx1"/>
        </a:solidFill>
        <a:latin typeface="Arial" charset="0"/>
        <a:ea typeface="+mn-ea"/>
        <a:cs typeface="+mn-cs"/>
      </a:defRPr>
    </a:lvl8pPr>
    <a:lvl9pPr marL="4172224" algn="l" defTabSz="1043056"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BIN Jessica" initials="A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E0F2E"/>
    <a:srgbClr val="1F92B7"/>
    <a:srgbClr val="3F2270"/>
    <a:srgbClr val="FFFF99"/>
    <a:srgbClr val="7B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2062" autoAdjust="0"/>
  </p:normalViewPr>
  <p:slideViewPr>
    <p:cSldViewPr>
      <p:cViewPr varScale="1">
        <p:scale>
          <a:sx n="72" d="100"/>
          <a:sy n="72" d="100"/>
        </p:scale>
        <p:origin x="1116" y="66"/>
      </p:cViewPr>
      <p:guideLst>
        <p:guide orient="horz" pos="2382"/>
        <p:guide pos="3368"/>
      </p:guideLst>
    </p:cSldViewPr>
  </p:slideViewPr>
  <p:outlineViewPr>
    <p:cViewPr>
      <p:scale>
        <a:sx n="33" d="100"/>
        <a:sy n="33" d="100"/>
      </p:scale>
      <p:origin x="0" y="10632"/>
    </p:cViewPr>
    <p:sldLst>
      <p:sld r:id="rId1" collapse="1"/>
    </p:sldLst>
  </p:outlineViewPr>
  <p:notesTextViewPr>
    <p:cViewPr>
      <p:scale>
        <a:sx n="100" d="100"/>
        <a:sy n="100" d="100"/>
      </p:scale>
      <p:origin x="0" y="0"/>
    </p:cViewPr>
  </p:notesTextViewPr>
  <p:sorterViewPr>
    <p:cViewPr>
      <p:scale>
        <a:sx n="100" d="100"/>
        <a:sy n="100" d="100"/>
      </p:scale>
      <p:origin x="0" y="1302"/>
    </p:cViewPr>
  </p:sorterViewPr>
  <p:notesViewPr>
    <p:cSldViewPr>
      <p:cViewPr varScale="1">
        <p:scale>
          <a:sx n="93" d="100"/>
          <a:sy n="93" d="100"/>
        </p:scale>
        <p:origin x="-377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7090DF6-B01B-47F0-9F51-2F698BC46C19}" type="datetimeFigureOut">
              <a:rPr lang="fr-FR" smtClean="0"/>
              <a:t>10/10/2023</a:t>
            </a:fld>
            <a:endParaRPr lang="fr-FR" dirty="0"/>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F940E53-FFDB-4271-A859-8511F6F9A963}" type="slidenum">
              <a:rPr lang="fr-FR" smtClean="0"/>
              <a:t>‹N°›</a:t>
            </a:fld>
            <a:endParaRPr lang="fr-FR" dirty="0"/>
          </a:p>
        </p:txBody>
      </p:sp>
    </p:spTree>
    <p:extLst>
      <p:ext uri="{BB962C8B-B14F-4D97-AF65-F5344CB8AC3E}">
        <p14:creationId xmlns:p14="http://schemas.microsoft.com/office/powerpoint/2010/main" val="3806841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9" y="0"/>
            <a:ext cx="2945659" cy="496332"/>
          </a:xfrm>
          <a:prstGeom prst="rect">
            <a:avLst/>
          </a:prstGeom>
        </p:spPr>
        <p:txBody>
          <a:bodyPr vert="horz" lIns="91440" tIns="45720" rIns="91440" bIns="45720" rtlCol="0"/>
          <a:lstStyle>
            <a:lvl1pPr algn="r">
              <a:defRPr sz="1200"/>
            </a:lvl1pPr>
          </a:lstStyle>
          <a:p>
            <a:fld id="{78F14973-5BD5-4209-BA1D-DE2BF537FF4C}" type="datetimeFigureOut">
              <a:rPr lang="fr-FR" smtClean="0"/>
              <a:pPr/>
              <a:t>10/10/2023</a:t>
            </a:fld>
            <a:endParaRPr lang="fr-FR" dirty="0"/>
          </a:p>
        </p:txBody>
      </p:sp>
      <p:sp>
        <p:nvSpPr>
          <p:cNvPr id="4" name="Espace réservé de l'image des diapositives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6"/>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6" y="9428586"/>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9" y="9428586"/>
            <a:ext cx="2945659" cy="496332"/>
          </a:xfrm>
          <a:prstGeom prst="rect">
            <a:avLst/>
          </a:prstGeom>
        </p:spPr>
        <p:txBody>
          <a:bodyPr vert="horz" lIns="91440" tIns="45720" rIns="91440" bIns="45720" rtlCol="0" anchor="b"/>
          <a:lstStyle>
            <a:lvl1pPr algn="r">
              <a:defRPr sz="1200"/>
            </a:lvl1pPr>
          </a:lstStyle>
          <a:p>
            <a:fld id="{0A60A539-B88D-4561-A407-711B84976B22}" type="slidenum">
              <a:rPr lang="fr-FR" smtClean="0"/>
              <a:pPr/>
              <a:t>‹N°›</a:t>
            </a:fld>
            <a:endParaRPr lang="fr-FR" dirty="0"/>
          </a:p>
        </p:txBody>
      </p:sp>
    </p:spTree>
    <p:extLst>
      <p:ext uri="{BB962C8B-B14F-4D97-AF65-F5344CB8AC3E}">
        <p14:creationId xmlns:p14="http://schemas.microsoft.com/office/powerpoint/2010/main" val="823947733"/>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60A539-B88D-4561-A407-711B84976B22}" type="slidenum">
              <a:rPr lang="fr-FR" smtClean="0"/>
              <a:pPr/>
              <a:t>17</a:t>
            </a:fld>
            <a:endParaRPr lang="fr-FR" dirty="0"/>
          </a:p>
        </p:txBody>
      </p:sp>
    </p:spTree>
    <p:extLst>
      <p:ext uri="{BB962C8B-B14F-4D97-AF65-F5344CB8AC3E}">
        <p14:creationId xmlns:p14="http://schemas.microsoft.com/office/powerpoint/2010/main" val="2559575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60A539-B88D-4561-A407-711B84976B22}" type="slidenum">
              <a:rPr lang="fr-FR" smtClean="0"/>
              <a:pPr/>
              <a:t>45</a:t>
            </a:fld>
            <a:endParaRPr lang="fr-FR" dirty="0"/>
          </a:p>
        </p:txBody>
      </p:sp>
    </p:spTree>
    <p:extLst>
      <p:ext uri="{BB962C8B-B14F-4D97-AF65-F5344CB8AC3E}">
        <p14:creationId xmlns:p14="http://schemas.microsoft.com/office/powerpoint/2010/main" val="3378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60A539-B88D-4561-A407-711B84976B22}" type="slidenum">
              <a:rPr lang="fr-FR" smtClean="0"/>
              <a:pPr/>
              <a:t>19</a:t>
            </a:fld>
            <a:endParaRPr lang="fr-FR" dirty="0"/>
          </a:p>
        </p:txBody>
      </p:sp>
    </p:spTree>
    <p:extLst>
      <p:ext uri="{BB962C8B-B14F-4D97-AF65-F5344CB8AC3E}">
        <p14:creationId xmlns:p14="http://schemas.microsoft.com/office/powerpoint/2010/main" val="429380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60A539-B88D-4561-A407-711B84976B22}" type="slidenum">
              <a:rPr lang="fr-FR" smtClean="0"/>
              <a:pPr/>
              <a:t>21</a:t>
            </a:fld>
            <a:endParaRPr lang="fr-FR" dirty="0"/>
          </a:p>
        </p:txBody>
      </p:sp>
    </p:spTree>
    <p:extLst>
      <p:ext uri="{BB962C8B-B14F-4D97-AF65-F5344CB8AC3E}">
        <p14:creationId xmlns:p14="http://schemas.microsoft.com/office/powerpoint/2010/main" val="94132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60A539-B88D-4561-A407-711B84976B22}" type="slidenum">
              <a:rPr lang="fr-FR" smtClean="0"/>
              <a:pPr/>
              <a:t>35</a:t>
            </a:fld>
            <a:endParaRPr lang="fr-FR" dirty="0"/>
          </a:p>
        </p:txBody>
      </p:sp>
    </p:spTree>
    <p:extLst>
      <p:ext uri="{BB962C8B-B14F-4D97-AF65-F5344CB8AC3E}">
        <p14:creationId xmlns:p14="http://schemas.microsoft.com/office/powerpoint/2010/main" val="20636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60A539-B88D-4561-A407-711B84976B22}" type="slidenum">
              <a:rPr lang="fr-FR" smtClean="0"/>
              <a:pPr/>
              <a:t>36</a:t>
            </a:fld>
            <a:endParaRPr lang="fr-FR" dirty="0"/>
          </a:p>
        </p:txBody>
      </p:sp>
    </p:spTree>
    <p:extLst>
      <p:ext uri="{BB962C8B-B14F-4D97-AF65-F5344CB8AC3E}">
        <p14:creationId xmlns:p14="http://schemas.microsoft.com/office/powerpoint/2010/main" val="271186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25BE97-1C02-41C3-A66A-72C371524052}" type="slidenum">
              <a:rPr lang="fr-FR" smtClean="0"/>
              <a:t>38</a:t>
            </a:fld>
            <a:endParaRPr lang="fr-FR" dirty="0"/>
          </a:p>
        </p:txBody>
      </p:sp>
    </p:spTree>
    <p:extLst>
      <p:ext uri="{BB962C8B-B14F-4D97-AF65-F5344CB8AC3E}">
        <p14:creationId xmlns:p14="http://schemas.microsoft.com/office/powerpoint/2010/main" val="84140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60A539-B88D-4561-A407-711B84976B22}" type="slidenum">
              <a:rPr lang="fr-FR" smtClean="0"/>
              <a:pPr/>
              <a:t>41</a:t>
            </a:fld>
            <a:endParaRPr lang="fr-FR" dirty="0"/>
          </a:p>
        </p:txBody>
      </p:sp>
    </p:spTree>
    <p:extLst>
      <p:ext uri="{BB962C8B-B14F-4D97-AF65-F5344CB8AC3E}">
        <p14:creationId xmlns:p14="http://schemas.microsoft.com/office/powerpoint/2010/main" val="374715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60A539-B88D-4561-A407-711B84976B22}" type="slidenum">
              <a:rPr lang="fr-FR" smtClean="0"/>
              <a:pPr/>
              <a:t>42</a:t>
            </a:fld>
            <a:endParaRPr lang="fr-FR" dirty="0"/>
          </a:p>
        </p:txBody>
      </p:sp>
    </p:spTree>
    <p:extLst>
      <p:ext uri="{BB962C8B-B14F-4D97-AF65-F5344CB8AC3E}">
        <p14:creationId xmlns:p14="http://schemas.microsoft.com/office/powerpoint/2010/main" val="3493669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60A539-B88D-4561-A407-711B84976B22}" type="slidenum">
              <a:rPr lang="fr-FR" smtClean="0"/>
              <a:pPr/>
              <a:t>43</a:t>
            </a:fld>
            <a:endParaRPr lang="fr-FR" dirty="0"/>
          </a:p>
        </p:txBody>
      </p:sp>
    </p:spTree>
    <p:extLst>
      <p:ext uri="{BB962C8B-B14F-4D97-AF65-F5344CB8AC3E}">
        <p14:creationId xmlns:p14="http://schemas.microsoft.com/office/powerpoint/2010/main" val="394029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2005" y="2348893"/>
            <a:ext cx="9089390" cy="1620771"/>
          </a:xfrm>
        </p:spPr>
        <p:txBody>
          <a:bodyPr/>
          <a:lstStyle/>
          <a:p>
            <a:r>
              <a:rPr lang="fr-FR"/>
              <a:t>Modifiez le style du titre</a:t>
            </a:r>
          </a:p>
        </p:txBody>
      </p:sp>
      <p:sp>
        <p:nvSpPr>
          <p:cNvPr id="3" name="Sous-titre 2"/>
          <p:cNvSpPr>
            <a:spLocks noGrp="1"/>
          </p:cNvSpPr>
          <p:nvPr>
            <p:ph type="subTitle" idx="1"/>
          </p:nvPr>
        </p:nvSpPr>
        <p:spPr>
          <a:xfrm>
            <a:off x="1604010" y="4284716"/>
            <a:ext cx="7485380" cy="1932323"/>
          </a:xfrm>
        </p:spPr>
        <p:txBody>
          <a:bodyPr/>
          <a:lstStyle>
            <a:lvl1pPr marL="0" indent="0" algn="ctr">
              <a:buNone/>
              <a:defRPr/>
            </a:lvl1pPr>
            <a:lvl2pPr marL="521528" indent="0" algn="ctr">
              <a:buNone/>
              <a:defRPr/>
            </a:lvl2pPr>
            <a:lvl3pPr marL="1043056" indent="0" algn="ctr">
              <a:buNone/>
              <a:defRPr/>
            </a:lvl3pPr>
            <a:lvl4pPr marL="1564584" indent="0" algn="ctr">
              <a:buNone/>
              <a:defRPr/>
            </a:lvl4pPr>
            <a:lvl5pPr marL="2086112" indent="0" algn="ctr">
              <a:buNone/>
              <a:defRPr/>
            </a:lvl5pPr>
            <a:lvl6pPr marL="2607640" indent="0" algn="ctr">
              <a:buNone/>
              <a:defRPr/>
            </a:lvl6pPr>
            <a:lvl7pPr marL="3129168" indent="0" algn="ctr">
              <a:buNone/>
              <a:defRPr/>
            </a:lvl7pPr>
            <a:lvl8pPr marL="3650696" indent="0" algn="ctr">
              <a:buNone/>
              <a:defRPr/>
            </a:lvl8pPr>
            <a:lvl9pPr marL="4172224" indent="0" algn="ctr">
              <a:buNone/>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ltLang="fr-FR" dirty="0"/>
          </a:p>
        </p:txBody>
      </p:sp>
      <p:sp>
        <p:nvSpPr>
          <p:cNvPr id="5" name="Espace réservé du pied de page 4"/>
          <p:cNvSpPr>
            <a:spLocks noGrp="1"/>
          </p:cNvSpPr>
          <p:nvPr>
            <p:ph type="ftr" sz="quarter" idx="11"/>
          </p:nvPr>
        </p:nvSpPr>
        <p:spPr/>
        <p:txBody>
          <a:bodyPr/>
          <a:lstStyle>
            <a:lvl1pPr>
              <a:defRPr/>
            </a:lvl1pPr>
          </a:lstStyle>
          <a:p>
            <a:r>
              <a:rPr lang="fr-FR" altLang="fr-FR"/>
              <a:t>‹N°›</a:t>
            </a:r>
            <a:endParaRPr lang="fr-FR" altLang="fr-FR" dirty="0"/>
          </a:p>
        </p:txBody>
      </p:sp>
      <p:sp>
        <p:nvSpPr>
          <p:cNvPr id="6" name="Espace réservé du numéro de diapositive 5"/>
          <p:cNvSpPr>
            <a:spLocks noGrp="1"/>
          </p:cNvSpPr>
          <p:nvPr>
            <p:ph type="sldNum" sz="quarter" idx="12"/>
          </p:nvPr>
        </p:nvSpPr>
        <p:spPr/>
        <p:txBody>
          <a:bodyPr/>
          <a:lstStyle>
            <a:lvl1pPr>
              <a:defRPr/>
            </a:lvl1pPr>
          </a:lstStyle>
          <a:p>
            <a:fld id="{5880E833-DFF7-4F28-B585-0FEF66CDE512}" type="slidenum">
              <a:rPr lang="fr-FR" altLang="fr-FR"/>
              <a:pPr/>
              <a:t>‹N°›</a:t>
            </a:fld>
            <a:endParaRPr lang="fr-FR" altLang="fr-FR" dirty="0"/>
          </a:p>
        </p:txBody>
      </p:sp>
    </p:spTree>
    <p:extLst>
      <p:ext uri="{BB962C8B-B14F-4D97-AF65-F5344CB8AC3E}">
        <p14:creationId xmlns:p14="http://schemas.microsoft.com/office/powerpoint/2010/main" val="1773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fr-FR" dirty="0"/>
          </a:p>
        </p:txBody>
      </p:sp>
      <p:sp>
        <p:nvSpPr>
          <p:cNvPr id="5" name="Espace réservé du pied de page 4"/>
          <p:cNvSpPr>
            <a:spLocks noGrp="1"/>
          </p:cNvSpPr>
          <p:nvPr>
            <p:ph type="ftr" sz="quarter" idx="11"/>
          </p:nvPr>
        </p:nvSpPr>
        <p:spPr/>
        <p:txBody>
          <a:bodyPr/>
          <a:lstStyle>
            <a:lvl1pPr>
              <a:defRPr/>
            </a:lvl1pPr>
          </a:lstStyle>
          <a:p>
            <a:r>
              <a:rPr lang="fr-FR" altLang="fr-FR"/>
              <a:t>‹N°›</a:t>
            </a:r>
            <a:endParaRPr lang="fr-FR" altLang="fr-FR" dirty="0"/>
          </a:p>
        </p:txBody>
      </p:sp>
      <p:sp>
        <p:nvSpPr>
          <p:cNvPr id="6" name="Espace réservé du numéro de diapositive 5"/>
          <p:cNvSpPr>
            <a:spLocks noGrp="1"/>
          </p:cNvSpPr>
          <p:nvPr>
            <p:ph type="sldNum" sz="quarter" idx="12"/>
          </p:nvPr>
        </p:nvSpPr>
        <p:spPr/>
        <p:txBody>
          <a:bodyPr/>
          <a:lstStyle>
            <a:lvl1pPr>
              <a:defRPr/>
            </a:lvl1pPr>
          </a:lstStyle>
          <a:p>
            <a:fld id="{4A684666-CDBA-4CDC-A29F-76992C05AE86}" type="slidenum">
              <a:rPr lang="fr-FR" altLang="fr-FR"/>
              <a:pPr/>
              <a:t>‹N°›</a:t>
            </a:fld>
            <a:endParaRPr lang="fr-FR" altLang="fr-FR" dirty="0"/>
          </a:p>
        </p:txBody>
      </p:sp>
    </p:spTree>
    <p:extLst>
      <p:ext uri="{BB962C8B-B14F-4D97-AF65-F5344CB8AC3E}">
        <p14:creationId xmlns:p14="http://schemas.microsoft.com/office/powerpoint/2010/main" val="183295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2715" y="302802"/>
            <a:ext cx="2406015" cy="645157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34670" y="302802"/>
            <a:ext cx="7039822" cy="645157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fr-FR" dirty="0"/>
          </a:p>
        </p:txBody>
      </p:sp>
      <p:sp>
        <p:nvSpPr>
          <p:cNvPr id="5" name="Espace réservé du pied de page 4"/>
          <p:cNvSpPr>
            <a:spLocks noGrp="1"/>
          </p:cNvSpPr>
          <p:nvPr>
            <p:ph type="ftr" sz="quarter" idx="11"/>
          </p:nvPr>
        </p:nvSpPr>
        <p:spPr/>
        <p:txBody>
          <a:bodyPr/>
          <a:lstStyle>
            <a:lvl1pPr>
              <a:defRPr/>
            </a:lvl1pPr>
          </a:lstStyle>
          <a:p>
            <a:r>
              <a:rPr lang="fr-FR" altLang="fr-FR"/>
              <a:t>‹N°›</a:t>
            </a:r>
            <a:endParaRPr lang="fr-FR" altLang="fr-FR" dirty="0"/>
          </a:p>
        </p:txBody>
      </p:sp>
      <p:sp>
        <p:nvSpPr>
          <p:cNvPr id="6" name="Espace réservé du numéro de diapositive 5"/>
          <p:cNvSpPr>
            <a:spLocks noGrp="1"/>
          </p:cNvSpPr>
          <p:nvPr>
            <p:ph type="sldNum" sz="quarter" idx="12"/>
          </p:nvPr>
        </p:nvSpPr>
        <p:spPr/>
        <p:txBody>
          <a:bodyPr/>
          <a:lstStyle>
            <a:lvl1pPr>
              <a:defRPr/>
            </a:lvl1pPr>
          </a:lstStyle>
          <a:p>
            <a:fld id="{96CF8AE9-E51D-49E8-A55B-CB12102AE491}" type="slidenum">
              <a:rPr lang="fr-FR" altLang="fr-FR"/>
              <a:pPr/>
              <a:t>‹N°›</a:t>
            </a:fld>
            <a:endParaRPr lang="fr-FR" altLang="fr-FR" dirty="0"/>
          </a:p>
        </p:txBody>
      </p:sp>
    </p:spTree>
    <p:extLst>
      <p:ext uri="{BB962C8B-B14F-4D97-AF65-F5344CB8AC3E}">
        <p14:creationId xmlns:p14="http://schemas.microsoft.com/office/powerpoint/2010/main" val="121572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534670" y="302802"/>
            <a:ext cx="9624060" cy="645157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534670" y="6885650"/>
            <a:ext cx="2495127" cy="525088"/>
          </a:xfrm>
        </p:spPr>
        <p:txBody>
          <a:bodyPr/>
          <a:lstStyle>
            <a:lvl1pPr>
              <a:defRPr/>
            </a:lvl1pPr>
          </a:lstStyle>
          <a:p>
            <a:endParaRPr lang="fr-FR" altLang="fr-FR" dirty="0"/>
          </a:p>
        </p:txBody>
      </p:sp>
      <p:sp>
        <p:nvSpPr>
          <p:cNvPr id="4" name="Espace réservé du pied de page 3"/>
          <p:cNvSpPr>
            <a:spLocks noGrp="1"/>
          </p:cNvSpPr>
          <p:nvPr>
            <p:ph type="ftr" sz="quarter" idx="11"/>
          </p:nvPr>
        </p:nvSpPr>
        <p:spPr>
          <a:xfrm>
            <a:off x="3653579" y="6885650"/>
            <a:ext cx="3386243" cy="525088"/>
          </a:xfrm>
        </p:spPr>
        <p:txBody>
          <a:bodyPr/>
          <a:lstStyle>
            <a:lvl1pPr>
              <a:defRPr/>
            </a:lvl1pPr>
          </a:lstStyle>
          <a:p>
            <a:r>
              <a:rPr lang="fr-FR" altLang="fr-FR"/>
              <a:t>‹N°›</a:t>
            </a:r>
            <a:endParaRPr lang="fr-FR" altLang="fr-FR" dirty="0"/>
          </a:p>
        </p:txBody>
      </p:sp>
      <p:sp>
        <p:nvSpPr>
          <p:cNvPr id="5" name="Espace réservé du numéro de diapositive 4"/>
          <p:cNvSpPr>
            <a:spLocks noGrp="1"/>
          </p:cNvSpPr>
          <p:nvPr>
            <p:ph type="sldNum" sz="quarter" idx="12"/>
          </p:nvPr>
        </p:nvSpPr>
        <p:spPr>
          <a:xfrm>
            <a:off x="7663603" y="6885650"/>
            <a:ext cx="2495127" cy="525088"/>
          </a:xfrm>
        </p:spPr>
        <p:txBody>
          <a:bodyPr/>
          <a:lstStyle>
            <a:lvl1pPr>
              <a:defRPr/>
            </a:lvl1pPr>
          </a:lstStyle>
          <a:p>
            <a:fld id="{9BC5C211-7B18-426F-90C8-640EE5C36DB0}" type="slidenum">
              <a:rPr lang="fr-FR" altLang="fr-FR"/>
              <a:pPr/>
              <a:t>‹N°›</a:t>
            </a:fld>
            <a:endParaRPr lang="fr-FR" altLang="fr-FR" dirty="0"/>
          </a:p>
        </p:txBody>
      </p:sp>
    </p:spTree>
    <p:extLst>
      <p:ext uri="{BB962C8B-B14F-4D97-AF65-F5344CB8AC3E}">
        <p14:creationId xmlns:p14="http://schemas.microsoft.com/office/powerpoint/2010/main" val="359101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fr-FR" dirty="0"/>
          </a:p>
        </p:txBody>
      </p:sp>
      <p:sp>
        <p:nvSpPr>
          <p:cNvPr id="5" name="Espace réservé du pied de page 4"/>
          <p:cNvSpPr>
            <a:spLocks noGrp="1"/>
          </p:cNvSpPr>
          <p:nvPr>
            <p:ph type="ftr" sz="quarter" idx="11"/>
          </p:nvPr>
        </p:nvSpPr>
        <p:spPr/>
        <p:txBody>
          <a:bodyPr/>
          <a:lstStyle>
            <a:lvl1pPr>
              <a:defRPr/>
            </a:lvl1pPr>
          </a:lstStyle>
          <a:p>
            <a:fld id="{4BE674E7-B6E7-471A-B468-627A22F2484B}" type="slidenum">
              <a:rPr lang="fr-FR" altLang="fr-FR" smtClean="0"/>
              <a:pPr/>
              <a:t>‹N°›</a:t>
            </a:fld>
            <a:endParaRPr lang="fr-FR" altLang="fr-FR" dirty="0"/>
          </a:p>
        </p:txBody>
      </p:sp>
      <p:sp>
        <p:nvSpPr>
          <p:cNvPr id="6" name="Espace réservé du numéro de diapositive 5"/>
          <p:cNvSpPr>
            <a:spLocks noGrp="1"/>
          </p:cNvSpPr>
          <p:nvPr>
            <p:ph type="sldNum" sz="quarter" idx="12"/>
          </p:nvPr>
        </p:nvSpPr>
        <p:spPr/>
        <p:txBody>
          <a:bodyPr/>
          <a:lstStyle>
            <a:lvl1pPr>
              <a:defRPr/>
            </a:lvl1pPr>
          </a:lstStyle>
          <a:p>
            <a:endParaRPr lang="fr-FR" altLang="fr-FR" dirty="0"/>
          </a:p>
        </p:txBody>
      </p:sp>
    </p:spTree>
    <p:extLst>
      <p:ext uri="{BB962C8B-B14F-4D97-AF65-F5344CB8AC3E}">
        <p14:creationId xmlns:p14="http://schemas.microsoft.com/office/powerpoint/2010/main" val="164887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05" y="4858812"/>
            <a:ext cx="9089390" cy="1501751"/>
          </a:xfrm>
        </p:spPr>
        <p:txBody>
          <a:bodyPr anchor="t"/>
          <a:lstStyle>
            <a:lvl1pPr algn="l">
              <a:defRPr sz="4600" b="1" cap="all"/>
            </a:lvl1pPr>
          </a:lstStyle>
          <a:p>
            <a:r>
              <a:rPr lang="fr-FR"/>
              <a:t>Modifiez le style du titre</a:t>
            </a:r>
          </a:p>
        </p:txBody>
      </p:sp>
      <p:sp>
        <p:nvSpPr>
          <p:cNvPr id="3" name="Espace réservé du texte 2"/>
          <p:cNvSpPr>
            <a:spLocks noGrp="1"/>
          </p:cNvSpPr>
          <p:nvPr>
            <p:ph type="body" idx="1"/>
          </p:nvPr>
        </p:nvSpPr>
        <p:spPr>
          <a:xfrm>
            <a:off x="844705" y="3204786"/>
            <a:ext cx="9089390" cy="1654026"/>
          </a:xfrm>
        </p:spPr>
        <p:txBody>
          <a:bodyPr anchor="b"/>
          <a:lstStyle>
            <a:lvl1pPr marL="0" indent="0">
              <a:buNone/>
              <a:defRPr sz="2300"/>
            </a:lvl1pPr>
            <a:lvl2pPr marL="521528" indent="0">
              <a:buNone/>
              <a:defRPr sz="2100"/>
            </a:lvl2pPr>
            <a:lvl3pPr marL="1043056" indent="0">
              <a:buNone/>
              <a:defRPr sz="1800"/>
            </a:lvl3pPr>
            <a:lvl4pPr marL="1564584" indent="0">
              <a:buNone/>
              <a:defRPr sz="1600"/>
            </a:lvl4pPr>
            <a:lvl5pPr marL="2086112" indent="0">
              <a:buNone/>
              <a:defRPr sz="1600"/>
            </a:lvl5pPr>
            <a:lvl6pPr marL="2607640" indent="0">
              <a:buNone/>
              <a:defRPr sz="1600"/>
            </a:lvl6pPr>
            <a:lvl7pPr marL="3129168" indent="0">
              <a:buNone/>
              <a:defRPr sz="1600"/>
            </a:lvl7pPr>
            <a:lvl8pPr marL="3650696" indent="0">
              <a:buNone/>
              <a:defRPr sz="1600"/>
            </a:lvl8pPr>
            <a:lvl9pPr marL="4172224" indent="0">
              <a:buNone/>
              <a:defRPr sz="16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dirty="0"/>
          </a:p>
        </p:txBody>
      </p:sp>
      <p:sp>
        <p:nvSpPr>
          <p:cNvPr id="5" name="Espace réservé du pied de page 4"/>
          <p:cNvSpPr>
            <a:spLocks noGrp="1"/>
          </p:cNvSpPr>
          <p:nvPr>
            <p:ph type="ftr" sz="quarter" idx="11"/>
          </p:nvPr>
        </p:nvSpPr>
        <p:spPr/>
        <p:txBody>
          <a:bodyPr/>
          <a:lstStyle>
            <a:lvl1pPr>
              <a:defRPr/>
            </a:lvl1pPr>
          </a:lstStyle>
          <a:p>
            <a:r>
              <a:rPr lang="fr-FR" altLang="fr-FR"/>
              <a:t>‹N°›</a:t>
            </a:r>
            <a:endParaRPr lang="fr-FR" altLang="fr-FR" dirty="0"/>
          </a:p>
        </p:txBody>
      </p:sp>
      <p:sp>
        <p:nvSpPr>
          <p:cNvPr id="6" name="Espace réservé du numéro de diapositive 5"/>
          <p:cNvSpPr>
            <a:spLocks noGrp="1"/>
          </p:cNvSpPr>
          <p:nvPr>
            <p:ph type="sldNum" sz="quarter" idx="12"/>
          </p:nvPr>
        </p:nvSpPr>
        <p:spPr/>
        <p:txBody>
          <a:bodyPr/>
          <a:lstStyle>
            <a:lvl1pPr>
              <a:defRPr/>
            </a:lvl1pPr>
          </a:lstStyle>
          <a:p>
            <a:fld id="{09F16618-F53C-44A3-BFAE-BAC00010AB71}" type="slidenum">
              <a:rPr lang="fr-FR" altLang="fr-FR"/>
              <a:pPr/>
              <a:t>‹N°›</a:t>
            </a:fld>
            <a:endParaRPr lang="fr-FR" altLang="fr-FR" dirty="0"/>
          </a:p>
        </p:txBody>
      </p:sp>
    </p:spTree>
    <p:extLst>
      <p:ext uri="{BB962C8B-B14F-4D97-AF65-F5344CB8AC3E}">
        <p14:creationId xmlns:p14="http://schemas.microsoft.com/office/powerpoint/2010/main" val="33413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ltLang="fr-FR" dirty="0"/>
          </a:p>
        </p:txBody>
      </p:sp>
      <p:sp>
        <p:nvSpPr>
          <p:cNvPr id="6" name="Espace réservé du pied de page 5"/>
          <p:cNvSpPr>
            <a:spLocks noGrp="1"/>
          </p:cNvSpPr>
          <p:nvPr>
            <p:ph type="ftr" sz="quarter" idx="11"/>
          </p:nvPr>
        </p:nvSpPr>
        <p:spPr/>
        <p:txBody>
          <a:bodyPr/>
          <a:lstStyle>
            <a:lvl1pPr>
              <a:defRPr/>
            </a:lvl1pPr>
          </a:lstStyle>
          <a:p>
            <a:r>
              <a:rPr lang="fr-FR" altLang="fr-FR"/>
              <a:t>‹N°›</a:t>
            </a:r>
            <a:endParaRPr lang="fr-FR" altLang="fr-FR" dirty="0"/>
          </a:p>
        </p:txBody>
      </p:sp>
      <p:sp>
        <p:nvSpPr>
          <p:cNvPr id="7" name="Espace réservé du numéro de diapositive 6"/>
          <p:cNvSpPr>
            <a:spLocks noGrp="1"/>
          </p:cNvSpPr>
          <p:nvPr>
            <p:ph type="sldNum" sz="quarter" idx="12"/>
          </p:nvPr>
        </p:nvSpPr>
        <p:spPr/>
        <p:txBody>
          <a:bodyPr/>
          <a:lstStyle>
            <a:lvl1pPr>
              <a:defRPr/>
            </a:lvl1pPr>
          </a:lstStyle>
          <a:p>
            <a:fld id="{48A66F38-1311-4AA6-BDC8-316026F5A71D}" type="slidenum">
              <a:rPr lang="fr-FR" altLang="fr-FR"/>
              <a:pPr/>
              <a:t>‹N°›</a:t>
            </a:fld>
            <a:endParaRPr lang="fr-FR" altLang="fr-FR" dirty="0"/>
          </a:p>
        </p:txBody>
      </p:sp>
    </p:spTree>
    <p:extLst>
      <p:ext uri="{BB962C8B-B14F-4D97-AF65-F5344CB8AC3E}">
        <p14:creationId xmlns:p14="http://schemas.microsoft.com/office/powerpoint/2010/main" val="18214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ltLang="fr-FR" dirty="0"/>
          </a:p>
        </p:txBody>
      </p:sp>
      <p:sp>
        <p:nvSpPr>
          <p:cNvPr id="8" name="Espace réservé du pied de page 7"/>
          <p:cNvSpPr>
            <a:spLocks noGrp="1"/>
          </p:cNvSpPr>
          <p:nvPr>
            <p:ph type="ftr" sz="quarter" idx="11"/>
          </p:nvPr>
        </p:nvSpPr>
        <p:spPr/>
        <p:txBody>
          <a:bodyPr/>
          <a:lstStyle>
            <a:lvl1pPr>
              <a:defRPr/>
            </a:lvl1pPr>
          </a:lstStyle>
          <a:p>
            <a:r>
              <a:rPr lang="fr-FR" altLang="fr-FR"/>
              <a:t>‹N°›</a:t>
            </a:r>
            <a:endParaRPr lang="fr-FR" altLang="fr-FR" dirty="0"/>
          </a:p>
        </p:txBody>
      </p:sp>
      <p:sp>
        <p:nvSpPr>
          <p:cNvPr id="9" name="Espace réservé du numéro de diapositive 8"/>
          <p:cNvSpPr>
            <a:spLocks noGrp="1"/>
          </p:cNvSpPr>
          <p:nvPr>
            <p:ph type="sldNum" sz="quarter" idx="12"/>
          </p:nvPr>
        </p:nvSpPr>
        <p:spPr/>
        <p:txBody>
          <a:bodyPr/>
          <a:lstStyle>
            <a:lvl1pPr>
              <a:defRPr/>
            </a:lvl1pPr>
          </a:lstStyle>
          <a:p>
            <a:fld id="{A66A4987-3A8F-4817-A7A8-78319177ECB8}" type="slidenum">
              <a:rPr lang="fr-FR" altLang="fr-FR"/>
              <a:pPr/>
              <a:t>‹N°›</a:t>
            </a:fld>
            <a:endParaRPr lang="fr-FR" altLang="fr-FR" dirty="0"/>
          </a:p>
        </p:txBody>
      </p:sp>
    </p:spTree>
    <p:extLst>
      <p:ext uri="{BB962C8B-B14F-4D97-AF65-F5344CB8AC3E}">
        <p14:creationId xmlns:p14="http://schemas.microsoft.com/office/powerpoint/2010/main" val="103989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endParaRPr lang="fr-FR" altLang="fr-FR" dirty="0"/>
          </a:p>
        </p:txBody>
      </p:sp>
      <p:sp>
        <p:nvSpPr>
          <p:cNvPr id="4" name="Espace réservé du pied de page 3"/>
          <p:cNvSpPr>
            <a:spLocks noGrp="1"/>
          </p:cNvSpPr>
          <p:nvPr>
            <p:ph type="ftr" sz="quarter" idx="11"/>
          </p:nvPr>
        </p:nvSpPr>
        <p:spPr/>
        <p:txBody>
          <a:bodyPr/>
          <a:lstStyle>
            <a:lvl1pPr>
              <a:defRPr/>
            </a:lvl1pPr>
          </a:lstStyle>
          <a:p>
            <a:r>
              <a:rPr lang="fr-FR" altLang="fr-FR"/>
              <a:t>‹N°›</a:t>
            </a:r>
            <a:endParaRPr lang="fr-FR" altLang="fr-FR" dirty="0"/>
          </a:p>
        </p:txBody>
      </p:sp>
      <p:sp>
        <p:nvSpPr>
          <p:cNvPr id="5" name="Espace réservé du numéro de diapositive 4"/>
          <p:cNvSpPr>
            <a:spLocks noGrp="1"/>
          </p:cNvSpPr>
          <p:nvPr>
            <p:ph type="sldNum" sz="quarter" idx="12"/>
          </p:nvPr>
        </p:nvSpPr>
        <p:spPr/>
        <p:txBody>
          <a:bodyPr/>
          <a:lstStyle>
            <a:lvl1pPr>
              <a:defRPr/>
            </a:lvl1pPr>
          </a:lstStyle>
          <a:p>
            <a:fld id="{784E5178-C835-4D12-8CDE-2443409D2EAB}" type="slidenum">
              <a:rPr lang="fr-FR" altLang="fr-FR"/>
              <a:pPr/>
              <a:t>‹N°›</a:t>
            </a:fld>
            <a:endParaRPr lang="fr-FR" altLang="fr-FR" dirty="0"/>
          </a:p>
        </p:txBody>
      </p:sp>
    </p:spTree>
    <p:extLst>
      <p:ext uri="{BB962C8B-B14F-4D97-AF65-F5344CB8AC3E}">
        <p14:creationId xmlns:p14="http://schemas.microsoft.com/office/powerpoint/2010/main" val="148672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dirty="0"/>
          </a:p>
        </p:txBody>
      </p:sp>
      <p:sp>
        <p:nvSpPr>
          <p:cNvPr id="3" name="Espace réservé du pied de page 2"/>
          <p:cNvSpPr>
            <a:spLocks noGrp="1"/>
          </p:cNvSpPr>
          <p:nvPr>
            <p:ph type="ftr" sz="quarter" idx="11"/>
          </p:nvPr>
        </p:nvSpPr>
        <p:spPr/>
        <p:txBody>
          <a:bodyPr/>
          <a:lstStyle>
            <a:lvl1pPr>
              <a:defRPr/>
            </a:lvl1pPr>
          </a:lstStyle>
          <a:p>
            <a:r>
              <a:rPr lang="fr-FR" altLang="fr-FR"/>
              <a:t>‹N°›</a:t>
            </a:r>
            <a:endParaRPr lang="fr-FR" altLang="fr-FR" dirty="0"/>
          </a:p>
        </p:txBody>
      </p:sp>
      <p:sp>
        <p:nvSpPr>
          <p:cNvPr id="4" name="Espace réservé du numéro de diapositive 3"/>
          <p:cNvSpPr>
            <a:spLocks noGrp="1"/>
          </p:cNvSpPr>
          <p:nvPr>
            <p:ph type="sldNum" sz="quarter" idx="12"/>
          </p:nvPr>
        </p:nvSpPr>
        <p:spPr/>
        <p:txBody>
          <a:bodyPr/>
          <a:lstStyle>
            <a:lvl1pPr>
              <a:defRPr/>
            </a:lvl1pPr>
          </a:lstStyle>
          <a:p>
            <a:fld id="{F0A4ED09-BE14-4611-831C-53D87D84DD43}" type="slidenum">
              <a:rPr lang="fr-FR" altLang="fr-FR"/>
              <a:pPr/>
              <a:t>‹N°›</a:t>
            </a:fld>
            <a:endParaRPr lang="fr-FR" altLang="fr-FR" dirty="0"/>
          </a:p>
        </p:txBody>
      </p:sp>
    </p:spTree>
    <p:extLst>
      <p:ext uri="{BB962C8B-B14F-4D97-AF65-F5344CB8AC3E}">
        <p14:creationId xmlns:p14="http://schemas.microsoft.com/office/powerpoint/2010/main" val="38657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671" y="301050"/>
            <a:ext cx="3518055" cy="1281214"/>
          </a:xfrm>
        </p:spPr>
        <p:txBody>
          <a:bodyPr anchor="b"/>
          <a:lstStyle>
            <a:lvl1pPr algn="l">
              <a:defRPr sz="2300" b="1"/>
            </a:lvl1pPr>
          </a:lstStyle>
          <a:p>
            <a:r>
              <a:rPr lang="fr-FR"/>
              <a:t>Modifiez le style du titre</a:t>
            </a:r>
          </a:p>
        </p:txBody>
      </p:sp>
      <p:sp>
        <p:nvSpPr>
          <p:cNvPr id="3" name="Espace réservé du contenu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dirty="0"/>
          </a:p>
        </p:txBody>
      </p:sp>
      <p:sp>
        <p:nvSpPr>
          <p:cNvPr id="6" name="Espace réservé du pied de page 5"/>
          <p:cNvSpPr>
            <a:spLocks noGrp="1"/>
          </p:cNvSpPr>
          <p:nvPr>
            <p:ph type="ftr" sz="quarter" idx="11"/>
          </p:nvPr>
        </p:nvSpPr>
        <p:spPr/>
        <p:txBody>
          <a:bodyPr/>
          <a:lstStyle>
            <a:lvl1pPr>
              <a:defRPr/>
            </a:lvl1pPr>
          </a:lstStyle>
          <a:p>
            <a:r>
              <a:rPr lang="fr-FR" altLang="fr-FR"/>
              <a:t>‹N°›</a:t>
            </a:r>
            <a:endParaRPr lang="fr-FR" altLang="fr-FR" dirty="0"/>
          </a:p>
        </p:txBody>
      </p:sp>
      <p:sp>
        <p:nvSpPr>
          <p:cNvPr id="7" name="Espace réservé du numéro de diapositive 6"/>
          <p:cNvSpPr>
            <a:spLocks noGrp="1"/>
          </p:cNvSpPr>
          <p:nvPr>
            <p:ph type="sldNum" sz="quarter" idx="12"/>
          </p:nvPr>
        </p:nvSpPr>
        <p:spPr/>
        <p:txBody>
          <a:bodyPr/>
          <a:lstStyle>
            <a:lvl1pPr>
              <a:defRPr/>
            </a:lvl1pPr>
          </a:lstStyle>
          <a:p>
            <a:fld id="{3BCB6178-89DF-4CA0-9EED-52A2A5DFAFBB}" type="slidenum">
              <a:rPr lang="fr-FR" altLang="fr-FR"/>
              <a:pPr/>
              <a:t>‹N°›</a:t>
            </a:fld>
            <a:endParaRPr lang="fr-FR" altLang="fr-FR" dirty="0"/>
          </a:p>
        </p:txBody>
      </p:sp>
    </p:spTree>
    <p:extLst>
      <p:ext uri="{BB962C8B-B14F-4D97-AF65-F5344CB8AC3E}">
        <p14:creationId xmlns:p14="http://schemas.microsoft.com/office/powerpoint/2010/main" val="388180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981" y="5292884"/>
            <a:ext cx="6416040" cy="624855"/>
          </a:xfrm>
        </p:spPr>
        <p:txBody>
          <a:bodyPr anchor="b"/>
          <a:lstStyle>
            <a:lvl1pPr algn="l">
              <a:defRPr sz="2300" b="1"/>
            </a:lvl1pPr>
          </a:lstStyle>
          <a:p>
            <a:r>
              <a:rPr lang="fr-FR"/>
              <a:t>Modifiez le style du titre</a:t>
            </a:r>
          </a:p>
        </p:txBody>
      </p:sp>
      <p:sp>
        <p:nvSpPr>
          <p:cNvPr id="3" name="Espace réservé pour une image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lang="fr-FR" dirty="0"/>
              <a:t>Cliquez sur l'icône pour ajouter une image</a:t>
            </a:r>
          </a:p>
        </p:txBody>
      </p:sp>
      <p:sp>
        <p:nvSpPr>
          <p:cNvPr id="4" name="Espace réservé du texte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dirty="0"/>
          </a:p>
        </p:txBody>
      </p:sp>
      <p:sp>
        <p:nvSpPr>
          <p:cNvPr id="6" name="Espace réservé du pied de page 5"/>
          <p:cNvSpPr>
            <a:spLocks noGrp="1"/>
          </p:cNvSpPr>
          <p:nvPr>
            <p:ph type="ftr" sz="quarter" idx="11"/>
          </p:nvPr>
        </p:nvSpPr>
        <p:spPr/>
        <p:txBody>
          <a:bodyPr/>
          <a:lstStyle>
            <a:lvl1pPr>
              <a:defRPr/>
            </a:lvl1pPr>
          </a:lstStyle>
          <a:p>
            <a:r>
              <a:rPr lang="fr-FR" altLang="fr-FR"/>
              <a:t>‹N°›</a:t>
            </a:r>
            <a:endParaRPr lang="fr-FR" altLang="fr-FR" dirty="0"/>
          </a:p>
        </p:txBody>
      </p:sp>
      <p:sp>
        <p:nvSpPr>
          <p:cNvPr id="7" name="Espace réservé du numéro de diapositive 6"/>
          <p:cNvSpPr>
            <a:spLocks noGrp="1"/>
          </p:cNvSpPr>
          <p:nvPr>
            <p:ph type="sldNum" sz="quarter" idx="12"/>
          </p:nvPr>
        </p:nvSpPr>
        <p:spPr/>
        <p:txBody>
          <a:bodyPr/>
          <a:lstStyle>
            <a:lvl1pPr>
              <a:defRPr/>
            </a:lvl1pPr>
          </a:lstStyle>
          <a:p>
            <a:fld id="{1748A5E2-ECA2-40F7-A4E9-5E4A2411D268}" type="slidenum">
              <a:rPr lang="fr-FR" altLang="fr-FR"/>
              <a:pPr/>
              <a:t>‹N°›</a:t>
            </a:fld>
            <a:endParaRPr lang="fr-FR" altLang="fr-FR" dirty="0"/>
          </a:p>
        </p:txBody>
      </p:sp>
    </p:spTree>
    <p:extLst>
      <p:ext uri="{BB962C8B-B14F-4D97-AF65-F5344CB8AC3E}">
        <p14:creationId xmlns:p14="http://schemas.microsoft.com/office/powerpoint/2010/main" val="146095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0" y="302801"/>
            <a:ext cx="9624060" cy="126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534670" y="1764295"/>
            <a:ext cx="9624060" cy="499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1028" name="Rectangle 4"/>
          <p:cNvSpPr>
            <a:spLocks noGrp="1" noChangeArrowheads="1"/>
          </p:cNvSpPr>
          <p:nvPr>
            <p:ph type="dt" sz="half" idx="2"/>
          </p:nvPr>
        </p:nvSpPr>
        <p:spPr bwMode="auto">
          <a:xfrm>
            <a:off x="534670" y="6885650"/>
            <a:ext cx="2495127" cy="52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a:defRPr sz="1600"/>
            </a:lvl1pPr>
          </a:lstStyle>
          <a:p>
            <a:endParaRPr lang="fr-FR" altLang="fr-FR" dirty="0"/>
          </a:p>
        </p:txBody>
      </p:sp>
      <p:sp>
        <p:nvSpPr>
          <p:cNvPr id="1029" name="Rectangle 5"/>
          <p:cNvSpPr>
            <a:spLocks noGrp="1" noChangeArrowheads="1"/>
          </p:cNvSpPr>
          <p:nvPr>
            <p:ph type="ftr" sz="quarter" idx="3"/>
          </p:nvPr>
        </p:nvSpPr>
        <p:spPr bwMode="auto">
          <a:xfrm>
            <a:off x="3653579" y="6885650"/>
            <a:ext cx="3386243" cy="52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algn="ctr">
              <a:defRPr sz="1600"/>
            </a:lvl1pPr>
          </a:lstStyle>
          <a:p>
            <a:r>
              <a:rPr lang="fr-FR" altLang="fr-FR"/>
              <a:t>‹N°›</a:t>
            </a:r>
            <a:endParaRPr lang="fr-FR" altLang="fr-FR" dirty="0"/>
          </a:p>
        </p:txBody>
      </p:sp>
      <p:sp>
        <p:nvSpPr>
          <p:cNvPr id="1030" name="Rectangle 6"/>
          <p:cNvSpPr>
            <a:spLocks noGrp="1" noChangeArrowheads="1"/>
          </p:cNvSpPr>
          <p:nvPr>
            <p:ph type="sldNum" sz="quarter" idx="4"/>
          </p:nvPr>
        </p:nvSpPr>
        <p:spPr bwMode="auto">
          <a:xfrm>
            <a:off x="7663603" y="6885650"/>
            <a:ext cx="2495127" cy="52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algn="r">
              <a:defRPr sz="1600"/>
            </a:lvl1pPr>
          </a:lstStyle>
          <a:p>
            <a:endParaRPr lang="fr-FR" alt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5000">
          <a:solidFill>
            <a:schemeClr val="tx2"/>
          </a:solidFill>
          <a:latin typeface="+mj-lt"/>
          <a:ea typeface="+mj-ea"/>
          <a:cs typeface="+mj-cs"/>
        </a:defRPr>
      </a:lvl1pPr>
      <a:lvl2pPr algn="ctr" rtl="0" eaLnBrk="1" fontAlgn="base" hangingPunct="1">
        <a:spcBef>
          <a:spcPct val="0"/>
        </a:spcBef>
        <a:spcAft>
          <a:spcPct val="0"/>
        </a:spcAft>
        <a:defRPr sz="5000">
          <a:solidFill>
            <a:schemeClr val="tx2"/>
          </a:solidFill>
          <a:latin typeface="Arial" charset="0"/>
        </a:defRPr>
      </a:lvl2pPr>
      <a:lvl3pPr algn="ctr" rtl="0" eaLnBrk="1" fontAlgn="base" hangingPunct="1">
        <a:spcBef>
          <a:spcPct val="0"/>
        </a:spcBef>
        <a:spcAft>
          <a:spcPct val="0"/>
        </a:spcAft>
        <a:defRPr sz="5000">
          <a:solidFill>
            <a:schemeClr val="tx2"/>
          </a:solidFill>
          <a:latin typeface="Arial" charset="0"/>
        </a:defRPr>
      </a:lvl3pPr>
      <a:lvl4pPr algn="ctr" rtl="0" eaLnBrk="1" fontAlgn="base" hangingPunct="1">
        <a:spcBef>
          <a:spcPct val="0"/>
        </a:spcBef>
        <a:spcAft>
          <a:spcPct val="0"/>
        </a:spcAft>
        <a:defRPr sz="5000">
          <a:solidFill>
            <a:schemeClr val="tx2"/>
          </a:solidFill>
          <a:latin typeface="Arial" charset="0"/>
        </a:defRPr>
      </a:lvl4pPr>
      <a:lvl5pPr algn="ctr" rtl="0" eaLnBrk="1" fontAlgn="base" hangingPunct="1">
        <a:spcBef>
          <a:spcPct val="0"/>
        </a:spcBef>
        <a:spcAft>
          <a:spcPct val="0"/>
        </a:spcAft>
        <a:defRPr sz="5000">
          <a:solidFill>
            <a:schemeClr val="tx2"/>
          </a:solidFill>
          <a:latin typeface="Arial" charset="0"/>
        </a:defRPr>
      </a:lvl5pPr>
      <a:lvl6pPr marL="521528" algn="ctr" rtl="0" eaLnBrk="1" fontAlgn="base" hangingPunct="1">
        <a:spcBef>
          <a:spcPct val="0"/>
        </a:spcBef>
        <a:spcAft>
          <a:spcPct val="0"/>
        </a:spcAft>
        <a:defRPr sz="5000">
          <a:solidFill>
            <a:schemeClr val="tx2"/>
          </a:solidFill>
          <a:latin typeface="Arial" charset="0"/>
        </a:defRPr>
      </a:lvl6pPr>
      <a:lvl7pPr marL="1043056" algn="ctr" rtl="0" eaLnBrk="1" fontAlgn="base" hangingPunct="1">
        <a:spcBef>
          <a:spcPct val="0"/>
        </a:spcBef>
        <a:spcAft>
          <a:spcPct val="0"/>
        </a:spcAft>
        <a:defRPr sz="5000">
          <a:solidFill>
            <a:schemeClr val="tx2"/>
          </a:solidFill>
          <a:latin typeface="Arial" charset="0"/>
        </a:defRPr>
      </a:lvl7pPr>
      <a:lvl8pPr marL="1564584" algn="ctr" rtl="0" eaLnBrk="1" fontAlgn="base" hangingPunct="1">
        <a:spcBef>
          <a:spcPct val="0"/>
        </a:spcBef>
        <a:spcAft>
          <a:spcPct val="0"/>
        </a:spcAft>
        <a:defRPr sz="5000">
          <a:solidFill>
            <a:schemeClr val="tx2"/>
          </a:solidFill>
          <a:latin typeface="Arial" charset="0"/>
        </a:defRPr>
      </a:lvl8pPr>
      <a:lvl9pPr marL="2086112" algn="ctr" rtl="0" eaLnBrk="1" fontAlgn="base" hangingPunct="1">
        <a:spcBef>
          <a:spcPct val="0"/>
        </a:spcBef>
        <a:spcAft>
          <a:spcPct val="0"/>
        </a:spcAft>
        <a:defRPr sz="5000">
          <a:solidFill>
            <a:schemeClr val="tx2"/>
          </a:solidFill>
          <a:latin typeface="Arial" charset="0"/>
        </a:defRPr>
      </a:lvl9pPr>
    </p:titleStyle>
    <p:bodyStyle>
      <a:lvl1pPr marL="391146" indent="-391146" algn="l" rtl="0" eaLnBrk="1" fontAlgn="base" hangingPunct="1">
        <a:spcBef>
          <a:spcPct val="20000"/>
        </a:spcBef>
        <a:spcAft>
          <a:spcPct val="0"/>
        </a:spcAft>
        <a:buChar char="•"/>
        <a:defRPr sz="3700">
          <a:solidFill>
            <a:schemeClr val="tx1"/>
          </a:solidFill>
          <a:latin typeface="+mn-lt"/>
          <a:ea typeface="+mn-ea"/>
          <a:cs typeface="+mn-cs"/>
        </a:defRPr>
      </a:lvl1pPr>
      <a:lvl2pPr marL="847483" indent="-325955" algn="l" rtl="0" eaLnBrk="1" fontAlgn="base" hangingPunct="1">
        <a:spcBef>
          <a:spcPct val="20000"/>
        </a:spcBef>
        <a:spcAft>
          <a:spcPct val="0"/>
        </a:spcAft>
        <a:buChar char="–"/>
        <a:defRPr sz="3200">
          <a:solidFill>
            <a:schemeClr val="tx1"/>
          </a:solidFill>
          <a:latin typeface="+mn-lt"/>
        </a:defRPr>
      </a:lvl2pPr>
      <a:lvl3pPr marL="1303820" indent="-260764" algn="l" rtl="0" eaLnBrk="1" fontAlgn="base" hangingPunct="1">
        <a:spcBef>
          <a:spcPct val="20000"/>
        </a:spcBef>
        <a:spcAft>
          <a:spcPct val="0"/>
        </a:spcAft>
        <a:buChar char="•"/>
        <a:defRPr sz="2700">
          <a:solidFill>
            <a:schemeClr val="tx1"/>
          </a:solidFill>
          <a:latin typeface="+mn-lt"/>
        </a:defRPr>
      </a:lvl3pPr>
      <a:lvl4pPr marL="1825348" indent="-260764" algn="l" rtl="0" eaLnBrk="1" fontAlgn="base" hangingPunct="1">
        <a:spcBef>
          <a:spcPct val="20000"/>
        </a:spcBef>
        <a:spcAft>
          <a:spcPct val="0"/>
        </a:spcAft>
        <a:buChar char="–"/>
        <a:defRPr sz="2300">
          <a:solidFill>
            <a:schemeClr val="tx1"/>
          </a:solidFill>
          <a:latin typeface="+mn-lt"/>
        </a:defRPr>
      </a:lvl4pPr>
      <a:lvl5pPr marL="2346876" indent="-260764" algn="l" rtl="0" eaLnBrk="1" fontAlgn="base" hangingPunct="1">
        <a:spcBef>
          <a:spcPct val="20000"/>
        </a:spcBef>
        <a:spcAft>
          <a:spcPct val="0"/>
        </a:spcAft>
        <a:buChar char="»"/>
        <a:defRPr sz="2300">
          <a:solidFill>
            <a:schemeClr val="tx1"/>
          </a:solidFill>
          <a:latin typeface="+mn-lt"/>
        </a:defRPr>
      </a:lvl5pPr>
      <a:lvl6pPr marL="2868404" indent="-260764" algn="l" rtl="0" eaLnBrk="1" fontAlgn="base" hangingPunct="1">
        <a:spcBef>
          <a:spcPct val="20000"/>
        </a:spcBef>
        <a:spcAft>
          <a:spcPct val="0"/>
        </a:spcAft>
        <a:buChar char="»"/>
        <a:defRPr sz="2300">
          <a:solidFill>
            <a:schemeClr val="tx1"/>
          </a:solidFill>
          <a:latin typeface="+mn-lt"/>
        </a:defRPr>
      </a:lvl6pPr>
      <a:lvl7pPr marL="3389932" indent="-260764" algn="l" rtl="0" eaLnBrk="1" fontAlgn="base" hangingPunct="1">
        <a:spcBef>
          <a:spcPct val="20000"/>
        </a:spcBef>
        <a:spcAft>
          <a:spcPct val="0"/>
        </a:spcAft>
        <a:buChar char="»"/>
        <a:defRPr sz="2300">
          <a:solidFill>
            <a:schemeClr val="tx1"/>
          </a:solidFill>
          <a:latin typeface="+mn-lt"/>
        </a:defRPr>
      </a:lvl7pPr>
      <a:lvl8pPr marL="3911460" indent="-260764" algn="l" rtl="0" eaLnBrk="1" fontAlgn="base" hangingPunct="1">
        <a:spcBef>
          <a:spcPct val="20000"/>
        </a:spcBef>
        <a:spcAft>
          <a:spcPct val="0"/>
        </a:spcAft>
        <a:buChar char="»"/>
        <a:defRPr sz="2300">
          <a:solidFill>
            <a:schemeClr val="tx1"/>
          </a:solidFill>
          <a:latin typeface="+mn-lt"/>
        </a:defRPr>
      </a:lvl8pPr>
      <a:lvl9pPr marL="4432988" indent="-260764" algn="l" rtl="0" eaLnBrk="1" fontAlgn="base" hangingPunct="1">
        <a:spcBef>
          <a:spcPct val="20000"/>
        </a:spcBef>
        <a:spcAft>
          <a:spcPct val="0"/>
        </a:spcAft>
        <a:buChar char="»"/>
        <a:defRPr sz="2300">
          <a:solidFill>
            <a:schemeClr val="tx1"/>
          </a:solidFill>
          <a:latin typeface="+mn-lt"/>
        </a:defRPr>
      </a:lvl9pPr>
    </p:bodyStyle>
    <p:other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ogle.fr/url?sa=i&amp;rct=j&amp;q=&amp;esrc=s&amp;source=images&amp;cd=&amp;ved=2ahUKEwiK1qKLnLviAhXKaFAKHfGZA2IQjRx6BAgBEAU&amp;url=https://www.zenlap.fr/prise-en-charge-des-tms-en-france&amp;psig=AOvVaw1oPCZ9sHQD9mo8udHqIEly&amp;ust=155902959762310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dc.retraites.fr/"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dg31.fr/"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mailto:conseilm&#233;dical@cdg31.fr" TargetMode="External"/><Relationship Id="rId4" Type="http://schemas.openxmlformats.org/officeDocument/2006/relationships/hyperlink" Target="mailto:protectionsociale@cdg31.f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rveur_gestion\Public CDG\Transfert de donnees\Diffusion-Communication\Charte graphique\Secretariat direction\autres docs\couverture powerpo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379"/>
            <a:ext cx="10691813" cy="7559676"/>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3409885" y="2430965"/>
            <a:ext cx="6398606" cy="2619941"/>
          </a:xfrm>
        </p:spPr>
        <p:txBody>
          <a:bodyPr/>
          <a:lstStyle/>
          <a:p>
            <a:r>
              <a:rPr lang="fr-FR" altLang="fr-FR" sz="4000" b="1" dirty="0">
                <a:solidFill>
                  <a:srgbClr val="3F2270"/>
                </a:solidFill>
                <a:latin typeface="Calibri" panose="020F0502020204030204" pitchFamily="34" charset="0"/>
                <a:cs typeface="Calibri" panose="020F0502020204030204" pitchFamily="34" charset="0"/>
              </a:rPr>
              <a:t>CONSEIL MEDICAL UNIQUE</a:t>
            </a:r>
            <a:r>
              <a:rPr lang="fr-FR" altLang="fr-FR" sz="3600" dirty="0">
                <a:solidFill>
                  <a:srgbClr val="3F2270"/>
                </a:solidFill>
                <a:latin typeface="Calibri" panose="020F0502020204030204" pitchFamily="34" charset="0"/>
                <a:cs typeface="Calibri" panose="020F0502020204030204" pitchFamily="34" charset="0"/>
              </a:rPr>
              <a:t> </a:t>
            </a:r>
            <a:br>
              <a:rPr lang="fr-FR" altLang="fr-FR" sz="3600" dirty="0">
                <a:solidFill>
                  <a:srgbClr val="3F2270"/>
                </a:solidFill>
                <a:latin typeface="Calibri" panose="020F0502020204030204" pitchFamily="34" charset="0"/>
                <a:cs typeface="Calibri" panose="020F0502020204030204" pitchFamily="34" charset="0"/>
              </a:rPr>
            </a:br>
            <a:r>
              <a:rPr lang="fr-FR" altLang="fr-FR" sz="3600" dirty="0">
                <a:solidFill>
                  <a:srgbClr val="3F2270"/>
                </a:solidFill>
                <a:latin typeface="Calibri" panose="020F0502020204030204" pitchFamily="34" charset="0"/>
                <a:cs typeface="Calibri" panose="020F0502020204030204" pitchFamily="34" charset="0"/>
              </a:rPr>
              <a:t>et protection sociale</a:t>
            </a:r>
          </a:p>
        </p:txBody>
      </p:sp>
      <p:sp>
        <p:nvSpPr>
          <p:cNvPr id="9" name="Rectangle 2"/>
          <p:cNvSpPr txBox="1">
            <a:spLocks noChangeArrowheads="1"/>
          </p:cNvSpPr>
          <p:nvPr/>
        </p:nvSpPr>
        <p:spPr bwMode="auto">
          <a:xfrm>
            <a:off x="6082565" y="6660951"/>
            <a:ext cx="3512607" cy="76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r"/>
            <a:r>
              <a:rPr lang="fr-FR" altLang="fr-FR" sz="2000" kern="0" dirty="0">
                <a:solidFill>
                  <a:srgbClr val="7B7878"/>
                </a:solidFill>
                <a:latin typeface="Calibri" panose="020F0502020204030204" pitchFamily="34" charset="0"/>
                <a:cs typeface="Calibri" panose="020F0502020204030204" pitchFamily="34" charset="0"/>
              </a:rPr>
              <a:t>Octobre 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Effect transition="in" filter="fade">
                                      <p:cBhvr>
                                        <p:cTn id="9" dur="2000"/>
                                        <p:tgtEl>
                                          <p:spTgt spid="2050"/>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0" y="-1587"/>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78148" y="180231"/>
            <a:ext cx="9624060" cy="1260211"/>
          </a:xfrm>
        </p:spPr>
        <p:txBody>
          <a:bodyPr/>
          <a:lstStyle/>
          <a:p>
            <a:pPr algn="l"/>
            <a:r>
              <a:rPr lang="fr-FR" sz="3200" b="1" dirty="0">
                <a:solidFill>
                  <a:srgbClr val="BE0F2E"/>
                </a:solidFill>
                <a:latin typeface="Calibri" panose="020F0502020204030204" pitchFamily="34" charset="0"/>
                <a:cs typeface="Calibri" panose="020F0502020204030204" pitchFamily="34" charset="0"/>
              </a:rPr>
              <a:t>Conseil Médical – La saisine</a:t>
            </a:r>
          </a:p>
        </p:txBody>
      </p:sp>
      <p:sp>
        <p:nvSpPr>
          <p:cNvPr id="9" name="Rectangle 8"/>
          <p:cNvSpPr/>
          <p:nvPr/>
        </p:nvSpPr>
        <p:spPr>
          <a:xfrm>
            <a:off x="378148" y="1476375"/>
            <a:ext cx="9865096" cy="280076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200" b="1"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La saisine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200" b="1"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Par l'autorité territoriale, à son initiative ou à la demande du fonctionnaire.</a:t>
            </a:r>
          </a:p>
          <a:p>
            <a:pPr marR="0" lvl="0" algn="l" defTabSz="914400" rtl="0" eaLnBrk="1" fontAlgn="base" latinLnBrk="0" hangingPunct="1">
              <a:lnSpc>
                <a:spcPct val="100000"/>
              </a:lnSpc>
              <a:spcBef>
                <a:spcPct val="0"/>
              </a:spcBef>
              <a:spcAft>
                <a:spcPct val="0"/>
              </a:spcAft>
              <a:buClrTx/>
              <a:buSzTx/>
              <a:tabLst/>
              <a:defRPr/>
            </a:pPr>
            <a:r>
              <a:rPr kumimoji="0" lang="fr-FR"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Saisine directe par le fonctionnaire possible après trois semaines sans réactivité de l’autorité territoriale (art. 5-2 du décret n° 87-602).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245D0CC1-5DB9-738B-AC2D-1B0887FD90D1}"/>
              </a:ext>
            </a:extLst>
          </p:cNvPr>
          <p:cNvSpPr>
            <a:spLocks noGrp="1"/>
          </p:cNvSpPr>
          <p:nvPr>
            <p:ph type="sldNum" sz="quarter" idx="12"/>
          </p:nvPr>
        </p:nvSpPr>
        <p:spPr/>
        <p:txBody>
          <a:bodyPr/>
          <a:lstStyle/>
          <a:p>
            <a:r>
              <a:rPr lang="fr-FR" altLang="fr-FR" dirty="0"/>
              <a:t>10</a:t>
            </a:r>
          </a:p>
        </p:txBody>
      </p:sp>
    </p:spTree>
    <p:extLst>
      <p:ext uri="{BB962C8B-B14F-4D97-AF65-F5344CB8AC3E}">
        <p14:creationId xmlns:p14="http://schemas.microsoft.com/office/powerpoint/2010/main" val="803429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726"/>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78148" y="180231"/>
            <a:ext cx="9624060" cy="1260211"/>
          </a:xfrm>
        </p:spPr>
        <p:txBody>
          <a:bodyPr/>
          <a:lstStyle/>
          <a:p>
            <a:pPr algn="l"/>
            <a:r>
              <a:rPr lang="fr-FR" sz="3200" b="1" dirty="0">
                <a:solidFill>
                  <a:srgbClr val="BE0F2E"/>
                </a:solidFill>
                <a:latin typeface="Calibri" panose="020F0502020204030204" pitchFamily="34" charset="0"/>
                <a:cs typeface="Calibri" panose="020F0502020204030204" pitchFamily="34" charset="0"/>
              </a:rPr>
              <a:t>Conseil Médical - L’instruction</a:t>
            </a:r>
          </a:p>
        </p:txBody>
      </p:sp>
      <p:sp>
        <p:nvSpPr>
          <p:cNvPr id="9" name="Rectangle 8"/>
          <p:cNvSpPr/>
          <p:nvPr/>
        </p:nvSpPr>
        <p:spPr>
          <a:xfrm>
            <a:off x="378148" y="1476375"/>
            <a:ext cx="9865096" cy="4124206"/>
          </a:xfrm>
          <a:prstGeom prst="rect">
            <a:avLst/>
          </a:prstGeom>
        </p:spPr>
        <p:txBody>
          <a:bodyPr wrap="square">
            <a:spAutoFit/>
          </a:bodyPr>
          <a:lstStyle/>
          <a:p>
            <a:endParaRPr lang="fr-FR" sz="2000" dirty="0">
              <a:latin typeface="Calibri" panose="020F0502020204030204" pitchFamily="34" charset="0"/>
              <a:cs typeface="Calibri" panose="020F0502020204030204" pitchFamily="34" charset="0"/>
            </a:endParaRPr>
          </a:p>
          <a:p>
            <a:r>
              <a:rPr lang="fr-FR" sz="2200" b="1" dirty="0">
                <a:latin typeface="+mn-lt"/>
                <a:cs typeface="Calibri" panose="020F0502020204030204" pitchFamily="34" charset="0"/>
              </a:rPr>
              <a:t>Constitution du dossier / Instruction du dossier </a:t>
            </a:r>
          </a:p>
          <a:p>
            <a:endParaRPr lang="fr-FR" sz="2200" b="1" dirty="0">
              <a:latin typeface="+mn-lt"/>
              <a:cs typeface="Calibri" panose="020F0502020204030204" pitchFamily="34" charset="0"/>
            </a:endParaRPr>
          </a:p>
          <a:p>
            <a:pPr marL="342900" indent="-342900">
              <a:buFont typeface="Arial" panose="020B0604020202020204" pitchFamily="34" charset="0"/>
              <a:buChar char="•"/>
            </a:pPr>
            <a:r>
              <a:rPr lang="fr-FR" sz="2200" dirty="0">
                <a:latin typeface="+mn-lt"/>
                <a:cs typeface="Calibri" panose="020F0502020204030204" pitchFamily="34" charset="0"/>
              </a:rPr>
              <a:t>Le président du conseil médical, assisté du secrétariat, instruit les dossiers.</a:t>
            </a:r>
          </a:p>
          <a:p>
            <a:r>
              <a:rPr lang="fr-FR" sz="2200" dirty="0">
                <a:latin typeface="+mn-lt"/>
                <a:cs typeface="Calibri" panose="020F0502020204030204" pitchFamily="34" charset="0"/>
              </a:rPr>
              <a:t> </a:t>
            </a:r>
          </a:p>
          <a:p>
            <a:pPr marL="342900" indent="-342900">
              <a:buFont typeface="Arial" panose="020B0604020202020204" pitchFamily="34" charset="0"/>
              <a:buChar char="•"/>
            </a:pPr>
            <a:r>
              <a:rPr lang="fr-FR" sz="2200" dirty="0">
                <a:latin typeface="+mn-lt"/>
                <a:cs typeface="Calibri" panose="020F0502020204030204" pitchFamily="34" charset="0"/>
              </a:rPr>
              <a:t>Le médecin chargé de l'instruction peut recourir à l'expertise d'un médecin agréé (art. 6-1 décret n° 87-602). </a:t>
            </a:r>
          </a:p>
          <a:p>
            <a:pPr marL="342900" indent="-342900">
              <a:buFont typeface="Arial" panose="020B0604020202020204" pitchFamily="34" charset="0"/>
              <a:buChar char="•"/>
            </a:pPr>
            <a:endParaRPr lang="fr-FR" sz="2200" dirty="0">
              <a:latin typeface="+mn-lt"/>
              <a:cs typeface="Calibri" panose="020F0502020204030204" pitchFamily="34" charset="0"/>
            </a:endParaRPr>
          </a:p>
          <a:p>
            <a:pPr marL="342900" indent="-342900">
              <a:buFont typeface="Arial" panose="020B0604020202020204" pitchFamily="34" charset="0"/>
              <a:buChar char="•"/>
            </a:pPr>
            <a:r>
              <a:rPr lang="fr-FR" sz="2200" dirty="0">
                <a:latin typeface="+mn-lt"/>
                <a:cs typeface="Calibri" panose="020F0502020204030204" pitchFamily="34" charset="0"/>
              </a:rPr>
              <a:t>Lorsqu'il siège en formation plénière, le conseil médical dispose de tout témoignage, rapport et constatation propre à éclairer son avis. Il peut faire procéder par l'autorité territoriale à toute mesure d'instruction, enquête et expertise qu'il estime nécessaire (art. 6-2 décret n° 87-602).</a:t>
            </a:r>
          </a:p>
        </p:txBody>
      </p:sp>
      <p:sp>
        <p:nvSpPr>
          <p:cNvPr id="3" name="Espace réservé du numéro de diapositive 2">
            <a:extLst>
              <a:ext uri="{FF2B5EF4-FFF2-40B4-BE49-F238E27FC236}">
                <a16:creationId xmlns:a16="http://schemas.microsoft.com/office/drawing/2014/main" id="{77F24FEC-EEAD-88B1-B253-A20CBAFC8F0A}"/>
              </a:ext>
            </a:extLst>
          </p:cNvPr>
          <p:cNvSpPr>
            <a:spLocks noGrp="1"/>
          </p:cNvSpPr>
          <p:nvPr>
            <p:ph type="sldNum" sz="quarter" idx="12"/>
          </p:nvPr>
        </p:nvSpPr>
        <p:spPr/>
        <p:txBody>
          <a:bodyPr/>
          <a:lstStyle/>
          <a:p>
            <a:r>
              <a:rPr lang="fr-FR" altLang="fr-FR" dirty="0"/>
              <a:t>11</a:t>
            </a:r>
          </a:p>
        </p:txBody>
      </p:sp>
    </p:spTree>
    <p:extLst>
      <p:ext uri="{BB962C8B-B14F-4D97-AF65-F5344CB8AC3E}">
        <p14:creationId xmlns:p14="http://schemas.microsoft.com/office/powerpoint/2010/main" val="34809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31" y="38770"/>
            <a:ext cx="10670147" cy="754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78148" y="180231"/>
            <a:ext cx="9624060" cy="1260211"/>
          </a:xfrm>
        </p:spPr>
        <p:txBody>
          <a:bodyPr/>
          <a:lstStyle/>
          <a:p>
            <a:pPr algn="l"/>
            <a:r>
              <a:rPr lang="fr-FR" sz="3200" b="1" dirty="0">
                <a:solidFill>
                  <a:srgbClr val="BE0F2E"/>
                </a:solidFill>
                <a:latin typeface="Calibri" panose="020F0502020204030204" pitchFamily="34" charset="0"/>
                <a:cs typeface="Calibri" panose="020F0502020204030204" pitchFamily="34" charset="0"/>
              </a:rPr>
              <a:t>Conseil Médical - L’inscription en séance</a:t>
            </a:r>
          </a:p>
        </p:txBody>
      </p:sp>
      <p:sp>
        <p:nvSpPr>
          <p:cNvPr id="9" name="Rectangle 8"/>
          <p:cNvSpPr/>
          <p:nvPr/>
        </p:nvSpPr>
        <p:spPr>
          <a:xfrm>
            <a:off x="378148" y="1476375"/>
            <a:ext cx="9865096" cy="6063198"/>
          </a:xfrm>
          <a:prstGeom prst="rect">
            <a:avLst/>
          </a:prstGeom>
        </p:spPr>
        <p:txBody>
          <a:bodyPr wrap="square">
            <a:spAutoFit/>
          </a:bodyPr>
          <a:lstStyle/>
          <a:p>
            <a:r>
              <a:rPr lang="fr-FR" sz="2400" b="1" dirty="0">
                <a:latin typeface="+mn-lt"/>
                <a:cs typeface="Calibri" panose="020F0502020204030204" pitchFamily="34" charset="0"/>
              </a:rPr>
              <a:t>Information de l’agent</a:t>
            </a:r>
          </a:p>
          <a:p>
            <a:endParaRPr lang="fr-FR" sz="1000" b="1" dirty="0">
              <a:latin typeface="+mn-lt"/>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Le secrétariat du conseil médical informe le fonctionnaire de la présentation de son dossier en séance au moins 10 jours avant.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fr-FR" sz="2200" dirty="0">
              <a:solidFill>
                <a:srgbClr val="000000"/>
              </a:solidFill>
              <a:latin typeface="+mn-lt"/>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Le courrier envoyé précise :</a:t>
            </a:r>
          </a:p>
          <a:p>
            <a:pPr marR="0" lvl="0" algn="l" defTabSz="914400" rtl="0" eaLnBrk="1" fontAlgn="base" latinLnBrk="0" hangingPunct="1">
              <a:lnSpc>
                <a:spcPct val="100000"/>
              </a:lnSpc>
              <a:spcBef>
                <a:spcPct val="0"/>
              </a:spcBef>
              <a:spcAft>
                <a:spcPct val="0"/>
              </a:spcAft>
              <a:buClrTx/>
              <a:buSzTx/>
              <a:tabLst/>
              <a:defRPr/>
            </a:pPr>
            <a:r>
              <a:rPr lang="fr-FR" sz="2200" dirty="0">
                <a:solidFill>
                  <a:srgbClr val="000000"/>
                </a:solidFill>
                <a:latin typeface="+mn-lt"/>
                <a:cs typeface="Calibri" panose="020F0502020204030204" pitchFamily="34" charset="0"/>
              </a:rPr>
              <a:t>	- La date à laquelle le conseil médical examinera le dossier ;</a:t>
            </a:r>
          </a:p>
          <a:p>
            <a:pPr marR="0" lvl="0" algn="l" defTabSz="914400" rtl="0" eaLnBrk="1" fontAlgn="base" latinLnBrk="0" hangingPunct="1">
              <a:lnSpc>
                <a:spcPct val="100000"/>
              </a:lnSpc>
              <a:spcBef>
                <a:spcPct val="0"/>
              </a:spcBef>
              <a:spcAft>
                <a:spcPct val="0"/>
              </a:spcAft>
              <a:buClrTx/>
              <a:buSzTx/>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	- Le droit à consulter le dossier (personnellement ou par un 	représentant) ;</a:t>
            </a:r>
          </a:p>
          <a:p>
            <a:pPr marR="0" lvl="0" algn="l" defTabSz="914400" rtl="0" eaLnBrk="1" fontAlgn="base" latinLnBrk="0" hangingPunct="1">
              <a:lnSpc>
                <a:spcPct val="100000"/>
              </a:lnSpc>
              <a:spcBef>
                <a:spcPct val="0"/>
              </a:spcBef>
              <a:spcAft>
                <a:spcPct val="0"/>
              </a:spcAft>
              <a:buClrTx/>
              <a:buSzTx/>
              <a:tabLst/>
              <a:defRPr/>
            </a:pPr>
            <a:r>
              <a:rPr lang="fr-FR" sz="2200" dirty="0">
                <a:solidFill>
                  <a:srgbClr val="000000"/>
                </a:solidFill>
                <a:latin typeface="+mn-lt"/>
                <a:cs typeface="Calibri" panose="020F0502020204030204" pitchFamily="34" charset="0"/>
              </a:rPr>
              <a:t>	- Le droit pour l’agent d’être entendu par le conseil médical (Formation 	plénière) ;</a:t>
            </a:r>
            <a:endPar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r>
              <a:rPr lang="fr-FR" sz="2200" dirty="0">
                <a:solidFill>
                  <a:srgbClr val="000000"/>
                </a:solidFill>
                <a:latin typeface="+mn-lt"/>
                <a:cs typeface="Calibri" panose="020F0502020204030204" pitchFamily="34" charset="0"/>
              </a:rPr>
              <a:t>	- Les voies de contestation possibles devant le conseil médical 	supérieur (uniquement pour la formation restreinte) ;</a:t>
            </a:r>
          </a:p>
          <a:p>
            <a:pPr marR="0" lvl="0" algn="l" defTabSz="914400" rtl="0" eaLnBrk="1" fontAlgn="base" latinLnBrk="0" hangingPunct="1">
              <a:lnSpc>
                <a:spcPct val="100000"/>
              </a:lnSpc>
              <a:spcBef>
                <a:spcPct val="0"/>
              </a:spcBef>
              <a:spcAft>
                <a:spcPct val="0"/>
              </a:spcAft>
              <a:buClrTx/>
              <a:buSzTx/>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	- Les coordonnées des représentants du personnel (Formation 	plénière).</a:t>
            </a:r>
          </a:p>
          <a:p>
            <a:pPr marR="0" lvl="0" algn="l" defTabSz="914400" rtl="0" eaLnBrk="1" fontAlgn="base" latinLnBrk="0" hangingPunct="1">
              <a:lnSpc>
                <a:spcPct val="100000"/>
              </a:lnSpc>
              <a:spcBef>
                <a:spcPct val="0"/>
              </a:spcBef>
              <a:spcAft>
                <a:spcPct val="0"/>
              </a:spcAft>
              <a:buClrTx/>
              <a:buSzTx/>
              <a:tabLst/>
              <a:defRPr/>
            </a:pP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fr-FR" sz="2400" b="1"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BEABE212-85A9-501F-3962-125529FB1628}"/>
              </a:ext>
            </a:extLst>
          </p:cNvPr>
          <p:cNvSpPr>
            <a:spLocks noGrp="1"/>
          </p:cNvSpPr>
          <p:nvPr>
            <p:ph type="sldNum" sz="quarter" idx="12"/>
          </p:nvPr>
        </p:nvSpPr>
        <p:spPr/>
        <p:txBody>
          <a:bodyPr/>
          <a:lstStyle/>
          <a:p>
            <a:r>
              <a:rPr lang="fr-FR" altLang="fr-FR" dirty="0"/>
              <a:t>12</a:t>
            </a:r>
          </a:p>
        </p:txBody>
      </p:sp>
    </p:spTree>
    <p:extLst>
      <p:ext uri="{BB962C8B-B14F-4D97-AF65-F5344CB8AC3E}">
        <p14:creationId xmlns:p14="http://schemas.microsoft.com/office/powerpoint/2010/main" val="17682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0395"/>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78148" y="180231"/>
            <a:ext cx="9624060" cy="1512167"/>
          </a:xfrm>
        </p:spPr>
        <p:txBody>
          <a:bodyPr/>
          <a:lstStyle/>
          <a:p>
            <a:pPr algn="l"/>
            <a:r>
              <a:rPr lang="fr-FR" sz="3200" b="1" dirty="0">
                <a:solidFill>
                  <a:srgbClr val="BE0F2E"/>
                </a:solidFill>
                <a:latin typeface="Calibri" panose="020F0502020204030204" pitchFamily="34" charset="0"/>
                <a:cs typeface="Calibri" panose="020F0502020204030204" pitchFamily="34" charset="0"/>
              </a:rPr>
              <a:t>Conseil Médical – L’information du médecin du travail</a:t>
            </a:r>
          </a:p>
        </p:txBody>
      </p:sp>
      <p:sp>
        <p:nvSpPr>
          <p:cNvPr id="9" name="Rectangle 8"/>
          <p:cNvSpPr/>
          <p:nvPr/>
        </p:nvSpPr>
        <p:spPr>
          <a:xfrm>
            <a:off x="378148" y="1476375"/>
            <a:ext cx="9865096" cy="4924425"/>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Le médecin du travail est informé de la réunion et de son objet (art. 9 décret n°87-602 du 30/07/87)</a:t>
            </a:r>
            <a:r>
              <a:rPr lang="fr-FR" sz="2200" dirty="0">
                <a:solidFill>
                  <a:srgbClr val="000000"/>
                </a:solidFill>
                <a:latin typeface="+mn-lt"/>
                <a:cs typeface="Calibri" panose="020F0502020204030204" pitchFamily="34" charset="0"/>
              </a:rPr>
              <a:t>.</a:t>
            </a:r>
            <a:endPar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fr-FR" sz="2200" dirty="0">
              <a:solidFill>
                <a:srgbClr val="000000"/>
              </a:solidFill>
              <a:latin typeface="+mn-lt"/>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Il peut obtenir s’il le demande communication du dossier de l’intéressé.</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FR" sz="2200" dirty="0">
                <a:solidFill>
                  <a:srgbClr val="000000"/>
                </a:solidFill>
                <a:latin typeface="+mn-lt"/>
                <a:cs typeface="Calibri" panose="020F0502020204030204" pitchFamily="34" charset="0"/>
              </a:rPr>
              <a:t>Il peut présenter des observations écrites ou assister à titre consultatif à la réunion.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fr-FR" sz="2200" dirty="0">
              <a:solidFill>
                <a:srgbClr val="000000"/>
              </a:solidFill>
              <a:latin typeface="+mn-lt"/>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Il remet obligatoirement un rapport écrit dans les cas suivants :</a:t>
            </a:r>
          </a:p>
          <a:p>
            <a:pPr marR="0" lvl="0" algn="l" defTabSz="914400" rtl="0" eaLnBrk="1" fontAlgn="base" latinLnBrk="0" hangingPunct="1">
              <a:lnSpc>
                <a:spcPct val="100000"/>
              </a:lnSpc>
              <a:spcBef>
                <a:spcPct val="0"/>
              </a:spcBef>
              <a:spcAft>
                <a:spcPct val="0"/>
              </a:spcAft>
              <a:buClrTx/>
              <a:buSzTx/>
              <a:tabLst/>
              <a:defRPr/>
            </a:pPr>
            <a:r>
              <a:rPr lang="fr-FR" sz="2200" dirty="0">
                <a:solidFill>
                  <a:srgbClr val="000000"/>
                </a:solidFill>
                <a:latin typeface="+mn-lt"/>
                <a:cs typeface="Calibri" panose="020F0502020204030204" pitchFamily="34" charset="0"/>
              </a:rPr>
              <a:t>	- </a:t>
            </a: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 CLM/CLD d’office</a:t>
            </a:r>
          </a:p>
          <a:p>
            <a:pPr marR="0" lvl="0" algn="l" defTabSz="914400" rtl="0" eaLnBrk="1" fontAlgn="base" latinLnBrk="0" hangingPunct="1">
              <a:lnSpc>
                <a:spcPct val="100000"/>
              </a:lnSpc>
              <a:spcBef>
                <a:spcPct val="0"/>
              </a:spcBef>
              <a:spcAft>
                <a:spcPct val="0"/>
              </a:spcAft>
              <a:buClrTx/>
              <a:buSzTx/>
              <a:tabLst/>
              <a:defRPr/>
            </a:pPr>
            <a:r>
              <a:rPr lang="fr-FR" sz="2200" dirty="0">
                <a:solidFill>
                  <a:srgbClr val="000000"/>
                </a:solidFill>
                <a:latin typeface="+mn-lt"/>
                <a:cs typeface="Calibri" panose="020F0502020204030204" pitchFamily="34" charset="0"/>
              </a:rPr>
              <a:t>	-  Imputabilité au titre de la maladie ne bénéficiant pas d’une 	présomption d’imputabilité</a:t>
            </a:r>
            <a:endPar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r>
              <a:rPr lang="fr-FR" sz="2400" dirty="0">
                <a:solidFill>
                  <a:srgbClr val="000000"/>
                </a:solidFill>
                <a:latin typeface="Calibri" panose="020F0502020204030204" pitchFamily="34" charset="0"/>
                <a:cs typeface="Calibri" panose="020F0502020204030204" pitchFamily="34" charset="0"/>
              </a:rPr>
              <a:t>	</a:t>
            </a:r>
            <a:endParaRPr lang="fr-FR" sz="2400" b="1"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1D4C99F4-D36E-EBCE-2C68-217E6EC70B4C}"/>
              </a:ext>
            </a:extLst>
          </p:cNvPr>
          <p:cNvSpPr>
            <a:spLocks noGrp="1"/>
          </p:cNvSpPr>
          <p:nvPr>
            <p:ph type="sldNum" sz="quarter" idx="12"/>
          </p:nvPr>
        </p:nvSpPr>
        <p:spPr/>
        <p:txBody>
          <a:bodyPr/>
          <a:lstStyle/>
          <a:p>
            <a:r>
              <a:rPr lang="fr-FR" altLang="fr-FR" dirty="0"/>
              <a:t>13</a:t>
            </a:r>
          </a:p>
        </p:txBody>
      </p:sp>
    </p:spTree>
    <p:extLst>
      <p:ext uri="{BB962C8B-B14F-4D97-AF65-F5344CB8AC3E}">
        <p14:creationId xmlns:p14="http://schemas.microsoft.com/office/powerpoint/2010/main" val="341809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0395"/>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78148" y="180231"/>
            <a:ext cx="9624060" cy="1512167"/>
          </a:xfrm>
        </p:spPr>
        <p:txBody>
          <a:bodyPr/>
          <a:lstStyle/>
          <a:p>
            <a:pPr algn="l"/>
            <a:r>
              <a:rPr lang="fr-FR" sz="3200" b="1" dirty="0">
                <a:solidFill>
                  <a:srgbClr val="BE0F2E"/>
                </a:solidFill>
                <a:latin typeface="Calibri" panose="020F0502020204030204" pitchFamily="34" charset="0"/>
                <a:cs typeface="Calibri" panose="020F0502020204030204" pitchFamily="34" charset="0"/>
              </a:rPr>
              <a:t>Conseil Médical – Déroulement de la séance - Quorum</a:t>
            </a:r>
          </a:p>
        </p:txBody>
      </p:sp>
      <p:sp>
        <p:nvSpPr>
          <p:cNvPr id="9" name="Rectangle 8"/>
          <p:cNvSpPr/>
          <p:nvPr/>
        </p:nvSpPr>
        <p:spPr>
          <a:xfrm>
            <a:off x="378148" y="1476375"/>
            <a:ext cx="9865096" cy="4216539"/>
          </a:xfrm>
          <a:prstGeom prst="rect">
            <a:avLst/>
          </a:prstGeom>
        </p:spPr>
        <p:txBody>
          <a:bodyPr wrap="square">
            <a:spAutoFit/>
          </a:bodyPr>
          <a:lstStyle/>
          <a:p>
            <a:r>
              <a:rPr lang="fr-FR" sz="2400" b="1" dirty="0">
                <a:latin typeface="+mn-lt"/>
                <a:cs typeface="Calibri" panose="020F0502020204030204" pitchFamily="34" charset="0"/>
              </a:rPr>
              <a:t>Quorum:</a:t>
            </a:r>
          </a:p>
          <a:p>
            <a:pPr marR="0" lvl="0" algn="l" defTabSz="914400" rtl="0" eaLnBrk="1" fontAlgn="base" latinLnBrk="0" hangingPunct="1">
              <a:lnSpc>
                <a:spcPct val="100000"/>
              </a:lnSpc>
              <a:spcBef>
                <a:spcPct val="0"/>
              </a:spcBef>
              <a:spcAft>
                <a:spcPct val="0"/>
              </a:spcAft>
              <a:buClrTx/>
              <a:buSzTx/>
              <a:tabLst/>
              <a:defRPr/>
            </a:pPr>
            <a:endParaRPr lang="fr-FR" sz="2400" dirty="0">
              <a:solidFill>
                <a:srgbClr val="000000"/>
              </a:solidFill>
              <a:latin typeface="+mn-lt"/>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En formation restreinte au moins deux médecins doivent être présents.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En formation plénière au moins quatre membres dont deux médecins et un représentant du personnel doivent être présents.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fr-FR" sz="2200" dirty="0">
              <a:solidFill>
                <a:srgbClr val="000000"/>
              </a:solidFill>
              <a:latin typeface="+mn-lt"/>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Lorsque le quorum n’est pas atteint, une nouvelle convocation est envoyée dans un délai de huit jours aux membres de la formation qui siègent alors valablement quel que soit le nombre de membres présents. </a:t>
            </a:r>
          </a:p>
          <a:p>
            <a:pPr marR="0" lvl="0" algn="l" defTabSz="914400" rtl="0" eaLnBrk="1" fontAlgn="base" latinLnBrk="0" hangingPunct="1">
              <a:lnSpc>
                <a:spcPct val="100000"/>
              </a:lnSpc>
              <a:spcBef>
                <a:spcPct val="0"/>
              </a:spcBef>
              <a:spcAft>
                <a:spcPct val="0"/>
              </a:spcAft>
              <a:buClrTx/>
              <a:buSzTx/>
              <a:tabLst/>
              <a:defRPr/>
            </a:pPr>
            <a:r>
              <a:rPr lang="fr-FR" sz="2400" dirty="0">
                <a:solidFill>
                  <a:srgbClr val="000000"/>
                </a:solidFill>
                <a:latin typeface="Calibri" panose="020F0502020204030204" pitchFamily="34" charset="0"/>
                <a:cs typeface="Calibri" panose="020F0502020204030204" pitchFamily="34" charset="0"/>
              </a:rPr>
              <a:t>	</a:t>
            </a:r>
            <a:endParaRPr lang="fr-FR" sz="2400" b="1"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A1E11869-9E74-C55A-6D9B-E01F3DE244BD}"/>
              </a:ext>
            </a:extLst>
          </p:cNvPr>
          <p:cNvSpPr>
            <a:spLocks noGrp="1"/>
          </p:cNvSpPr>
          <p:nvPr>
            <p:ph type="sldNum" sz="quarter" idx="12"/>
          </p:nvPr>
        </p:nvSpPr>
        <p:spPr/>
        <p:txBody>
          <a:bodyPr/>
          <a:lstStyle/>
          <a:p>
            <a:r>
              <a:rPr lang="fr-FR" altLang="fr-FR" dirty="0"/>
              <a:t>14</a:t>
            </a:r>
          </a:p>
        </p:txBody>
      </p:sp>
    </p:spTree>
    <p:extLst>
      <p:ext uri="{BB962C8B-B14F-4D97-AF65-F5344CB8AC3E}">
        <p14:creationId xmlns:p14="http://schemas.microsoft.com/office/powerpoint/2010/main" val="154553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0395"/>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78148" y="180231"/>
            <a:ext cx="9624060" cy="1512167"/>
          </a:xfrm>
        </p:spPr>
        <p:txBody>
          <a:bodyPr/>
          <a:lstStyle/>
          <a:p>
            <a:pPr algn="l"/>
            <a:r>
              <a:rPr lang="fr-FR" sz="3200" b="1" dirty="0">
                <a:solidFill>
                  <a:srgbClr val="BE0F2E"/>
                </a:solidFill>
                <a:latin typeface="Calibri" panose="020F0502020204030204" pitchFamily="34" charset="0"/>
                <a:cs typeface="Calibri" panose="020F0502020204030204" pitchFamily="34" charset="0"/>
              </a:rPr>
              <a:t>Conseil Médical – Déroulement de la séance - Quorum</a:t>
            </a:r>
          </a:p>
        </p:txBody>
      </p:sp>
      <p:sp>
        <p:nvSpPr>
          <p:cNvPr id="9" name="Rectangle 8"/>
          <p:cNvSpPr/>
          <p:nvPr/>
        </p:nvSpPr>
        <p:spPr>
          <a:xfrm>
            <a:off x="378148" y="1476375"/>
            <a:ext cx="9865096" cy="4524315"/>
          </a:xfrm>
          <a:prstGeom prst="rect">
            <a:avLst/>
          </a:prstGeom>
        </p:spPr>
        <p:txBody>
          <a:bodyPr wrap="square">
            <a:spAutoFit/>
          </a:bodyPr>
          <a:lstStyle/>
          <a:p>
            <a:r>
              <a:rPr lang="fr-FR" sz="2400" b="1" dirty="0">
                <a:latin typeface="+mn-lt"/>
                <a:cs typeface="Calibri" panose="020F0502020204030204" pitchFamily="34" charset="0"/>
              </a:rPr>
              <a:t>Déroulement de la séance :</a:t>
            </a:r>
          </a:p>
          <a:p>
            <a:pPr marR="0" lvl="0" algn="l" defTabSz="914400" rtl="0" eaLnBrk="1" fontAlgn="base" latinLnBrk="0" hangingPunct="1">
              <a:lnSpc>
                <a:spcPct val="100000"/>
              </a:lnSpc>
              <a:spcBef>
                <a:spcPct val="0"/>
              </a:spcBef>
              <a:spcAft>
                <a:spcPct val="0"/>
              </a:spcAft>
              <a:buClrTx/>
              <a:buSzTx/>
              <a:tabLst/>
              <a:defRPr/>
            </a:pPr>
            <a:endParaRPr lang="fr-FR" sz="2400" dirty="0">
              <a:solidFill>
                <a:srgbClr val="000000"/>
              </a:solidFill>
              <a:latin typeface="+mn-lt"/>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Le médecin président dirige les débats en séance.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En cas d’absence du médecin-président en séance, la présidence est assurée par le médecin qu’il aura désigné ou, à défaut, par le plus âgé des médecins présents.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fr-FR" sz="2200" dirty="0">
              <a:solidFill>
                <a:srgbClr val="000000"/>
              </a:solidFill>
              <a:latin typeface="+mn-lt"/>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Le président du conseil médical peut organiser les débats au moyen d’une visioconférence dans les conditions qui garantissent le respect du secret médical. </a:t>
            </a:r>
          </a:p>
          <a:p>
            <a:pPr marR="0" lvl="0" algn="l" defTabSz="914400" rtl="0" eaLnBrk="1" fontAlgn="base" latinLnBrk="0" hangingPunct="1">
              <a:lnSpc>
                <a:spcPct val="100000"/>
              </a:lnSpc>
              <a:spcBef>
                <a:spcPct val="0"/>
              </a:spcBef>
              <a:spcAft>
                <a:spcPct val="0"/>
              </a:spcAft>
              <a:buClrTx/>
              <a:buSzTx/>
              <a:tabLst/>
              <a:defRPr/>
            </a:pPr>
            <a:r>
              <a:rPr lang="fr-FR" sz="2200" dirty="0">
                <a:solidFill>
                  <a:srgbClr val="000000"/>
                </a:solidFill>
                <a:latin typeface="Calibri" panose="020F0502020204030204" pitchFamily="34" charset="0"/>
                <a:cs typeface="Calibri" panose="020F0502020204030204" pitchFamily="34" charset="0"/>
              </a:rPr>
              <a:t>	</a:t>
            </a:r>
            <a:endParaRPr lang="fr-FR" sz="2200" b="1"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3E5062E2-03D0-6639-733A-63D6CD4FDBC0}"/>
              </a:ext>
            </a:extLst>
          </p:cNvPr>
          <p:cNvSpPr>
            <a:spLocks noGrp="1"/>
          </p:cNvSpPr>
          <p:nvPr>
            <p:ph type="sldNum" sz="quarter" idx="12"/>
          </p:nvPr>
        </p:nvSpPr>
        <p:spPr/>
        <p:txBody>
          <a:bodyPr/>
          <a:lstStyle/>
          <a:p>
            <a:r>
              <a:rPr lang="fr-FR" altLang="fr-FR" dirty="0"/>
              <a:t>15</a:t>
            </a:r>
          </a:p>
        </p:txBody>
      </p:sp>
    </p:spTree>
    <p:extLst>
      <p:ext uri="{BB962C8B-B14F-4D97-AF65-F5344CB8AC3E}">
        <p14:creationId xmlns:p14="http://schemas.microsoft.com/office/powerpoint/2010/main" val="802607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44" y="-3175"/>
            <a:ext cx="10691812" cy="7564438"/>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527600" y="2196455"/>
            <a:ext cx="9624060" cy="1764267"/>
          </a:xfrm>
        </p:spPr>
        <p:txBody>
          <a:bodyPr/>
          <a:lstStyle/>
          <a:p>
            <a:r>
              <a:rPr lang="fr-FR" sz="3500" b="1" dirty="0">
                <a:ln w="1905"/>
                <a:solidFill>
                  <a:schemeClr val="tx1"/>
                </a:solidFill>
                <a:latin typeface="Calibri" panose="020F0502020204030204" pitchFamily="34" charset="0"/>
                <a:cs typeface="Calibri" panose="020F0502020204030204" pitchFamily="34" charset="0"/>
              </a:rPr>
              <a:t>Les principaux cas de saisine</a:t>
            </a:r>
            <a:br>
              <a:rPr lang="fr-FR" sz="3500" b="1" dirty="0">
                <a:ln w="1905"/>
                <a:solidFill>
                  <a:schemeClr val="tx1"/>
                </a:solidFill>
                <a:latin typeface="Calibri" panose="020F0502020204030204" pitchFamily="34" charset="0"/>
                <a:cs typeface="Calibri" panose="020F0502020204030204" pitchFamily="34" charset="0"/>
              </a:rPr>
            </a:br>
            <a:r>
              <a:rPr lang="fr-FR" sz="4000" b="1" dirty="0">
                <a:ln w="1905"/>
                <a:solidFill>
                  <a:schemeClr val="tx1"/>
                </a:solidFill>
                <a:latin typeface="Calibri" panose="020F0502020204030204" pitchFamily="34" charset="0"/>
                <a:cs typeface="Calibri" panose="020F0502020204030204" pitchFamily="34" charset="0"/>
              </a:rPr>
              <a:t>Formation plénière</a:t>
            </a:r>
            <a:endParaRPr lang="fr-FR" sz="4000" b="1" dirty="0">
              <a:solidFill>
                <a:schemeClr val="tx1"/>
              </a:solidFill>
              <a:latin typeface="Calibri" panose="020F0502020204030204" pitchFamily="34" charset="0"/>
              <a:cs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1D5A7CE4-1724-1D10-E808-2147021307AE}"/>
              </a:ext>
            </a:extLst>
          </p:cNvPr>
          <p:cNvSpPr>
            <a:spLocks noGrp="1"/>
          </p:cNvSpPr>
          <p:nvPr>
            <p:ph type="sldNum" sz="quarter" idx="12"/>
          </p:nvPr>
        </p:nvSpPr>
        <p:spPr/>
        <p:txBody>
          <a:bodyPr/>
          <a:lstStyle/>
          <a:p>
            <a:r>
              <a:rPr lang="fr-FR" altLang="fr-FR" dirty="0"/>
              <a:t>16</a:t>
            </a:r>
          </a:p>
        </p:txBody>
      </p:sp>
    </p:spTree>
    <p:extLst>
      <p:ext uri="{BB962C8B-B14F-4D97-AF65-F5344CB8AC3E}">
        <p14:creationId xmlns:p14="http://schemas.microsoft.com/office/powerpoint/2010/main" val="1389613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56C0111B-8BF0-1851-FA7F-2998A1D49D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5748"/>
            <a:ext cx="10613815"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9FE79FD-BF71-60F8-922D-19F554770C1D}"/>
              </a:ext>
            </a:extLst>
          </p:cNvPr>
          <p:cNvSpPr>
            <a:spLocks noGrp="1"/>
          </p:cNvSpPr>
          <p:nvPr>
            <p:ph type="title"/>
          </p:nvPr>
        </p:nvSpPr>
        <p:spPr>
          <a:xfrm>
            <a:off x="534669" y="210714"/>
            <a:ext cx="9624060" cy="741526"/>
          </a:xfrm>
        </p:spPr>
        <p:txBody>
          <a:bodyPr/>
          <a:lstStyle/>
          <a:p>
            <a:pPr algn="l"/>
            <a:r>
              <a:rPr lang="fr-FR" sz="3200" b="1" dirty="0"/>
              <a:t>Congé de maladie ordinaire</a:t>
            </a:r>
          </a:p>
        </p:txBody>
      </p:sp>
      <p:sp>
        <p:nvSpPr>
          <p:cNvPr id="3" name="Espace réservé du contenu 2">
            <a:extLst>
              <a:ext uri="{FF2B5EF4-FFF2-40B4-BE49-F238E27FC236}">
                <a16:creationId xmlns:a16="http://schemas.microsoft.com/office/drawing/2014/main" id="{06D2B8E5-EDBC-B870-0B2B-7105185991F8}"/>
              </a:ext>
            </a:extLst>
          </p:cNvPr>
          <p:cNvSpPr>
            <a:spLocks noGrp="1"/>
          </p:cNvSpPr>
          <p:nvPr>
            <p:ph idx="1"/>
          </p:nvPr>
        </p:nvSpPr>
        <p:spPr>
          <a:xfrm>
            <a:off x="162124" y="828303"/>
            <a:ext cx="10369152" cy="5234481"/>
          </a:xfrm>
        </p:spPr>
        <p:txBody>
          <a:bodyPr/>
          <a:lstStyle/>
          <a:p>
            <a:pPr marL="0" indent="0">
              <a:buNone/>
            </a:pPr>
            <a:endParaRPr lang="fr-FR" sz="1600" b="1" dirty="0"/>
          </a:p>
          <a:p>
            <a:pPr marL="0" indent="0">
              <a:buNone/>
            </a:pPr>
            <a:r>
              <a:rPr lang="fr-FR" sz="1400" b="1" dirty="0"/>
              <a:t>Le fonctionnaire ou l’agent contractuel est placé en congé de maladie ordinaire lorsque la maladie le met dans l’impossibilité d’exercer ses fonctions. Il doit transmettre un arrêt de travail dans les 48 h suivant son établissement.</a:t>
            </a:r>
          </a:p>
        </p:txBody>
      </p:sp>
      <p:sp>
        <p:nvSpPr>
          <p:cNvPr id="17" name="ZoneTexte 16">
            <a:extLst>
              <a:ext uri="{FF2B5EF4-FFF2-40B4-BE49-F238E27FC236}">
                <a16:creationId xmlns:a16="http://schemas.microsoft.com/office/drawing/2014/main" id="{681D1304-34B9-2A5E-F530-74D630E1931A}"/>
              </a:ext>
            </a:extLst>
          </p:cNvPr>
          <p:cNvSpPr txBox="1"/>
          <p:nvPr/>
        </p:nvSpPr>
        <p:spPr>
          <a:xfrm>
            <a:off x="4842644" y="2697693"/>
            <a:ext cx="1080120" cy="372460"/>
          </a:xfrm>
          <a:prstGeom prst="rect">
            <a:avLst/>
          </a:prstGeom>
          <a:noFill/>
        </p:spPr>
        <p:txBody>
          <a:bodyPr wrap="square" rtlCol="0">
            <a:spAutoFit/>
          </a:bodyPr>
          <a:lstStyle/>
          <a:p>
            <a:endParaRPr lang="fr-FR" dirty="0"/>
          </a:p>
        </p:txBody>
      </p:sp>
      <p:cxnSp>
        <p:nvCxnSpPr>
          <p:cNvPr id="6" name="Connecteur droit 5">
            <a:extLst>
              <a:ext uri="{FF2B5EF4-FFF2-40B4-BE49-F238E27FC236}">
                <a16:creationId xmlns:a16="http://schemas.microsoft.com/office/drawing/2014/main" id="{5A98356F-CEB5-76E5-66C4-09AD44870A43}"/>
              </a:ext>
            </a:extLst>
          </p:cNvPr>
          <p:cNvCxnSpPr>
            <a:cxnSpLocks/>
          </p:cNvCxnSpPr>
          <p:nvPr/>
        </p:nvCxnSpPr>
        <p:spPr>
          <a:xfrm>
            <a:off x="668296" y="4361959"/>
            <a:ext cx="9199226" cy="0"/>
          </a:xfrm>
          <a:prstGeom prst="line">
            <a:avLst/>
          </a:prstGeom>
        </p:spPr>
        <p:style>
          <a:lnRef idx="3">
            <a:schemeClr val="dk1"/>
          </a:lnRef>
          <a:fillRef idx="0">
            <a:schemeClr val="dk1"/>
          </a:fillRef>
          <a:effectRef idx="2">
            <a:schemeClr val="dk1"/>
          </a:effectRef>
          <a:fontRef idx="minor">
            <a:schemeClr val="tx1"/>
          </a:fontRef>
        </p:style>
      </p:cxnSp>
      <p:pic>
        <p:nvPicPr>
          <p:cNvPr id="11" name="Graphique 10" descr="Sablier plein avec un remplissage uni">
            <a:extLst>
              <a:ext uri="{FF2B5EF4-FFF2-40B4-BE49-F238E27FC236}">
                <a16:creationId xmlns:a16="http://schemas.microsoft.com/office/drawing/2014/main" id="{053485A6-89EE-10BB-F990-4BF71CDFDE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66" y="4442947"/>
            <a:ext cx="701509" cy="701509"/>
          </a:xfrm>
          <a:prstGeom prst="rect">
            <a:avLst/>
          </a:prstGeom>
        </p:spPr>
      </p:pic>
      <p:sp>
        <p:nvSpPr>
          <p:cNvPr id="13" name="Organigramme : Connecteur 12">
            <a:extLst>
              <a:ext uri="{FF2B5EF4-FFF2-40B4-BE49-F238E27FC236}">
                <a16:creationId xmlns:a16="http://schemas.microsoft.com/office/drawing/2014/main" id="{408833DD-6FC4-C8C6-9911-35AF12A05A15}"/>
              </a:ext>
            </a:extLst>
          </p:cNvPr>
          <p:cNvSpPr/>
          <p:nvPr/>
        </p:nvSpPr>
        <p:spPr>
          <a:xfrm>
            <a:off x="656389" y="4121495"/>
            <a:ext cx="504056" cy="450773"/>
          </a:xfrm>
          <a:prstGeom prst="flowChartConnector">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Connecteur 13">
            <a:extLst>
              <a:ext uri="{FF2B5EF4-FFF2-40B4-BE49-F238E27FC236}">
                <a16:creationId xmlns:a16="http://schemas.microsoft.com/office/drawing/2014/main" id="{42123E79-AF45-5404-3AFA-73900F697657}"/>
              </a:ext>
            </a:extLst>
          </p:cNvPr>
          <p:cNvSpPr/>
          <p:nvPr/>
        </p:nvSpPr>
        <p:spPr>
          <a:xfrm>
            <a:off x="4911192" y="4136573"/>
            <a:ext cx="504056" cy="450773"/>
          </a:xfrm>
          <a:prstGeom prst="flowChartConnector">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Connecteur 14">
            <a:extLst>
              <a:ext uri="{FF2B5EF4-FFF2-40B4-BE49-F238E27FC236}">
                <a16:creationId xmlns:a16="http://schemas.microsoft.com/office/drawing/2014/main" id="{56A9DD66-3D0C-A220-737C-F549DFCBCB9F}"/>
              </a:ext>
            </a:extLst>
          </p:cNvPr>
          <p:cNvSpPr/>
          <p:nvPr/>
        </p:nvSpPr>
        <p:spPr>
          <a:xfrm>
            <a:off x="9363466" y="4136573"/>
            <a:ext cx="504056" cy="450773"/>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97DAB80C-6E77-9440-F427-07C647D3B58C}"/>
              </a:ext>
            </a:extLst>
          </p:cNvPr>
          <p:cNvSpPr txBox="1"/>
          <p:nvPr/>
        </p:nvSpPr>
        <p:spPr>
          <a:xfrm>
            <a:off x="4531539" y="3645677"/>
            <a:ext cx="1263363" cy="372460"/>
          </a:xfrm>
          <a:prstGeom prst="rect">
            <a:avLst/>
          </a:prstGeom>
          <a:noFill/>
        </p:spPr>
        <p:txBody>
          <a:bodyPr wrap="square" rtlCol="0">
            <a:spAutoFit/>
          </a:bodyPr>
          <a:lstStyle/>
          <a:p>
            <a:pPr algn="ctr"/>
            <a:r>
              <a:rPr lang="fr-FR" b="1" dirty="0"/>
              <a:t>6 mois</a:t>
            </a:r>
          </a:p>
        </p:txBody>
      </p:sp>
      <p:sp>
        <p:nvSpPr>
          <p:cNvPr id="19" name="ZoneTexte 18">
            <a:extLst>
              <a:ext uri="{FF2B5EF4-FFF2-40B4-BE49-F238E27FC236}">
                <a16:creationId xmlns:a16="http://schemas.microsoft.com/office/drawing/2014/main" id="{04991A4A-21E2-8BAB-008A-F6822C05BEFE}"/>
              </a:ext>
            </a:extLst>
          </p:cNvPr>
          <p:cNvSpPr txBox="1"/>
          <p:nvPr/>
        </p:nvSpPr>
        <p:spPr>
          <a:xfrm>
            <a:off x="613230" y="3594402"/>
            <a:ext cx="1080120" cy="372458"/>
          </a:xfrm>
          <a:prstGeom prst="rect">
            <a:avLst/>
          </a:prstGeom>
          <a:noFill/>
        </p:spPr>
        <p:txBody>
          <a:bodyPr wrap="square" rtlCol="0">
            <a:spAutoFit/>
          </a:bodyPr>
          <a:lstStyle/>
          <a:p>
            <a:pPr algn="ctr"/>
            <a:r>
              <a:rPr lang="fr-FR" b="1" dirty="0"/>
              <a:t>Octroi</a:t>
            </a:r>
          </a:p>
        </p:txBody>
      </p:sp>
      <p:sp>
        <p:nvSpPr>
          <p:cNvPr id="20" name="ZoneTexte 19">
            <a:extLst>
              <a:ext uri="{FF2B5EF4-FFF2-40B4-BE49-F238E27FC236}">
                <a16:creationId xmlns:a16="http://schemas.microsoft.com/office/drawing/2014/main" id="{F36F33B7-BC92-7D7B-ADF6-54E5242F7BE4}"/>
              </a:ext>
            </a:extLst>
          </p:cNvPr>
          <p:cNvSpPr txBox="1"/>
          <p:nvPr/>
        </p:nvSpPr>
        <p:spPr>
          <a:xfrm>
            <a:off x="9183446" y="3645677"/>
            <a:ext cx="864096" cy="372460"/>
          </a:xfrm>
          <a:prstGeom prst="rect">
            <a:avLst/>
          </a:prstGeom>
          <a:noFill/>
        </p:spPr>
        <p:txBody>
          <a:bodyPr wrap="square" rtlCol="0">
            <a:spAutoFit/>
          </a:bodyPr>
          <a:lstStyle/>
          <a:p>
            <a:pPr algn="ctr"/>
            <a:r>
              <a:rPr lang="fr-FR" b="1" dirty="0"/>
              <a:t>1 an</a:t>
            </a:r>
          </a:p>
        </p:txBody>
      </p:sp>
      <p:cxnSp>
        <p:nvCxnSpPr>
          <p:cNvPr id="22" name="Connecteur droit avec flèche 21">
            <a:extLst>
              <a:ext uri="{FF2B5EF4-FFF2-40B4-BE49-F238E27FC236}">
                <a16:creationId xmlns:a16="http://schemas.microsoft.com/office/drawing/2014/main" id="{4F3D083D-627A-FEDC-E13A-28CCB1BDB53B}"/>
              </a:ext>
            </a:extLst>
          </p:cNvPr>
          <p:cNvCxnSpPr/>
          <p:nvPr/>
        </p:nvCxnSpPr>
        <p:spPr>
          <a:xfrm>
            <a:off x="908417" y="4619969"/>
            <a:ext cx="0" cy="798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a:extLst>
              <a:ext uri="{FF2B5EF4-FFF2-40B4-BE49-F238E27FC236}">
                <a16:creationId xmlns:a16="http://schemas.microsoft.com/office/drawing/2014/main" id="{21C18481-0B41-1ED4-5821-C201264435AE}"/>
              </a:ext>
            </a:extLst>
          </p:cNvPr>
          <p:cNvCxnSpPr/>
          <p:nvPr/>
        </p:nvCxnSpPr>
        <p:spPr>
          <a:xfrm>
            <a:off x="5162770" y="4619969"/>
            <a:ext cx="0" cy="798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a:extLst>
              <a:ext uri="{FF2B5EF4-FFF2-40B4-BE49-F238E27FC236}">
                <a16:creationId xmlns:a16="http://schemas.microsoft.com/office/drawing/2014/main" id="{0C067347-2A1D-956F-16A9-69E5659D4F70}"/>
              </a:ext>
            </a:extLst>
          </p:cNvPr>
          <p:cNvCxnSpPr/>
          <p:nvPr/>
        </p:nvCxnSpPr>
        <p:spPr>
          <a:xfrm>
            <a:off x="9610127" y="4619969"/>
            <a:ext cx="0" cy="798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EF1F029F-0AE4-0B94-A30B-CFE80C3CBC14}"/>
              </a:ext>
            </a:extLst>
          </p:cNvPr>
          <p:cNvSpPr txBox="1"/>
          <p:nvPr/>
        </p:nvSpPr>
        <p:spPr>
          <a:xfrm>
            <a:off x="264083" y="2161051"/>
            <a:ext cx="2758632" cy="369332"/>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b="1" dirty="0">
                <a:ln w="0"/>
                <a:solidFill>
                  <a:schemeClr val="bg1">
                    <a:lumMod val="95000"/>
                  </a:schemeClr>
                </a:solidFill>
                <a:effectLst>
                  <a:outerShdw blurRad="38100" dist="19050" dir="2700000" algn="tl" rotWithShape="0">
                    <a:schemeClr val="dk1">
                      <a:alpha val="40000"/>
                    </a:schemeClr>
                  </a:outerShdw>
                </a:effectLst>
              </a:rPr>
              <a:t>Nouveauté</a:t>
            </a:r>
          </a:p>
        </p:txBody>
      </p:sp>
      <p:sp>
        <p:nvSpPr>
          <p:cNvPr id="29" name="ZoneTexte 28">
            <a:extLst>
              <a:ext uri="{FF2B5EF4-FFF2-40B4-BE49-F238E27FC236}">
                <a16:creationId xmlns:a16="http://schemas.microsoft.com/office/drawing/2014/main" id="{0345A3C9-B26C-60B5-00C2-EFF805CDDC85}"/>
              </a:ext>
            </a:extLst>
          </p:cNvPr>
          <p:cNvSpPr txBox="1"/>
          <p:nvPr/>
        </p:nvSpPr>
        <p:spPr>
          <a:xfrm>
            <a:off x="258361" y="2697144"/>
            <a:ext cx="4845575" cy="646331"/>
          </a:xfrm>
          <a:prstGeom prst="rect">
            <a:avLst/>
          </a:prstGeom>
          <a:noFill/>
        </p:spPr>
        <p:txBody>
          <a:bodyPr wrap="square" rtlCol="0">
            <a:spAutoFit/>
          </a:bodyPr>
          <a:lstStyle/>
          <a:p>
            <a:r>
              <a:rPr lang="fr-FR" dirty="0"/>
              <a:t>Une visite de contrôle (contre-visite) doit être organisée par la collectivité en direct.</a:t>
            </a:r>
          </a:p>
        </p:txBody>
      </p:sp>
      <p:sp>
        <p:nvSpPr>
          <p:cNvPr id="30" name="ZoneTexte 29">
            <a:extLst>
              <a:ext uri="{FF2B5EF4-FFF2-40B4-BE49-F238E27FC236}">
                <a16:creationId xmlns:a16="http://schemas.microsoft.com/office/drawing/2014/main" id="{501EA597-2D98-E63C-D870-4E55D343522E}"/>
              </a:ext>
            </a:extLst>
          </p:cNvPr>
          <p:cNvSpPr txBox="1"/>
          <p:nvPr/>
        </p:nvSpPr>
        <p:spPr>
          <a:xfrm>
            <a:off x="34018" y="5529146"/>
            <a:ext cx="1944215" cy="646331"/>
          </a:xfrm>
          <a:prstGeom prst="rect">
            <a:avLst/>
          </a:prstGeom>
          <a:noFill/>
        </p:spPr>
        <p:txBody>
          <a:bodyPr wrap="square" rtlCol="0">
            <a:spAutoFit/>
          </a:bodyPr>
          <a:lstStyle/>
          <a:p>
            <a:pPr algn="ctr"/>
            <a:r>
              <a:rPr lang="fr-FR" dirty="0"/>
              <a:t>Pas d’avis du  conseil médical</a:t>
            </a:r>
          </a:p>
        </p:txBody>
      </p:sp>
      <p:sp>
        <p:nvSpPr>
          <p:cNvPr id="31" name="ZoneTexte 30">
            <a:extLst>
              <a:ext uri="{FF2B5EF4-FFF2-40B4-BE49-F238E27FC236}">
                <a16:creationId xmlns:a16="http://schemas.microsoft.com/office/drawing/2014/main" id="{0E8C3D0D-B827-1B09-F199-81FCCE5098BB}"/>
              </a:ext>
            </a:extLst>
          </p:cNvPr>
          <p:cNvSpPr txBox="1"/>
          <p:nvPr/>
        </p:nvSpPr>
        <p:spPr>
          <a:xfrm>
            <a:off x="4020346" y="5596996"/>
            <a:ext cx="2495126" cy="646331"/>
          </a:xfrm>
          <a:prstGeom prst="rect">
            <a:avLst/>
          </a:prstGeom>
          <a:noFill/>
        </p:spPr>
        <p:txBody>
          <a:bodyPr wrap="square" rtlCol="0">
            <a:spAutoFit/>
          </a:bodyPr>
          <a:lstStyle/>
          <a:p>
            <a:pPr algn="ctr"/>
            <a:r>
              <a:rPr lang="fr-FR" dirty="0"/>
              <a:t>Visite de contrôle par l’employeur.</a:t>
            </a:r>
            <a:endParaRPr lang="fr-FR" b="1" dirty="0"/>
          </a:p>
        </p:txBody>
      </p:sp>
      <p:sp>
        <p:nvSpPr>
          <p:cNvPr id="32" name="ZoneTexte 31">
            <a:extLst>
              <a:ext uri="{FF2B5EF4-FFF2-40B4-BE49-F238E27FC236}">
                <a16:creationId xmlns:a16="http://schemas.microsoft.com/office/drawing/2014/main" id="{33617890-84BF-325B-660C-F24712B825C0}"/>
              </a:ext>
            </a:extLst>
          </p:cNvPr>
          <p:cNvSpPr txBox="1"/>
          <p:nvPr/>
        </p:nvSpPr>
        <p:spPr>
          <a:xfrm>
            <a:off x="8557585" y="5478113"/>
            <a:ext cx="1990003" cy="1200329"/>
          </a:xfrm>
          <a:prstGeom prst="rect">
            <a:avLst/>
          </a:prstGeom>
          <a:noFill/>
        </p:spPr>
        <p:txBody>
          <a:bodyPr wrap="square" rtlCol="0">
            <a:spAutoFit/>
          </a:bodyPr>
          <a:lstStyle/>
          <a:p>
            <a:pPr algn="ctr"/>
            <a:r>
              <a:rPr lang="fr-FR" dirty="0">
                <a:solidFill>
                  <a:srgbClr val="FF0000"/>
                </a:solidFill>
              </a:rPr>
              <a:t>Avis du conseil médical sur l’aptitude à la reprise</a:t>
            </a:r>
          </a:p>
        </p:txBody>
      </p:sp>
      <p:sp>
        <p:nvSpPr>
          <p:cNvPr id="35" name="ZoneTexte 34">
            <a:extLst>
              <a:ext uri="{FF2B5EF4-FFF2-40B4-BE49-F238E27FC236}">
                <a16:creationId xmlns:a16="http://schemas.microsoft.com/office/drawing/2014/main" id="{F05523C8-7D0E-575C-DA56-C5D60E3FFDAE}"/>
              </a:ext>
            </a:extLst>
          </p:cNvPr>
          <p:cNvSpPr txBox="1"/>
          <p:nvPr/>
        </p:nvSpPr>
        <p:spPr>
          <a:xfrm>
            <a:off x="6108837" y="2399648"/>
            <a:ext cx="4320480" cy="830997"/>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rgbClr val="0070C0"/>
                </a:solidFill>
              </a:rPr>
              <a:t>Reprise à la demande de l’agent possible à la fin de chaque période d’arrêt sans l’avis du conseil médical</a:t>
            </a:r>
            <a:endParaRPr lang="fr-FR" sz="1600" i="1" dirty="0">
              <a:solidFill>
                <a:srgbClr val="0070C0"/>
              </a:solidFill>
            </a:endParaRPr>
          </a:p>
        </p:txBody>
      </p:sp>
      <p:sp>
        <p:nvSpPr>
          <p:cNvPr id="4" name="ZoneTexte 3">
            <a:extLst>
              <a:ext uri="{FF2B5EF4-FFF2-40B4-BE49-F238E27FC236}">
                <a16:creationId xmlns:a16="http://schemas.microsoft.com/office/drawing/2014/main" id="{DB0CC836-F980-7AF8-DE70-B21C5065D663}"/>
              </a:ext>
            </a:extLst>
          </p:cNvPr>
          <p:cNvSpPr txBox="1"/>
          <p:nvPr/>
        </p:nvSpPr>
        <p:spPr>
          <a:xfrm>
            <a:off x="1146673" y="6726222"/>
            <a:ext cx="9796891" cy="369332"/>
          </a:xfrm>
          <a:prstGeom prst="rect">
            <a:avLst/>
          </a:prstGeom>
          <a:noFill/>
        </p:spPr>
        <p:txBody>
          <a:bodyPr wrap="square">
            <a:spAutoFit/>
          </a:bodyPr>
          <a:lstStyle/>
          <a:p>
            <a:r>
              <a:rPr lang="fr-FR" dirty="0">
                <a:solidFill>
                  <a:srgbClr val="0070C0"/>
                </a:solidFill>
              </a:rPr>
              <a:t>L’agent est rémunéré à plein traitement pendant 3 mois puis 9 mois à demi-traitement.</a:t>
            </a:r>
          </a:p>
        </p:txBody>
      </p:sp>
      <p:pic>
        <p:nvPicPr>
          <p:cNvPr id="5" name="Graphique 4" descr="Euro avec un remplissage uni">
            <a:extLst>
              <a:ext uri="{FF2B5EF4-FFF2-40B4-BE49-F238E27FC236}">
                <a16:creationId xmlns:a16="http://schemas.microsoft.com/office/drawing/2014/main" id="{98843350-D95D-AEB8-2D79-3959779BFB9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0075" y="6756024"/>
            <a:ext cx="387310" cy="387310"/>
          </a:xfrm>
          <a:prstGeom prst="rect">
            <a:avLst/>
          </a:prstGeom>
        </p:spPr>
      </p:pic>
      <p:sp>
        <p:nvSpPr>
          <p:cNvPr id="8" name="Espace réservé du numéro de diapositive 7">
            <a:extLst>
              <a:ext uri="{FF2B5EF4-FFF2-40B4-BE49-F238E27FC236}">
                <a16:creationId xmlns:a16="http://schemas.microsoft.com/office/drawing/2014/main" id="{0A6A66A5-5A2F-9783-6052-FA55E041AEFC}"/>
              </a:ext>
            </a:extLst>
          </p:cNvPr>
          <p:cNvSpPr>
            <a:spLocks noGrp="1"/>
          </p:cNvSpPr>
          <p:nvPr>
            <p:ph type="sldNum" sz="quarter" idx="12"/>
          </p:nvPr>
        </p:nvSpPr>
        <p:spPr/>
        <p:txBody>
          <a:bodyPr/>
          <a:lstStyle/>
          <a:p>
            <a:r>
              <a:rPr lang="fr-FR" altLang="fr-FR" dirty="0"/>
              <a:t>17</a:t>
            </a:r>
          </a:p>
        </p:txBody>
      </p:sp>
    </p:spTree>
    <p:extLst>
      <p:ext uri="{BB962C8B-B14F-4D97-AF65-F5344CB8AC3E}">
        <p14:creationId xmlns:p14="http://schemas.microsoft.com/office/powerpoint/2010/main" val="2077215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08464A4C-0E64-38B4-B6ED-E01037CCCD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587"/>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B595F63-BEF1-84CC-3A9A-0299850DB228}"/>
              </a:ext>
            </a:extLst>
          </p:cNvPr>
          <p:cNvSpPr txBox="1"/>
          <p:nvPr/>
        </p:nvSpPr>
        <p:spPr>
          <a:xfrm>
            <a:off x="234132" y="1476375"/>
            <a:ext cx="9721080" cy="4075475"/>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La saisine du conseil médical dûment complétée ;</a:t>
            </a:r>
          </a:p>
          <a:p>
            <a:pPr>
              <a:lnSpc>
                <a:spcPct val="115000"/>
              </a:lnSpc>
              <a:spcAft>
                <a:spcPts val="1000"/>
              </a:spcAft>
            </a:pPr>
            <a:endParaRPr lang="fr-FR" sz="1000" dirty="0">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La fiche de poste de l’agent ;</a:t>
            </a:r>
          </a:p>
          <a:p>
            <a:pPr marL="285750" indent="-285750">
              <a:lnSpc>
                <a:spcPct val="115000"/>
              </a:lnSpc>
              <a:spcAft>
                <a:spcPts val="1000"/>
              </a:spcAft>
              <a:buFont typeface="Arial" panose="020B0604020202020204" pitchFamily="34" charset="0"/>
              <a:buChar char="•"/>
            </a:pPr>
            <a:endParaRPr lang="fr-FR" sz="1000" dirty="0">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Un certificat médical détaillé rédigé par le médecin de l’agent et adressé sous pli confidentiel ;</a:t>
            </a:r>
          </a:p>
          <a:p>
            <a:pPr marL="285750" indent="-285750">
              <a:lnSpc>
                <a:spcPct val="115000"/>
              </a:lnSpc>
              <a:spcAft>
                <a:spcPts val="1000"/>
              </a:spcAft>
              <a:buFont typeface="Arial" panose="020B0604020202020204" pitchFamily="34" charset="0"/>
              <a:buChar char="•"/>
            </a:pPr>
            <a:endParaRPr lang="fr-FR" sz="1000" dirty="0">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La copie des arrêts de travail (initial et prolongations).</a:t>
            </a:r>
          </a:p>
          <a:p>
            <a:endParaRPr lang="fr-FR" sz="2800" dirty="0">
              <a:latin typeface="+mn-lt"/>
            </a:endParaRPr>
          </a:p>
        </p:txBody>
      </p:sp>
      <p:sp>
        <p:nvSpPr>
          <p:cNvPr id="7" name="ZoneTexte 6">
            <a:extLst>
              <a:ext uri="{FF2B5EF4-FFF2-40B4-BE49-F238E27FC236}">
                <a16:creationId xmlns:a16="http://schemas.microsoft.com/office/drawing/2014/main" id="{4EBF2C8F-7B7A-A780-E7EA-F48B40ED127D}"/>
              </a:ext>
            </a:extLst>
          </p:cNvPr>
          <p:cNvSpPr txBox="1"/>
          <p:nvPr/>
        </p:nvSpPr>
        <p:spPr>
          <a:xfrm>
            <a:off x="90116" y="237415"/>
            <a:ext cx="8335936" cy="1384995"/>
          </a:xfrm>
          <a:prstGeom prst="rect">
            <a:avLst/>
          </a:prstGeom>
          <a:noFill/>
        </p:spPr>
        <p:txBody>
          <a:bodyPr wrap="none" rtlCol="0">
            <a:spAutoFit/>
          </a:bodyPr>
          <a:lstStyle/>
          <a:p>
            <a:r>
              <a:rPr lang="fr-FR" sz="2800" b="1" dirty="0">
                <a:latin typeface="+mn-lt"/>
              </a:rPr>
              <a:t>Pièces à transmettre pour contrôle de l’aptitude</a:t>
            </a:r>
          </a:p>
          <a:p>
            <a:r>
              <a:rPr lang="fr-FR" sz="2800" b="1" dirty="0">
                <a:latin typeface="+mn-lt"/>
              </a:rPr>
              <a:t> à l’issue des droits à CMO</a:t>
            </a:r>
          </a:p>
          <a:p>
            <a:endParaRPr lang="fr-FR" sz="2800" dirty="0"/>
          </a:p>
        </p:txBody>
      </p:sp>
      <p:sp>
        <p:nvSpPr>
          <p:cNvPr id="2" name="Espace réservé du numéro de diapositive 1">
            <a:extLst>
              <a:ext uri="{FF2B5EF4-FFF2-40B4-BE49-F238E27FC236}">
                <a16:creationId xmlns:a16="http://schemas.microsoft.com/office/drawing/2014/main" id="{6B9FC4B6-6ACE-40E5-741D-E68354D29C0D}"/>
              </a:ext>
            </a:extLst>
          </p:cNvPr>
          <p:cNvSpPr>
            <a:spLocks noGrp="1"/>
          </p:cNvSpPr>
          <p:nvPr>
            <p:ph type="sldNum" sz="quarter" idx="12"/>
          </p:nvPr>
        </p:nvSpPr>
        <p:spPr/>
        <p:txBody>
          <a:bodyPr/>
          <a:lstStyle/>
          <a:p>
            <a:r>
              <a:rPr lang="fr-FR" altLang="fr-FR" dirty="0"/>
              <a:t>18</a:t>
            </a:r>
          </a:p>
        </p:txBody>
      </p:sp>
    </p:spTree>
    <p:extLst>
      <p:ext uri="{BB962C8B-B14F-4D97-AF65-F5344CB8AC3E}">
        <p14:creationId xmlns:p14="http://schemas.microsoft.com/office/powerpoint/2010/main" val="169980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56C0111B-8BF0-1851-FA7F-2998A1D49D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8" y="6280"/>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9FE79FD-BF71-60F8-922D-19F554770C1D}"/>
              </a:ext>
            </a:extLst>
          </p:cNvPr>
          <p:cNvSpPr>
            <a:spLocks noGrp="1"/>
          </p:cNvSpPr>
          <p:nvPr>
            <p:ph type="title"/>
          </p:nvPr>
        </p:nvSpPr>
        <p:spPr>
          <a:xfrm>
            <a:off x="534669" y="210714"/>
            <a:ext cx="9624060" cy="741526"/>
          </a:xfrm>
        </p:spPr>
        <p:txBody>
          <a:bodyPr/>
          <a:lstStyle/>
          <a:p>
            <a:pPr algn="l"/>
            <a:r>
              <a:rPr lang="fr-FR" sz="3200" b="1" dirty="0"/>
              <a:t>Congé de longue maladie</a:t>
            </a:r>
            <a:br>
              <a:rPr lang="fr-FR" sz="3200" b="1" dirty="0"/>
            </a:br>
            <a:r>
              <a:rPr lang="fr-FR" sz="3200" b="1" dirty="0"/>
              <a:t>Congé de grave maladie (Ircantec)</a:t>
            </a:r>
          </a:p>
        </p:txBody>
      </p:sp>
      <p:sp>
        <p:nvSpPr>
          <p:cNvPr id="3" name="Espace réservé du contenu 2">
            <a:extLst>
              <a:ext uri="{FF2B5EF4-FFF2-40B4-BE49-F238E27FC236}">
                <a16:creationId xmlns:a16="http://schemas.microsoft.com/office/drawing/2014/main" id="{06D2B8E5-EDBC-B870-0B2B-7105185991F8}"/>
              </a:ext>
            </a:extLst>
          </p:cNvPr>
          <p:cNvSpPr>
            <a:spLocks noGrp="1"/>
          </p:cNvSpPr>
          <p:nvPr>
            <p:ph idx="1"/>
          </p:nvPr>
        </p:nvSpPr>
        <p:spPr>
          <a:xfrm>
            <a:off x="162124" y="1072700"/>
            <a:ext cx="10369152" cy="4990084"/>
          </a:xfrm>
        </p:spPr>
        <p:txBody>
          <a:bodyPr/>
          <a:lstStyle/>
          <a:p>
            <a:pPr marL="0" indent="0">
              <a:buNone/>
            </a:pPr>
            <a:endParaRPr lang="fr-FR" sz="1600" b="1" dirty="0"/>
          </a:p>
          <a:p>
            <a:pPr marL="0" indent="0">
              <a:buNone/>
            </a:pPr>
            <a:r>
              <a:rPr lang="fr-FR" sz="1400" b="1" dirty="0"/>
              <a:t>Le fonctionnaire souffrant d'une maladie qui ne lui permet pas d'exercer ses fonctions, qui nécessite un traitement et des soins prolongés et qui présente un caractère invalidant et de gravité confirmée, peut être placé en congé de longue maladie (CLM) pendant 3 ans maximum. On parle de congé de grave maladie (CGM) pour un agent contractuel (ou fonctionnaire effectuant moins de 28 heures hebdomadaires).</a:t>
            </a:r>
          </a:p>
        </p:txBody>
      </p:sp>
      <p:sp>
        <p:nvSpPr>
          <p:cNvPr id="17" name="ZoneTexte 16">
            <a:extLst>
              <a:ext uri="{FF2B5EF4-FFF2-40B4-BE49-F238E27FC236}">
                <a16:creationId xmlns:a16="http://schemas.microsoft.com/office/drawing/2014/main" id="{681D1304-34B9-2A5E-F530-74D630E1931A}"/>
              </a:ext>
            </a:extLst>
          </p:cNvPr>
          <p:cNvSpPr txBox="1"/>
          <p:nvPr/>
        </p:nvSpPr>
        <p:spPr>
          <a:xfrm>
            <a:off x="4842644" y="2697693"/>
            <a:ext cx="1080120" cy="372460"/>
          </a:xfrm>
          <a:prstGeom prst="rect">
            <a:avLst/>
          </a:prstGeom>
          <a:noFill/>
        </p:spPr>
        <p:txBody>
          <a:bodyPr wrap="square" rtlCol="0">
            <a:spAutoFit/>
          </a:bodyPr>
          <a:lstStyle/>
          <a:p>
            <a:endParaRPr lang="fr-FR" dirty="0"/>
          </a:p>
        </p:txBody>
      </p:sp>
      <p:cxnSp>
        <p:nvCxnSpPr>
          <p:cNvPr id="6" name="Connecteur droit 5">
            <a:extLst>
              <a:ext uri="{FF2B5EF4-FFF2-40B4-BE49-F238E27FC236}">
                <a16:creationId xmlns:a16="http://schemas.microsoft.com/office/drawing/2014/main" id="{5A98356F-CEB5-76E5-66C4-09AD44870A43}"/>
              </a:ext>
            </a:extLst>
          </p:cNvPr>
          <p:cNvCxnSpPr>
            <a:cxnSpLocks/>
          </p:cNvCxnSpPr>
          <p:nvPr/>
        </p:nvCxnSpPr>
        <p:spPr>
          <a:xfrm>
            <a:off x="740075" y="4709093"/>
            <a:ext cx="9199226" cy="0"/>
          </a:xfrm>
          <a:prstGeom prst="line">
            <a:avLst/>
          </a:prstGeom>
        </p:spPr>
        <p:style>
          <a:lnRef idx="3">
            <a:schemeClr val="dk1"/>
          </a:lnRef>
          <a:fillRef idx="0">
            <a:schemeClr val="dk1"/>
          </a:fillRef>
          <a:effectRef idx="2">
            <a:schemeClr val="dk1"/>
          </a:effectRef>
          <a:fontRef idx="minor">
            <a:schemeClr val="tx1"/>
          </a:fontRef>
        </p:style>
      </p:cxnSp>
      <p:pic>
        <p:nvPicPr>
          <p:cNvPr id="11" name="Graphique 10" descr="Sablier plein avec un remplissage uni">
            <a:extLst>
              <a:ext uri="{FF2B5EF4-FFF2-40B4-BE49-F238E27FC236}">
                <a16:creationId xmlns:a16="http://schemas.microsoft.com/office/drawing/2014/main" id="{053485A6-89EE-10BB-F990-4BF71CDFDE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66" y="4442947"/>
            <a:ext cx="701509" cy="701509"/>
          </a:xfrm>
          <a:prstGeom prst="rect">
            <a:avLst/>
          </a:prstGeom>
        </p:spPr>
      </p:pic>
      <p:sp>
        <p:nvSpPr>
          <p:cNvPr id="13" name="Organigramme : Connecteur 12">
            <a:extLst>
              <a:ext uri="{FF2B5EF4-FFF2-40B4-BE49-F238E27FC236}">
                <a16:creationId xmlns:a16="http://schemas.microsoft.com/office/drawing/2014/main" id="{408833DD-6FC4-C8C6-9911-35AF12A05A15}"/>
              </a:ext>
            </a:extLst>
          </p:cNvPr>
          <p:cNvSpPr/>
          <p:nvPr/>
        </p:nvSpPr>
        <p:spPr>
          <a:xfrm>
            <a:off x="649234" y="4536199"/>
            <a:ext cx="504056" cy="450773"/>
          </a:xfrm>
          <a:prstGeom prst="flowChartConnector">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Connecteur 13">
            <a:extLst>
              <a:ext uri="{FF2B5EF4-FFF2-40B4-BE49-F238E27FC236}">
                <a16:creationId xmlns:a16="http://schemas.microsoft.com/office/drawing/2014/main" id="{42123E79-AF45-5404-3AFA-73900F697657}"/>
              </a:ext>
            </a:extLst>
          </p:cNvPr>
          <p:cNvSpPr/>
          <p:nvPr/>
        </p:nvSpPr>
        <p:spPr>
          <a:xfrm>
            <a:off x="4920382" y="4568316"/>
            <a:ext cx="504056" cy="450773"/>
          </a:xfrm>
          <a:prstGeom prst="flowChartConnector">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Connecteur 14">
            <a:extLst>
              <a:ext uri="{FF2B5EF4-FFF2-40B4-BE49-F238E27FC236}">
                <a16:creationId xmlns:a16="http://schemas.microsoft.com/office/drawing/2014/main" id="{56A9DD66-3D0C-A220-737C-F549DFCBCB9F}"/>
              </a:ext>
            </a:extLst>
          </p:cNvPr>
          <p:cNvSpPr/>
          <p:nvPr/>
        </p:nvSpPr>
        <p:spPr>
          <a:xfrm>
            <a:off x="9435245" y="4505118"/>
            <a:ext cx="504056" cy="450773"/>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97DAB80C-6E77-9440-F427-07C647D3B58C}"/>
              </a:ext>
            </a:extLst>
          </p:cNvPr>
          <p:cNvSpPr txBox="1"/>
          <p:nvPr/>
        </p:nvSpPr>
        <p:spPr>
          <a:xfrm>
            <a:off x="3887201" y="3723219"/>
            <a:ext cx="2606170" cy="800219"/>
          </a:xfrm>
          <a:prstGeom prst="rect">
            <a:avLst/>
          </a:prstGeom>
          <a:noFill/>
        </p:spPr>
        <p:txBody>
          <a:bodyPr wrap="square" rtlCol="0">
            <a:spAutoFit/>
          </a:bodyPr>
          <a:lstStyle/>
          <a:p>
            <a:pPr algn="ctr"/>
            <a:r>
              <a:rPr lang="fr-FR" b="1" dirty="0"/>
              <a:t>1 an </a:t>
            </a:r>
          </a:p>
          <a:p>
            <a:pPr algn="ctr"/>
            <a:r>
              <a:rPr lang="fr-FR" sz="1400" b="1" dirty="0"/>
              <a:t>(</a:t>
            </a:r>
            <a:r>
              <a:rPr lang="fr-FR" sz="1400" dirty="0"/>
              <a:t>fin de la période à plein traitement)</a:t>
            </a:r>
          </a:p>
        </p:txBody>
      </p:sp>
      <p:sp>
        <p:nvSpPr>
          <p:cNvPr id="19" name="ZoneTexte 18">
            <a:extLst>
              <a:ext uri="{FF2B5EF4-FFF2-40B4-BE49-F238E27FC236}">
                <a16:creationId xmlns:a16="http://schemas.microsoft.com/office/drawing/2014/main" id="{04991A4A-21E2-8BAB-008A-F6822C05BEFE}"/>
              </a:ext>
            </a:extLst>
          </p:cNvPr>
          <p:cNvSpPr txBox="1"/>
          <p:nvPr/>
        </p:nvSpPr>
        <p:spPr>
          <a:xfrm>
            <a:off x="691524" y="3993154"/>
            <a:ext cx="1080120" cy="372458"/>
          </a:xfrm>
          <a:prstGeom prst="rect">
            <a:avLst/>
          </a:prstGeom>
          <a:noFill/>
        </p:spPr>
        <p:txBody>
          <a:bodyPr wrap="square" rtlCol="0">
            <a:spAutoFit/>
          </a:bodyPr>
          <a:lstStyle/>
          <a:p>
            <a:pPr algn="ctr"/>
            <a:r>
              <a:rPr lang="fr-FR" b="1" dirty="0"/>
              <a:t>Octroi</a:t>
            </a:r>
          </a:p>
        </p:txBody>
      </p:sp>
      <p:sp>
        <p:nvSpPr>
          <p:cNvPr id="20" name="ZoneTexte 19">
            <a:extLst>
              <a:ext uri="{FF2B5EF4-FFF2-40B4-BE49-F238E27FC236}">
                <a16:creationId xmlns:a16="http://schemas.microsoft.com/office/drawing/2014/main" id="{F36F33B7-BC92-7D7B-ADF6-54E5242F7BE4}"/>
              </a:ext>
            </a:extLst>
          </p:cNvPr>
          <p:cNvSpPr txBox="1"/>
          <p:nvPr/>
        </p:nvSpPr>
        <p:spPr>
          <a:xfrm>
            <a:off x="9456887" y="4009588"/>
            <a:ext cx="864096" cy="372460"/>
          </a:xfrm>
          <a:prstGeom prst="rect">
            <a:avLst/>
          </a:prstGeom>
          <a:noFill/>
        </p:spPr>
        <p:txBody>
          <a:bodyPr wrap="square" rtlCol="0">
            <a:spAutoFit/>
          </a:bodyPr>
          <a:lstStyle/>
          <a:p>
            <a:pPr algn="ctr"/>
            <a:r>
              <a:rPr lang="fr-FR" b="1" dirty="0"/>
              <a:t>3 ans</a:t>
            </a:r>
          </a:p>
        </p:txBody>
      </p:sp>
      <p:cxnSp>
        <p:nvCxnSpPr>
          <p:cNvPr id="22" name="Connecteur droit avec flèche 21">
            <a:extLst>
              <a:ext uri="{FF2B5EF4-FFF2-40B4-BE49-F238E27FC236}">
                <a16:creationId xmlns:a16="http://schemas.microsoft.com/office/drawing/2014/main" id="{4F3D083D-627A-FEDC-E13A-28CCB1BDB53B}"/>
              </a:ext>
            </a:extLst>
          </p:cNvPr>
          <p:cNvCxnSpPr/>
          <p:nvPr/>
        </p:nvCxnSpPr>
        <p:spPr>
          <a:xfrm>
            <a:off x="901262" y="5035698"/>
            <a:ext cx="0" cy="798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a:extLst>
              <a:ext uri="{FF2B5EF4-FFF2-40B4-BE49-F238E27FC236}">
                <a16:creationId xmlns:a16="http://schemas.microsoft.com/office/drawing/2014/main" id="{21C18481-0B41-1ED4-5821-C201264435AE}"/>
              </a:ext>
            </a:extLst>
          </p:cNvPr>
          <p:cNvCxnSpPr/>
          <p:nvPr/>
        </p:nvCxnSpPr>
        <p:spPr>
          <a:xfrm>
            <a:off x="5163221" y="5019089"/>
            <a:ext cx="0" cy="798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a:extLst>
              <a:ext uri="{FF2B5EF4-FFF2-40B4-BE49-F238E27FC236}">
                <a16:creationId xmlns:a16="http://schemas.microsoft.com/office/drawing/2014/main" id="{0C067347-2A1D-956F-16A9-69E5659D4F70}"/>
              </a:ext>
            </a:extLst>
          </p:cNvPr>
          <p:cNvCxnSpPr/>
          <p:nvPr/>
        </p:nvCxnSpPr>
        <p:spPr>
          <a:xfrm>
            <a:off x="9687273" y="5019089"/>
            <a:ext cx="0" cy="798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EF1F029F-0AE4-0B94-A30B-CFE80C3CBC14}"/>
              </a:ext>
            </a:extLst>
          </p:cNvPr>
          <p:cNvSpPr txBox="1"/>
          <p:nvPr/>
        </p:nvSpPr>
        <p:spPr>
          <a:xfrm>
            <a:off x="491216" y="2634053"/>
            <a:ext cx="2758632" cy="369332"/>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b="1" dirty="0">
                <a:ln w="0"/>
                <a:solidFill>
                  <a:schemeClr val="bg1">
                    <a:lumMod val="95000"/>
                  </a:schemeClr>
                </a:solidFill>
                <a:effectLst>
                  <a:outerShdw blurRad="38100" dist="19050" dir="2700000" algn="tl" rotWithShape="0">
                    <a:schemeClr val="dk1">
                      <a:alpha val="40000"/>
                    </a:schemeClr>
                  </a:outerShdw>
                </a:effectLst>
              </a:rPr>
              <a:t>Nouveauté</a:t>
            </a:r>
          </a:p>
        </p:txBody>
      </p:sp>
      <p:sp>
        <p:nvSpPr>
          <p:cNvPr id="29" name="ZoneTexte 28">
            <a:extLst>
              <a:ext uri="{FF2B5EF4-FFF2-40B4-BE49-F238E27FC236}">
                <a16:creationId xmlns:a16="http://schemas.microsoft.com/office/drawing/2014/main" id="{0345A3C9-B26C-60B5-00C2-EFF805CDDC85}"/>
              </a:ext>
            </a:extLst>
          </p:cNvPr>
          <p:cNvSpPr txBox="1"/>
          <p:nvPr/>
        </p:nvSpPr>
        <p:spPr>
          <a:xfrm>
            <a:off x="326836" y="3052066"/>
            <a:ext cx="4845575" cy="861774"/>
          </a:xfrm>
          <a:prstGeom prst="rect">
            <a:avLst/>
          </a:prstGeom>
          <a:noFill/>
        </p:spPr>
        <p:txBody>
          <a:bodyPr wrap="square" rtlCol="0">
            <a:spAutoFit/>
          </a:bodyPr>
          <a:lstStyle/>
          <a:p>
            <a:r>
              <a:rPr lang="fr-FR" sz="1600" dirty="0"/>
              <a:t>Entre les avis du conseil médical, une contre-visite médicale doit être organisée par la collectivité tous les ans</a:t>
            </a:r>
            <a:r>
              <a:rPr lang="fr-FR" dirty="0"/>
              <a:t>.</a:t>
            </a:r>
          </a:p>
        </p:txBody>
      </p:sp>
      <p:sp>
        <p:nvSpPr>
          <p:cNvPr id="30" name="ZoneTexte 29">
            <a:extLst>
              <a:ext uri="{FF2B5EF4-FFF2-40B4-BE49-F238E27FC236}">
                <a16:creationId xmlns:a16="http://schemas.microsoft.com/office/drawing/2014/main" id="{501EA597-2D98-E63C-D870-4E55D343522E}"/>
              </a:ext>
            </a:extLst>
          </p:cNvPr>
          <p:cNvSpPr txBox="1"/>
          <p:nvPr/>
        </p:nvSpPr>
        <p:spPr>
          <a:xfrm>
            <a:off x="-24093" y="5875616"/>
            <a:ext cx="1944215" cy="646331"/>
          </a:xfrm>
          <a:prstGeom prst="rect">
            <a:avLst/>
          </a:prstGeom>
          <a:noFill/>
        </p:spPr>
        <p:txBody>
          <a:bodyPr wrap="square" rtlCol="0">
            <a:spAutoFit/>
          </a:bodyPr>
          <a:lstStyle/>
          <a:p>
            <a:pPr algn="ctr"/>
            <a:r>
              <a:rPr lang="fr-FR" dirty="0"/>
              <a:t>Avis du conseil médical</a:t>
            </a:r>
          </a:p>
        </p:txBody>
      </p:sp>
      <p:sp>
        <p:nvSpPr>
          <p:cNvPr id="31" name="ZoneTexte 30">
            <a:extLst>
              <a:ext uri="{FF2B5EF4-FFF2-40B4-BE49-F238E27FC236}">
                <a16:creationId xmlns:a16="http://schemas.microsoft.com/office/drawing/2014/main" id="{0E8C3D0D-B827-1B09-F199-81FCCE5098BB}"/>
              </a:ext>
            </a:extLst>
          </p:cNvPr>
          <p:cNvSpPr txBox="1"/>
          <p:nvPr/>
        </p:nvSpPr>
        <p:spPr>
          <a:xfrm>
            <a:off x="3924847" y="5833937"/>
            <a:ext cx="2495126" cy="646331"/>
          </a:xfrm>
          <a:prstGeom prst="rect">
            <a:avLst/>
          </a:prstGeom>
          <a:noFill/>
        </p:spPr>
        <p:txBody>
          <a:bodyPr wrap="square" rtlCol="0">
            <a:spAutoFit/>
          </a:bodyPr>
          <a:lstStyle/>
          <a:p>
            <a:pPr algn="ctr"/>
            <a:r>
              <a:rPr lang="fr-FR" dirty="0"/>
              <a:t>Avis du conseil médical</a:t>
            </a:r>
            <a:endParaRPr lang="fr-FR" b="1" dirty="0"/>
          </a:p>
        </p:txBody>
      </p:sp>
      <p:sp>
        <p:nvSpPr>
          <p:cNvPr id="32" name="ZoneTexte 31">
            <a:extLst>
              <a:ext uri="{FF2B5EF4-FFF2-40B4-BE49-F238E27FC236}">
                <a16:creationId xmlns:a16="http://schemas.microsoft.com/office/drawing/2014/main" id="{33617890-84BF-325B-660C-F24712B825C0}"/>
              </a:ext>
            </a:extLst>
          </p:cNvPr>
          <p:cNvSpPr txBox="1"/>
          <p:nvPr/>
        </p:nvSpPr>
        <p:spPr>
          <a:xfrm>
            <a:off x="8620493" y="5817328"/>
            <a:ext cx="1990003" cy="1200329"/>
          </a:xfrm>
          <a:prstGeom prst="rect">
            <a:avLst/>
          </a:prstGeom>
          <a:noFill/>
        </p:spPr>
        <p:txBody>
          <a:bodyPr wrap="square" rtlCol="0">
            <a:spAutoFit/>
          </a:bodyPr>
          <a:lstStyle/>
          <a:p>
            <a:pPr algn="ctr"/>
            <a:r>
              <a:rPr lang="fr-FR" dirty="0">
                <a:solidFill>
                  <a:srgbClr val="FF0000"/>
                </a:solidFill>
              </a:rPr>
              <a:t>Avis du conseil médical sur l’aptitude à la reprise</a:t>
            </a:r>
          </a:p>
        </p:txBody>
      </p:sp>
      <p:sp>
        <p:nvSpPr>
          <p:cNvPr id="35" name="ZoneTexte 34">
            <a:extLst>
              <a:ext uri="{FF2B5EF4-FFF2-40B4-BE49-F238E27FC236}">
                <a16:creationId xmlns:a16="http://schemas.microsoft.com/office/drawing/2014/main" id="{F05523C8-7D0E-575C-DA56-C5D60E3FFDAE}"/>
              </a:ext>
            </a:extLst>
          </p:cNvPr>
          <p:cNvSpPr txBox="1"/>
          <p:nvPr/>
        </p:nvSpPr>
        <p:spPr>
          <a:xfrm>
            <a:off x="5972434" y="2399648"/>
            <a:ext cx="4456883" cy="1077218"/>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rgbClr val="0070C0"/>
                </a:solidFill>
              </a:rPr>
              <a:t>Renouvellement par période </a:t>
            </a:r>
            <a:r>
              <a:rPr lang="fr-FR" sz="1600" b="1" dirty="0">
                <a:solidFill>
                  <a:srgbClr val="0070C0"/>
                </a:solidFill>
              </a:rPr>
              <a:t>de 3 à 6 mois</a:t>
            </a:r>
          </a:p>
          <a:p>
            <a:pPr marL="285750" indent="-285750">
              <a:buFont typeface="Arial" panose="020B0604020202020204" pitchFamily="34" charset="0"/>
              <a:buChar char="•"/>
            </a:pPr>
            <a:r>
              <a:rPr lang="fr-FR" sz="1600" dirty="0">
                <a:solidFill>
                  <a:srgbClr val="0070C0"/>
                </a:solidFill>
              </a:rPr>
              <a:t>Reprise à la demande de l’agent possible à tout moment sur présentation d’un certificat médical sans avis du conseil médical.</a:t>
            </a:r>
            <a:endParaRPr lang="fr-FR" sz="1600" i="1" dirty="0">
              <a:solidFill>
                <a:srgbClr val="0070C0"/>
              </a:solidFill>
            </a:endParaRPr>
          </a:p>
        </p:txBody>
      </p:sp>
      <p:sp>
        <p:nvSpPr>
          <p:cNvPr id="4" name="ZoneTexte 3">
            <a:extLst>
              <a:ext uri="{FF2B5EF4-FFF2-40B4-BE49-F238E27FC236}">
                <a16:creationId xmlns:a16="http://schemas.microsoft.com/office/drawing/2014/main" id="{DB0CC836-F980-7AF8-DE70-B21C5065D663}"/>
              </a:ext>
            </a:extLst>
          </p:cNvPr>
          <p:cNvSpPr txBox="1"/>
          <p:nvPr/>
        </p:nvSpPr>
        <p:spPr>
          <a:xfrm>
            <a:off x="1157613" y="7070202"/>
            <a:ext cx="9796891" cy="369332"/>
          </a:xfrm>
          <a:prstGeom prst="rect">
            <a:avLst/>
          </a:prstGeom>
          <a:noFill/>
        </p:spPr>
        <p:txBody>
          <a:bodyPr wrap="square">
            <a:spAutoFit/>
          </a:bodyPr>
          <a:lstStyle/>
          <a:p>
            <a:r>
              <a:rPr lang="fr-FR" dirty="0">
                <a:solidFill>
                  <a:srgbClr val="0070C0"/>
                </a:solidFill>
              </a:rPr>
              <a:t>L’agent est rémunéré à plein traitement pendant 1 an puis 2 ans à demi-traitement.</a:t>
            </a:r>
          </a:p>
        </p:txBody>
      </p:sp>
      <p:pic>
        <p:nvPicPr>
          <p:cNvPr id="5" name="Graphique 4" descr="Euro avec un remplissage uni">
            <a:extLst>
              <a:ext uri="{FF2B5EF4-FFF2-40B4-BE49-F238E27FC236}">
                <a16:creationId xmlns:a16="http://schemas.microsoft.com/office/drawing/2014/main" id="{98843350-D95D-AEB8-2D79-3959779BFB9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3298" y="7054708"/>
            <a:ext cx="387310" cy="387310"/>
          </a:xfrm>
          <a:prstGeom prst="rect">
            <a:avLst/>
          </a:prstGeom>
        </p:spPr>
      </p:pic>
      <p:sp>
        <p:nvSpPr>
          <p:cNvPr id="8" name="Espace réservé du numéro de diapositive 7">
            <a:extLst>
              <a:ext uri="{FF2B5EF4-FFF2-40B4-BE49-F238E27FC236}">
                <a16:creationId xmlns:a16="http://schemas.microsoft.com/office/drawing/2014/main" id="{8F2077E7-F764-30A8-1A11-F202F0109DCC}"/>
              </a:ext>
            </a:extLst>
          </p:cNvPr>
          <p:cNvSpPr>
            <a:spLocks noGrp="1"/>
          </p:cNvSpPr>
          <p:nvPr>
            <p:ph type="sldNum" sz="quarter" idx="12"/>
          </p:nvPr>
        </p:nvSpPr>
        <p:spPr/>
        <p:txBody>
          <a:bodyPr/>
          <a:lstStyle/>
          <a:p>
            <a:r>
              <a:rPr lang="fr-FR" altLang="fr-FR" dirty="0"/>
              <a:t>19</a:t>
            </a:r>
          </a:p>
        </p:txBody>
      </p:sp>
    </p:spTree>
    <p:extLst>
      <p:ext uri="{BB962C8B-B14F-4D97-AF65-F5344CB8AC3E}">
        <p14:creationId xmlns:p14="http://schemas.microsoft.com/office/powerpoint/2010/main" val="400506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534670" y="396255"/>
            <a:ext cx="9624060" cy="74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mn-lt"/>
                <a:cs typeface="Calibri" panose="020F0502020204030204" pitchFamily="34" charset="0"/>
              </a:rPr>
              <a:t>Sommaire</a:t>
            </a:r>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a:t>
            </a:fld>
            <a:endParaRPr lang="fr-FR" altLang="fr-FR" dirty="0"/>
          </a:p>
        </p:txBody>
      </p:sp>
      <p:sp>
        <p:nvSpPr>
          <p:cNvPr id="2" name="Espace réservé du contenu 1"/>
          <p:cNvSpPr>
            <a:spLocks noGrp="1"/>
          </p:cNvSpPr>
          <p:nvPr>
            <p:ph idx="1"/>
          </p:nvPr>
        </p:nvSpPr>
        <p:spPr/>
        <p:txBody>
          <a:bodyPr/>
          <a:lstStyle/>
          <a:p>
            <a:r>
              <a:rPr lang="fr-FR" sz="3600" dirty="0">
                <a:cs typeface="Calibri" panose="020F0502020204030204" pitchFamily="34" charset="0"/>
              </a:rPr>
              <a:t>Introduction</a:t>
            </a:r>
          </a:p>
          <a:p>
            <a:r>
              <a:rPr lang="fr-FR" sz="3600" dirty="0">
                <a:cs typeface="Calibri" panose="020F0502020204030204" pitchFamily="34" charset="0"/>
              </a:rPr>
              <a:t>Composition du conseil médical</a:t>
            </a:r>
          </a:p>
          <a:p>
            <a:r>
              <a:rPr lang="fr-FR" sz="3600" dirty="0">
                <a:cs typeface="Calibri" panose="020F0502020204030204" pitchFamily="34" charset="0"/>
              </a:rPr>
              <a:t>Fonctionnement du conseil médical</a:t>
            </a:r>
          </a:p>
          <a:p>
            <a:r>
              <a:rPr lang="fr-FR" sz="3600" dirty="0">
                <a:cs typeface="Calibri" panose="020F0502020204030204" pitchFamily="34" charset="0"/>
              </a:rPr>
              <a:t>Les principaux cas de saisine de la formation restreinte</a:t>
            </a:r>
          </a:p>
          <a:p>
            <a:r>
              <a:rPr lang="fr-FR" sz="3600" dirty="0">
                <a:cs typeface="Calibri" panose="020F0502020204030204" pitchFamily="34" charset="0"/>
              </a:rPr>
              <a:t>Les principaux cas de saisine de la formation plénière</a:t>
            </a:r>
          </a:p>
        </p:txBody>
      </p:sp>
    </p:spTree>
    <p:extLst>
      <p:ext uri="{BB962C8B-B14F-4D97-AF65-F5344CB8AC3E}">
        <p14:creationId xmlns:p14="http://schemas.microsoft.com/office/powerpoint/2010/main" val="193899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08464A4C-0E64-38B4-B6ED-E01037CCCD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6" y="0"/>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B595F63-BEF1-84CC-3A9A-0299850DB228}"/>
              </a:ext>
            </a:extLst>
          </p:cNvPr>
          <p:cNvSpPr txBox="1"/>
          <p:nvPr/>
        </p:nvSpPr>
        <p:spPr>
          <a:xfrm>
            <a:off x="378148" y="1044327"/>
            <a:ext cx="9721080" cy="5913927"/>
          </a:xfrm>
          <a:prstGeom prst="rect">
            <a:avLst/>
          </a:prstGeom>
          <a:noFill/>
        </p:spPr>
        <p:txBody>
          <a:bodyPr wrap="square" rtlCol="0">
            <a:spAutoFit/>
          </a:bodyPr>
          <a:lstStyle/>
          <a:p>
            <a:endParaRPr lang="fr-FR" sz="2400" dirty="0">
              <a:latin typeface="+mn-lt"/>
            </a:endParaRP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La saisine du conseil médical dûment complétée ;</a:t>
            </a:r>
          </a:p>
          <a:p>
            <a:pPr marL="285750" indent="-285750">
              <a:lnSpc>
                <a:spcPct val="115000"/>
              </a:lnSpc>
              <a:spcAft>
                <a:spcPts val="1000"/>
              </a:spcAft>
              <a:buFont typeface="Arial" panose="020B0604020202020204" pitchFamily="34" charset="0"/>
              <a:buChar char="•"/>
            </a:pPr>
            <a:endParaRPr lang="fr-FR" sz="800" dirty="0">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La demande écrite de l’agent ;</a:t>
            </a:r>
          </a:p>
          <a:p>
            <a:pPr marL="285750" indent="-285750">
              <a:lnSpc>
                <a:spcPct val="115000"/>
              </a:lnSpc>
              <a:spcAft>
                <a:spcPts val="1000"/>
              </a:spcAft>
              <a:buFont typeface="Arial" panose="020B0604020202020204" pitchFamily="34" charset="0"/>
              <a:buChar char="•"/>
            </a:pPr>
            <a:endParaRPr lang="fr-FR" sz="800" dirty="0">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Un certificat médical détaillé et favorable au congé demandé rédigé par le médecin de l’agent et adressé sous pli confidentiel ;</a:t>
            </a:r>
          </a:p>
          <a:p>
            <a:pPr marL="285750" indent="-285750">
              <a:lnSpc>
                <a:spcPct val="115000"/>
              </a:lnSpc>
              <a:spcAft>
                <a:spcPts val="1000"/>
              </a:spcAft>
              <a:buFont typeface="Arial" panose="020B0604020202020204" pitchFamily="34" charset="0"/>
              <a:buChar char="•"/>
            </a:pPr>
            <a:endParaRPr lang="fr-FR" sz="800" dirty="0">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La copie des arrêts de travail (initial et prolongations).</a:t>
            </a:r>
          </a:p>
          <a:p>
            <a:pPr marL="285750" indent="-285750">
              <a:lnSpc>
                <a:spcPct val="115000"/>
              </a:lnSpc>
              <a:spcAft>
                <a:spcPts val="1000"/>
              </a:spcAft>
              <a:buFont typeface="Arial" panose="020B0604020202020204" pitchFamily="34" charset="0"/>
              <a:buChar char="•"/>
            </a:pPr>
            <a:endParaRPr lang="fr-FR" sz="2400" dirty="0">
              <a:latin typeface="+mn-lt"/>
              <a:ea typeface="Calibri" panose="020F0502020204030204" pitchFamily="34" charset="0"/>
              <a:cs typeface="Times New Roman" panose="02020603050405020304" pitchFamily="18" charset="0"/>
            </a:endParaRPr>
          </a:p>
          <a:p>
            <a:pPr>
              <a:lnSpc>
                <a:spcPct val="115000"/>
              </a:lnSpc>
              <a:spcAft>
                <a:spcPts val="1000"/>
              </a:spcAft>
            </a:pPr>
            <a:r>
              <a:rPr lang="fr-FR" sz="2400" b="1" i="1" dirty="0">
                <a:latin typeface="+mn-lt"/>
                <a:ea typeface="Calibri" panose="020F0502020204030204" pitchFamily="34" charset="0"/>
                <a:cs typeface="Times New Roman" panose="02020603050405020304" pitchFamily="18" charset="0"/>
              </a:rPr>
              <a:t>Attention </a:t>
            </a:r>
            <a:r>
              <a:rPr lang="fr-FR" sz="2400" i="1" dirty="0">
                <a:effectLst/>
                <a:latin typeface="+mn-lt"/>
                <a:ea typeface="Calibri" panose="020F0502020204030204" pitchFamily="34" charset="0"/>
                <a:cs typeface="Times New Roman" panose="02020603050405020304" pitchFamily="18" charset="0"/>
              </a:rPr>
              <a:t>: L’agent contractuel peut demander l’octroi d’un CGM s’il peut justifier de 3 ans d’ancienneté.</a:t>
            </a:r>
          </a:p>
          <a:p>
            <a:endParaRPr lang="fr-FR" sz="2400" dirty="0">
              <a:latin typeface="+mn-lt"/>
            </a:endParaRPr>
          </a:p>
        </p:txBody>
      </p:sp>
      <p:sp>
        <p:nvSpPr>
          <p:cNvPr id="7" name="ZoneTexte 6">
            <a:extLst>
              <a:ext uri="{FF2B5EF4-FFF2-40B4-BE49-F238E27FC236}">
                <a16:creationId xmlns:a16="http://schemas.microsoft.com/office/drawing/2014/main" id="{4EBF2C8F-7B7A-A780-E7EA-F48B40ED127D}"/>
              </a:ext>
            </a:extLst>
          </p:cNvPr>
          <p:cNvSpPr txBox="1"/>
          <p:nvPr/>
        </p:nvSpPr>
        <p:spPr>
          <a:xfrm>
            <a:off x="4444" y="153992"/>
            <a:ext cx="5997155" cy="1231106"/>
          </a:xfrm>
          <a:prstGeom prst="rect">
            <a:avLst/>
          </a:prstGeom>
          <a:noFill/>
        </p:spPr>
        <p:txBody>
          <a:bodyPr wrap="none" rtlCol="0">
            <a:spAutoFit/>
          </a:bodyPr>
          <a:lstStyle/>
          <a:p>
            <a:r>
              <a:rPr lang="fr-FR" sz="2800" b="1" dirty="0">
                <a:latin typeface="+mn-lt"/>
              </a:rPr>
              <a:t>Pièces à transmettre pour l’octroi </a:t>
            </a:r>
          </a:p>
          <a:p>
            <a:r>
              <a:rPr lang="fr-FR" sz="2800" b="1" dirty="0">
                <a:latin typeface="+mn-lt"/>
              </a:rPr>
              <a:t>d’un CLM ou CGM </a:t>
            </a:r>
            <a:r>
              <a:rPr lang="fr-FR" sz="2400" b="1" dirty="0">
                <a:latin typeface="+mn-lt"/>
              </a:rPr>
              <a:t>:</a:t>
            </a:r>
          </a:p>
          <a:p>
            <a:endParaRPr lang="fr-FR" dirty="0"/>
          </a:p>
        </p:txBody>
      </p:sp>
      <p:sp>
        <p:nvSpPr>
          <p:cNvPr id="2" name="Espace réservé du numéro de diapositive 1">
            <a:extLst>
              <a:ext uri="{FF2B5EF4-FFF2-40B4-BE49-F238E27FC236}">
                <a16:creationId xmlns:a16="http://schemas.microsoft.com/office/drawing/2014/main" id="{4BCA2481-7A5F-01C6-C354-FD9FCF2A15F9}"/>
              </a:ext>
            </a:extLst>
          </p:cNvPr>
          <p:cNvSpPr>
            <a:spLocks noGrp="1"/>
          </p:cNvSpPr>
          <p:nvPr>
            <p:ph type="sldNum" sz="quarter" idx="12"/>
          </p:nvPr>
        </p:nvSpPr>
        <p:spPr/>
        <p:txBody>
          <a:bodyPr/>
          <a:lstStyle/>
          <a:p>
            <a:r>
              <a:rPr lang="fr-FR" altLang="fr-FR" dirty="0"/>
              <a:t>20</a:t>
            </a:r>
          </a:p>
        </p:txBody>
      </p:sp>
    </p:spTree>
    <p:extLst>
      <p:ext uri="{BB962C8B-B14F-4D97-AF65-F5344CB8AC3E}">
        <p14:creationId xmlns:p14="http://schemas.microsoft.com/office/powerpoint/2010/main" val="3052792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568832EC-2F44-2818-8AF1-C3AC4A22F3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14" y="-35185"/>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9FE79FD-BF71-60F8-922D-19F554770C1D}"/>
              </a:ext>
            </a:extLst>
          </p:cNvPr>
          <p:cNvSpPr>
            <a:spLocks noGrp="1"/>
          </p:cNvSpPr>
          <p:nvPr>
            <p:ph type="title"/>
          </p:nvPr>
        </p:nvSpPr>
        <p:spPr>
          <a:xfrm>
            <a:off x="534669" y="210714"/>
            <a:ext cx="9624060" cy="741526"/>
          </a:xfrm>
        </p:spPr>
        <p:txBody>
          <a:bodyPr/>
          <a:lstStyle/>
          <a:p>
            <a:pPr algn="l"/>
            <a:r>
              <a:rPr lang="fr-FR" sz="3200" b="1" dirty="0"/>
              <a:t>Congé de longue durée (CLD)</a:t>
            </a:r>
          </a:p>
        </p:txBody>
      </p:sp>
      <p:sp>
        <p:nvSpPr>
          <p:cNvPr id="3" name="Espace réservé du contenu 2">
            <a:extLst>
              <a:ext uri="{FF2B5EF4-FFF2-40B4-BE49-F238E27FC236}">
                <a16:creationId xmlns:a16="http://schemas.microsoft.com/office/drawing/2014/main" id="{06D2B8E5-EDBC-B870-0B2B-7105185991F8}"/>
              </a:ext>
            </a:extLst>
          </p:cNvPr>
          <p:cNvSpPr>
            <a:spLocks noGrp="1"/>
          </p:cNvSpPr>
          <p:nvPr>
            <p:ph idx="1"/>
          </p:nvPr>
        </p:nvSpPr>
        <p:spPr>
          <a:xfrm>
            <a:off x="162124" y="1072700"/>
            <a:ext cx="10369152" cy="4990084"/>
          </a:xfrm>
        </p:spPr>
        <p:txBody>
          <a:bodyPr/>
          <a:lstStyle/>
          <a:p>
            <a:pPr marL="0" indent="0">
              <a:buNone/>
            </a:pPr>
            <a:r>
              <a:rPr lang="fr-FR" sz="1800" dirty="0"/>
              <a:t>Le fonctionnaire (+ de 28 heures hebdomadaires) atteint de l’une des pathologies suivantes : cancer, déficit immunitaire grave et acquis, maladie mentale, tuberculose ou poliomyélite.</a:t>
            </a:r>
            <a:r>
              <a:rPr lang="fr-FR" sz="1800" b="1" dirty="0"/>
              <a:t> Le fonctionnaire doit avoir épuisé la période rémunérée à plein traitement d’un CLM.</a:t>
            </a:r>
          </a:p>
        </p:txBody>
      </p:sp>
      <p:sp>
        <p:nvSpPr>
          <p:cNvPr id="17" name="ZoneTexte 16">
            <a:extLst>
              <a:ext uri="{FF2B5EF4-FFF2-40B4-BE49-F238E27FC236}">
                <a16:creationId xmlns:a16="http://schemas.microsoft.com/office/drawing/2014/main" id="{681D1304-34B9-2A5E-F530-74D630E1931A}"/>
              </a:ext>
            </a:extLst>
          </p:cNvPr>
          <p:cNvSpPr txBox="1"/>
          <p:nvPr/>
        </p:nvSpPr>
        <p:spPr>
          <a:xfrm>
            <a:off x="4842644" y="2697693"/>
            <a:ext cx="1080120" cy="372460"/>
          </a:xfrm>
          <a:prstGeom prst="rect">
            <a:avLst/>
          </a:prstGeom>
          <a:noFill/>
        </p:spPr>
        <p:txBody>
          <a:bodyPr wrap="square" rtlCol="0">
            <a:spAutoFit/>
          </a:bodyPr>
          <a:lstStyle/>
          <a:p>
            <a:endParaRPr lang="fr-FR" dirty="0"/>
          </a:p>
        </p:txBody>
      </p:sp>
      <p:cxnSp>
        <p:nvCxnSpPr>
          <p:cNvPr id="6" name="Connecteur droit 5">
            <a:extLst>
              <a:ext uri="{FF2B5EF4-FFF2-40B4-BE49-F238E27FC236}">
                <a16:creationId xmlns:a16="http://schemas.microsoft.com/office/drawing/2014/main" id="{5A98356F-CEB5-76E5-66C4-09AD44870A43}"/>
              </a:ext>
            </a:extLst>
          </p:cNvPr>
          <p:cNvCxnSpPr>
            <a:cxnSpLocks/>
          </p:cNvCxnSpPr>
          <p:nvPr/>
        </p:nvCxnSpPr>
        <p:spPr>
          <a:xfrm>
            <a:off x="740075" y="4709093"/>
            <a:ext cx="9199226" cy="0"/>
          </a:xfrm>
          <a:prstGeom prst="line">
            <a:avLst/>
          </a:prstGeom>
        </p:spPr>
        <p:style>
          <a:lnRef idx="3">
            <a:schemeClr val="dk1"/>
          </a:lnRef>
          <a:fillRef idx="0">
            <a:schemeClr val="dk1"/>
          </a:fillRef>
          <a:effectRef idx="2">
            <a:schemeClr val="dk1"/>
          </a:effectRef>
          <a:fontRef idx="minor">
            <a:schemeClr val="tx1"/>
          </a:fontRef>
        </p:style>
      </p:cxnSp>
      <p:pic>
        <p:nvPicPr>
          <p:cNvPr id="11" name="Graphique 10" descr="Sablier plein avec un remplissage uni">
            <a:extLst>
              <a:ext uri="{FF2B5EF4-FFF2-40B4-BE49-F238E27FC236}">
                <a16:creationId xmlns:a16="http://schemas.microsoft.com/office/drawing/2014/main" id="{053485A6-89EE-10BB-F990-4BF71CDFDE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66" y="4442947"/>
            <a:ext cx="701509" cy="701509"/>
          </a:xfrm>
          <a:prstGeom prst="rect">
            <a:avLst/>
          </a:prstGeom>
        </p:spPr>
      </p:pic>
      <p:sp>
        <p:nvSpPr>
          <p:cNvPr id="13" name="Organigramme : Connecteur 12">
            <a:extLst>
              <a:ext uri="{FF2B5EF4-FFF2-40B4-BE49-F238E27FC236}">
                <a16:creationId xmlns:a16="http://schemas.microsoft.com/office/drawing/2014/main" id="{408833DD-6FC4-C8C6-9911-35AF12A05A15}"/>
              </a:ext>
            </a:extLst>
          </p:cNvPr>
          <p:cNvSpPr/>
          <p:nvPr/>
        </p:nvSpPr>
        <p:spPr>
          <a:xfrm>
            <a:off x="649234" y="4536199"/>
            <a:ext cx="504056" cy="450773"/>
          </a:xfrm>
          <a:prstGeom prst="flowChartConnector">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Connecteur 13">
            <a:extLst>
              <a:ext uri="{FF2B5EF4-FFF2-40B4-BE49-F238E27FC236}">
                <a16:creationId xmlns:a16="http://schemas.microsoft.com/office/drawing/2014/main" id="{42123E79-AF45-5404-3AFA-73900F697657}"/>
              </a:ext>
            </a:extLst>
          </p:cNvPr>
          <p:cNvSpPr/>
          <p:nvPr/>
        </p:nvSpPr>
        <p:spPr>
          <a:xfrm>
            <a:off x="4920382" y="4568316"/>
            <a:ext cx="504056" cy="450773"/>
          </a:xfrm>
          <a:prstGeom prst="flowChartConnector">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Connecteur 14">
            <a:extLst>
              <a:ext uri="{FF2B5EF4-FFF2-40B4-BE49-F238E27FC236}">
                <a16:creationId xmlns:a16="http://schemas.microsoft.com/office/drawing/2014/main" id="{56A9DD66-3D0C-A220-737C-F549DFCBCB9F}"/>
              </a:ext>
            </a:extLst>
          </p:cNvPr>
          <p:cNvSpPr/>
          <p:nvPr/>
        </p:nvSpPr>
        <p:spPr>
          <a:xfrm>
            <a:off x="9435245" y="4505118"/>
            <a:ext cx="504056" cy="450773"/>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97DAB80C-6E77-9440-F427-07C647D3B58C}"/>
              </a:ext>
            </a:extLst>
          </p:cNvPr>
          <p:cNvSpPr txBox="1"/>
          <p:nvPr/>
        </p:nvSpPr>
        <p:spPr>
          <a:xfrm>
            <a:off x="4121353" y="3680540"/>
            <a:ext cx="2102113" cy="800219"/>
          </a:xfrm>
          <a:prstGeom prst="rect">
            <a:avLst/>
          </a:prstGeom>
          <a:noFill/>
        </p:spPr>
        <p:txBody>
          <a:bodyPr wrap="square" rtlCol="0">
            <a:spAutoFit/>
          </a:bodyPr>
          <a:lstStyle/>
          <a:p>
            <a:pPr algn="ctr"/>
            <a:r>
              <a:rPr lang="fr-FR" b="1" dirty="0"/>
              <a:t>3 ans</a:t>
            </a:r>
          </a:p>
          <a:p>
            <a:pPr algn="ctr"/>
            <a:r>
              <a:rPr lang="fr-FR" sz="1400" b="1" dirty="0"/>
              <a:t>(fin de la période à plein traitement)</a:t>
            </a:r>
          </a:p>
        </p:txBody>
      </p:sp>
      <p:sp>
        <p:nvSpPr>
          <p:cNvPr id="19" name="ZoneTexte 18">
            <a:extLst>
              <a:ext uri="{FF2B5EF4-FFF2-40B4-BE49-F238E27FC236}">
                <a16:creationId xmlns:a16="http://schemas.microsoft.com/office/drawing/2014/main" id="{04991A4A-21E2-8BAB-008A-F6822C05BEFE}"/>
              </a:ext>
            </a:extLst>
          </p:cNvPr>
          <p:cNvSpPr txBox="1"/>
          <p:nvPr/>
        </p:nvSpPr>
        <p:spPr>
          <a:xfrm>
            <a:off x="691524" y="3993154"/>
            <a:ext cx="1080120" cy="372458"/>
          </a:xfrm>
          <a:prstGeom prst="rect">
            <a:avLst/>
          </a:prstGeom>
          <a:noFill/>
        </p:spPr>
        <p:txBody>
          <a:bodyPr wrap="square" rtlCol="0">
            <a:spAutoFit/>
          </a:bodyPr>
          <a:lstStyle/>
          <a:p>
            <a:pPr algn="ctr"/>
            <a:r>
              <a:rPr lang="fr-FR" b="1" dirty="0"/>
              <a:t>Octroi</a:t>
            </a:r>
          </a:p>
        </p:txBody>
      </p:sp>
      <p:sp>
        <p:nvSpPr>
          <p:cNvPr id="20" name="ZoneTexte 19">
            <a:extLst>
              <a:ext uri="{FF2B5EF4-FFF2-40B4-BE49-F238E27FC236}">
                <a16:creationId xmlns:a16="http://schemas.microsoft.com/office/drawing/2014/main" id="{F36F33B7-BC92-7D7B-ADF6-54E5242F7BE4}"/>
              </a:ext>
            </a:extLst>
          </p:cNvPr>
          <p:cNvSpPr txBox="1"/>
          <p:nvPr/>
        </p:nvSpPr>
        <p:spPr>
          <a:xfrm>
            <a:off x="9456887" y="4009588"/>
            <a:ext cx="864096" cy="372460"/>
          </a:xfrm>
          <a:prstGeom prst="rect">
            <a:avLst/>
          </a:prstGeom>
          <a:noFill/>
        </p:spPr>
        <p:txBody>
          <a:bodyPr wrap="square" rtlCol="0">
            <a:spAutoFit/>
          </a:bodyPr>
          <a:lstStyle/>
          <a:p>
            <a:pPr algn="ctr"/>
            <a:r>
              <a:rPr lang="fr-FR" b="1" dirty="0"/>
              <a:t>5 ans</a:t>
            </a:r>
          </a:p>
        </p:txBody>
      </p:sp>
      <p:cxnSp>
        <p:nvCxnSpPr>
          <p:cNvPr id="22" name="Connecteur droit avec flèche 21">
            <a:extLst>
              <a:ext uri="{FF2B5EF4-FFF2-40B4-BE49-F238E27FC236}">
                <a16:creationId xmlns:a16="http://schemas.microsoft.com/office/drawing/2014/main" id="{4F3D083D-627A-FEDC-E13A-28CCB1BDB53B}"/>
              </a:ext>
            </a:extLst>
          </p:cNvPr>
          <p:cNvCxnSpPr/>
          <p:nvPr/>
        </p:nvCxnSpPr>
        <p:spPr>
          <a:xfrm>
            <a:off x="901262" y="5035698"/>
            <a:ext cx="0" cy="798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a:extLst>
              <a:ext uri="{FF2B5EF4-FFF2-40B4-BE49-F238E27FC236}">
                <a16:creationId xmlns:a16="http://schemas.microsoft.com/office/drawing/2014/main" id="{21C18481-0B41-1ED4-5821-C201264435AE}"/>
              </a:ext>
            </a:extLst>
          </p:cNvPr>
          <p:cNvCxnSpPr/>
          <p:nvPr/>
        </p:nvCxnSpPr>
        <p:spPr>
          <a:xfrm>
            <a:off x="5163221" y="5019089"/>
            <a:ext cx="0" cy="798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a:extLst>
              <a:ext uri="{FF2B5EF4-FFF2-40B4-BE49-F238E27FC236}">
                <a16:creationId xmlns:a16="http://schemas.microsoft.com/office/drawing/2014/main" id="{0C067347-2A1D-956F-16A9-69E5659D4F70}"/>
              </a:ext>
            </a:extLst>
          </p:cNvPr>
          <p:cNvCxnSpPr/>
          <p:nvPr/>
        </p:nvCxnSpPr>
        <p:spPr>
          <a:xfrm>
            <a:off x="9687273" y="5019089"/>
            <a:ext cx="0" cy="798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EF1F029F-0AE4-0B94-A30B-CFE80C3CBC14}"/>
              </a:ext>
            </a:extLst>
          </p:cNvPr>
          <p:cNvSpPr txBox="1"/>
          <p:nvPr/>
        </p:nvSpPr>
        <p:spPr>
          <a:xfrm>
            <a:off x="392328" y="2356560"/>
            <a:ext cx="2758632" cy="369332"/>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b="1" dirty="0">
                <a:ln w="0"/>
                <a:solidFill>
                  <a:schemeClr val="bg1">
                    <a:lumMod val="95000"/>
                  </a:schemeClr>
                </a:solidFill>
                <a:effectLst>
                  <a:outerShdw blurRad="38100" dist="19050" dir="2700000" algn="tl" rotWithShape="0">
                    <a:schemeClr val="dk1">
                      <a:alpha val="40000"/>
                    </a:schemeClr>
                  </a:outerShdw>
                </a:effectLst>
              </a:rPr>
              <a:t>Nouveauté</a:t>
            </a:r>
          </a:p>
        </p:txBody>
      </p:sp>
      <p:sp>
        <p:nvSpPr>
          <p:cNvPr id="29" name="ZoneTexte 28">
            <a:extLst>
              <a:ext uri="{FF2B5EF4-FFF2-40B4-BE49-F238E27FC236}">
                <a16:creationId xmlns:a16="http://schemas.microsoft.com/office/drawing/2014/main" id="{0345A3C9-B26C-60B5-00C2-EFF805CDDC85}"/>
              </a:ext>
            </a:extLst>
          </p:cNvPr>
          <p:cNvSpPr txBox="1"/>
          <p:nvPr/>
        </p:nvSpPr>
        <p:spPr>
          <a:xfrm>
            <a:off x="254828" y="2761333"/>
            <a:ext cx="4845575" cy="830997"/>
          </a:xfrm>
          <a:prstGeom prst="rect">
            <a:avLst/>
          </a:prstGeom>
          <a:noFill/>
        </p:spPr>
        <p:txBody>
          <a:bodyPr wrap="square" rtlCol="0">
            <a:spAutoFit/>
          </a:bodyPr>
          <a:lstStyle/>
          <a:p>
            <a:r>
              <a:rPr lang="fr-FR" sz="1600" dirty="0"/>
              <a:t>Entre les avis du conseil médical, une contre-visite médicale doit être organisée par la collectivité tous les ans.</a:t>
            </a:r>
          </a:p>
        </p:txBody>
      </p:sp>
      <p:sp>
        <p:nvSpPr>
          <p:cNvPr id="30" name="ZoneTexte 29">
            <a:extLst>
              <a:ext uri="{FF2B5EF4-FFF2-40B4-BE49-F238E27FC236}">
                <a16:creationId xmlns:a16="http://schemas.microsoft.com/office/drawing/2014/main" id="{501EA597-2D98-E63C-D870-4E55D343522E}"/>
              </a:ext>
            </a:extLst>
          </p:cNvPr>
          <p:cNvSpPr txBox="1"/>
          <p:nvPr/>
        </p:nvSpPr>
        <p:spPr>
          <a:xfrm>
            <a:off x="-24093" y="5875616"/>
            <a:ext cx="1944215" cy="646331"/>
          </a:xfrm>
          <a:prstGeom prst="rect">
            <a:avLst/>
          </a:prstGeom>
          <a:noFill/>
        </p:spPr>
        <p:txBody>
          <a:bodyPr wrap="square" rtlCol="0">
            <a:spAutoFit/>
          </a:bodyPr>
          <a:lstStyle/>
          <a:p>
            <a:pPr algn="ctr"/>
            <a:r>
              <a:rPr lang="fr-FR" dirty="0"/>
              <a:t>Avis du conseil médical</a:t>
            </a:r>
          </a:p>
        </p:txBody>
      </p:sp>
      <p:sp>
        <p:nvSpPr>
          <p:cNvPr id="31" name="ZoneTexte 30">
            <a:extLst>
              <a:ext uri="{FF2B5EF4-FFF2-40B4-BE49-F238E27FC236}">
                <a16:creationId xmlns:a16="http://schemas.microsoft.com/office/drawing/2014/main" id="{0E8C3D0D-B827-1B09-F199-81FCCE5098BB}"/>
              </a:ext>
            </a:extLst>
          </p:cNvPr>
          <p:cNvSpPr txBox="1"/>
          <p:nvPr/>
        </p:nvSpPr>
        <p:spPr>
          <a:xfrm>
            <a:off x="3924847" y="5833937"/>
            <a:ext cx="2495126" cy="646331"/>
          </a:xfrm>
          <a:prstGeom prst="rect">
            <a:avLst/>
          </a:prstGeom>
          <a:noFill/>
        </p:spPr>
        <p:txBody>
          <a:bodyPr wrap="square" rtlCol="0">
            <a:spAutoFit/>
          </a:bodyPr>
          <a:lstStyle/>
          <a:p>
            <a:pPr algn="ctr"/>
            <a:r>
              <a:rPr lang="fr-FR" dirty="0"/>
              <a:t>Avis du conseil médical</a:t>
            </a:r>
            <a:endParaRPr lang="fr-FR" b="1" dirty="0"/>
          </a:p>
        </p:txBody>
      </p:sp>
      <p:sp>
        <p:nvSpPr>
          <p:cNvPr id="32" name="ZoneTexte 31">
            <a:extLst>
              <a:ext uri="{FF2B5EF4-FFF2-40B4-BE49-F238E27FC236}">
                <a16:creationId xmlns:a16="http://schemas.microsoft.com/office/drawing/2014/main" id="{33617890-84BF-325B-660C-F24712B825C0}"/>
              </a:ext>
            </a:extLst>
          </p:cNvPr>
          <p:cNvSpPr txBox="1"/>
          <p:nvPr/>
        </p:nvSpPr>
        <p:spPr>
          <a:xfrm>
            <a:off x="8620493" y="5817328"/>
            <a:ext cx="1990003" cy="1200329"/>
          </a:xfrm>
          <a:prstGeom prst="rect">
            <a:avLst/>
          </a:prstGeom>
          <a:noFill/>
        </p:spPr>
        <p:txBody>
          <a:bodyPr wrap="square" rtlCol="0">
            <a:spAutoFit/>
          </a:bodyPr>
          <a:lstStyle/>
          <a:p>
            <a:pPr algn="ctr"/>
            <a:r>
              <a:rPr lang="fr-FR" dirty="0">
                <a:solidFill>
                  <a:srgbClr val="FF0000"/>
                </a:solidFill>
              </a:rPr>
              <a:t>Avis du conseil médical sur l’aptitude à la reprise</a:t>
            </a:r>
          </a:p>
        </p:txBody>
      </p:sp>
      <p:sp>
        <p:nvSpPr>
          <p:cNvPr id="35" name="ZoneTexte 34">
            <a:extLst>
              <a:ext uri="{FF2B5EF4-FFF2-40B4-BE49-F238E27FC236}">
                <a16:creationId xmlns:a16="http://schemas.microsoft.com/office/drawing/2014/main" id="{F05523C8-7D0E-575C-DA56-C5D60E3FFDAE}"/>
              </a:ext>
            </a:extLst>
          </p:cNvPr>
          <p:cNvSpPr txBox="1"/>
          <p:nvPr/>
        </p:nvSpPr>
        <p:spPr>
          <a:xfrm>
            <a:off x="6046322" y="2547743"/>
            <a:ext cx="4392250" cy="1077218"/>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rgbClr val="0070C0"/>
                </a:solidFill>
              </a:rPr>
              <a:t>Renouvellement par période </a:t>
            </a:r>
            <a:r>
              <a:rPr lang="fr-FR" sz="1600" b="1" dirty="0">
                <a:solidFill>
                  <a:srgbClr val="0070C0"/>
                </a:solidFill>
              </a:rPr>
              <a:t>de 3 à 6 mois</a:t>
            </a:r>
          </a:p>
          <a:p>
            <a:pPr marL="285750" indent="-285750">
              <a:buFont typeface="Arial" panose="020B0604020202020204" pitchFamily="34" charset="0"/>
              <a:buChar char="•"/>
            </a:pPr>
            <a:r>
              <a:rPr lang="fr-FR" sz="1600" dirty="0">
                <a:solidFill>
                  <a:srgbClr val="0070C0"/>
                </a:solidFill>
              </a:rPr>
              <a:t>Reprise à la demande de l’agent possible à tout moment sur présentation d’un certificat médical sans avis du conseil médical.</a:t>
            </a:r>
            <a:endParaRPr lang="fr-FR" sz="1600" i="1" dirty="0">
              <a:solidFill>
                <a:srgbClr val="0070C0"/>
              </a:solidFill>
            </a:endParaRPr>
          </a:p>
        </p:txBody>
      </p:sp>
      <p:sp>
        <p:nvSpPr>
          <p:cNvPr id="4" name="ZoneTexte 3">
            <a:extLst>
              <a:ext uri="{FF2B5EF4-FFF2-40B4-BE49-F238E27FC236}">
                <a16:creationId xmlns:a16="http://schemas.microsoft.com/office/drawing/2014/main" id="{DB0CC836-F980-7AF8-DE70-B21C5065D663}"/>
              </a:ext>
            </a:extLst>
          </p:cNvPr>
          <p:cNvSpPr txBox="1"/>
          <p:nvPr/>
        </p:nvSpPr>
        <p:spPr>
          <a:xfrm>
            <a:off x="1157613" y="7070202"/>
            <a:ext cx="9796891" cy="369332"/>
          </a:xfrm>
          <a:prstGeom prst="rect">
            <a:avLst/>
          </a:prstGeom>
          <a:noFill/>
        </p:spPr>
        <p:txBody>
          <a:bodyPr wrap="square">
            <a:spAutoFit/>
          </a:bodyPr>
          <a:lstStyle/>
          <a:p>
            <a:r>
              <a:rPr lang="fr-FR" dirty="0">
                <a:solidFill>
                  <a:srgbClr val="0070C0"/>
                </a:solidFill>
              </a:rPr>
              <a:t>L’agent est rémunéré à plein traitement pendant 3 ans puis 2 ans à demi-traitement.</a:t>
            </a:r>
          </a:p>
        </p:txBody>
      </p:sp>
      <p:pic>
        <p:nvPicPr>
          <p:cNvPr id="5" name="Graphique 4" descr="Euro avec un remplissage uni">
            <a:extLst>
              <a:ext uri="{FF2B5EF4-FFF2-40B4-BE49-F238E27FC236}">
                <a16:creationId xmlns:a16="http://schemas.microsoft.com/office/drawing/2014/main" id="{98843350-D95D-AEB8-2D79-3959779BFB9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3298" y="7054708"/>
            <a:ext cx="387310" cy="387310"/>
          </a:xfrm>
          <a:prstGeom prst="rect">
            <a:avLst/>
          </a:prstGeom>
        </p:spPr>
      </p:pic>
      <p:sp>
        <p:nvSpPr>
          <p:cNvPr id="8" name="Espace réservé du numéro de diapositive 7">
            <a:extLst>
              <a:ext uri="{FF2B5EF4-FFF2-40B4-BE49-F238E27FC236}">
                <a16:creationId xmlns:a16="http://schemas.microsoft.com/office/drawing/2014/main" id="{07AD02C2-0014-B1FD-8364-0AAF4B3FFF2E}"/>
              </a:ext>
            </a:extLst>
          </p:cNvPr>
          <p:cNvSpPr>
            <a:spLocks noGrp="1"/>
          </p:cNvSpPr>
          <p:nvPr>
            <p:ph type="sldNum" sz="quarter" idx="12"/>
          </p:nvPr>
        </p:nvSpPr>
        <p:spPr/>
        <p:txBody>
          <a:bodyPr/>
          <a:lstStyle/>
          <a:p>
            <a:r>
              <a:rPr lang="fr-FR" altLang="fr-FR" dirty="0"/>
              <a:t>21</a:t>
            </a:r>
          </a:p>
        </p:txBody>
      </p:sp>
    </p:spTree>
    <p:extLst>
      <p:ext uri="{BB962C8B-B14F-4D97-AF65-F5344CB8AC3E}">
        <p14:creationId xmlns:p14="http://schemas.microsoft.com/office/powerpoint/2010/main" val="169700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08464A4C-0E64-38B4-B6ED-E01037CCCD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5" y="-1587"/>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B595F63-BEF1-84CC-3A9A-0299850DB228}"/>
              </a:ext>
            </a:extLst>
          </p:cNvPr>
          <p:cNvSpPr txBox="1"/>
          <p:nvPr/>
        </p:nvSpPr>
        <p:spPr>
          <a:xfrm>
            <a:off x="306140" y="1260351"/>
            <a:ext cx="9721080" cy="4701800"/>
          </a:xfrm>
          <a:prstGeom prst="rect">
            <a:avLst/>
          </a:prstGeom>
          <a:noFill/>
        </p:spPr>
        <p:txBody>
          <a:bodyPr wrap="square" rtlCol="0">
            <a:spAutoFit/>
          </a:bodyPr>
          <a:lstStyle/>
          <a:p>
            <a:endParaRPr lang="fr-FR" sz="2400" dirty="0">
              <a:latin typeface="+mn-lt"/>
            </a:endParaRPr>
          </a:p>
          <a:p>
            <a:pPr marL="285750" indent="-285750">
              <a:lnSpc>
                <a:spcPct val="115000"/>
              </a:lnSpc>
              <a:spcAft>
                <a:spcPts val="1000"/>
              </a:spcAft>
              <a:buFont typeface="Arial" panose="020B0604020202020204" pitchFamily="34" charset="0"/>
              <a:buChar char="•"/>
            </a:pPr>
            <a:r>
              <a:rPr lang="fr-FR" sz="2400" dirty="0">
                <a:latin typeface="+mn-lt"/>
                <a:ea typeface="Calibri" panose="020F0502020204030204" pitchFamily="34" charset="0"/>
                <a:cs typeface="Times New Roman" panose="02020603050405020304" pitchFamily="18" charset="0"/>
              </a:rPr>
              <a:t>La saisine du conseil médical dûment complétée ;</a:t>
            </a:r>
          </a:p>
          <a:p>
            <a:pPr marL="285750" indent="-285750">
              <a:lnSpc>
                <a:spcPct val="115000"/>
              </a:lnSpc>
              <a:spcAft>
                <a:spcPts val="1000"/>
              </a:spcAft>
              <a:buFont typeface="Arial" panose="020B0604020202020204" pitchFamily="34" charset="0"/>
              <a:buChar char="•"/>
            </a:pPr>
            <a:endParaRPr lang="fr-FR" sz="800" dirty="0">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latin typeface="+mn-lt"/>
                <a:ea typeface="Calibri" panose="020F0502020204030204" pitchFamily="34" charset="0"/>
                <a:cs typeface="Times New Roman" panose="02020603050405020304" pitchFamily="18" charset="0"/>
              </a:rPr>
              <a:t>La demande écrite de l’agent (ou la fiche de choix d’option après un CLM accordé au titre de l’article 2 de l’arrêté du 14/03/1986) ;</a:t>
            </a:r>
          </a:p>
          <a:p>
            <a:pPr marL="285750" indent="-285750">
              <a:lnSpc>
                <a:spcPct val="115000"/>
              </a:lnSpc>
              <a:spcAft>
                <a:spcPts val="1000"/>
              </a:spcAft>
              <a:buFont typeface="Arial" panose="020B0604020202020204" pitchFamily="34" charset="0"/>
              <a:buChar char="•"/>
            </a:pPr>
            <a:endParaRPr lang="fr-FR" sz="800" dirty="0">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latin typeface="+mn-lt"/>
                <a:ea typeface="Calibri" panose="020F0502020204030204" pitchFamily="34" charset="0"/>
                <a:cs typeface="Times New Roman" panose="02020603050405020304" pitchFamily="18" charset="0"/>
              </a:rPr>
              <a:t>Un certificat médical détaillé et favorable au congé demandé rédigé par le médecin traitant et adressé sous pli confidentiel ;</a:t>
            </a:r>
          </a:p>
          <a:p>
            <a:pPr marL="285750" indent="-285750">
              <a:lnSpc>
                <a:spcPct val="115000"/>
              </a:lnSpc>
              <a:spcAft>
                <a:spcPts val="1000"/>
              </a:spcAft>
              <a:buFont typeface="Arial" panose="020B0604020202020204" pitchFamily="34" charset="0"/>
              <a:buChar char="•"/>
            </a:pPr>
            <a:endParaRPr lang="fr-FR" sz="800" dirty="0">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latin typeface="+mn-lt"/>
                <a:ea typeface="Calibri" panose="020F0502020204030204" pitchFamily="34" charset="0"/>
                <a:cs typeface="Times New Roman" panose="02020603050405020304" pitchFamily="18" charset="0"/>
              </a:rPr>
              <a:t>La copie des arrêts de travail (initial et prolongations).</a:t>
            </a:r>
          </a:p>
          <a:p>
            <a:endParaRPr lang="fr-FR" sz="2400" dirty="0">
              <a:latin typeface="+mn-lt"/>
            </a:endParaRPr>
          </a:p>
        </p:txBody>
      </p:sp>
      <p:sp>
        <p:nvSpPr>
          <p:cNvPr id="7" name="ZoneTexte 6">
            <a:extLst>
              <a:ext uri="{FF2B5EF4-FFF2-40B4-BE49-F238E27FC236}">
                <a16:creationId xmlns:a16="http://schemas.microsoft.com/office/drawing/2014/main" id="{4EBF2C8F-7B7A-A780-E7EA-F48B40ED127D}"/>
              </a:ext>
            </a:extLst>
          </p:cNvPr>
          <p:cNvSpPr txBox="1"/>
          <p:nvPr/>
        </p:nvSpPr>
        <p:spPr>
          <a:xfrm>
            <a:off x="204776" y="324247"/>
            <a:ext cx="7813357" cy="800219"/>
          </a:xfrm>
          <a:prstGeom prst="rect">
            <a:avLst/>
          </a:prstGeom>
          <a:noFill/>
        </p:spPr>
        <p:txBody>
          <a:bodyPr wrap="none" rtlCol="0">
            <a:spAutoFit/>
          </a:bodyPr>
          <a:lstStyle/>
          <a:p>
            <a:r>
              <a:rPr lang="fr-FR" sz="2800" b="1" dirty="0">
                <a:latin typeface="+mn-lt"/>
              </a:rPr>
              <a:t>Pièces à transmettre pour l’octroi d’un CLD</a:t>
            </a:r>
          </a:p>
          <a:p>
            <a:endParaRPr lang="fr-FR" dirty="0"/>
          </a:p>
        </p:txBody>
      </p:sp>
      <p:sp>
        <p:nvSpPr>
          <p:cNvPr id="2" name="Espace réservé du numéro de diapositive 1">
            <a:extLst>
              <a:ext uri="{FF2B5EF4-FFF2-40B4-BE49-F238E27FC236}">
                <a16:creationId xmlns:a16="http://schemas.microsoft.com/office/drawing/2014/main" id="{FE322484-5EF6-FD9E-4428-85B15E17059D}"/>
              </a:ext>
            </a:extLst>
          </p:cNvPr>
          <p:cNvSpPr>
            <a:spLocks noGrp="1"/>
          </p:cNvSpPr>
          <p:nvPr>
            <p:ph type="sldNum" sz="quarter" idx="12"/>
          </p:nvPr>
        </p:nvSpPr>
        <p:spPr/>
        <p:txBody>
          <a:bodyPr/>
          <a:lstStyle/>
          <a:p>
            <a:r>
              <a:rPr lang="fr-FR" altLang="fr-FR" dirty="0"/>
              <a:t>22</a:t>
            </a:r>
          </a:p>
        </p:txBody>
      </p:sp>
    </p:spTree>
    <p:extLst>
      <p:ext uri="{BB962C8B-B14F-4D97-AF65-F5344CB8AC3E}">
        <p14:creationId xmlns:p14="http://schemas.microsoft.com/office/powerpoint/2010/main" val="1554687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7" y="-63056"/>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endParaRPr lang="fr-FR" sz="3200" b="1" dirty="0">
              <a:solidFill>
                <a:schemeClr val="tx2"/>
              </a:solidFill>
              <a:latin typeface="+mj-lt"/>
              <a:ea typeface="+mj-ea"/>
              <a:cs typeface="+mj-cs"/>
            </a:endParaRPr>
          </a:p>
          <a:p>
            <a:r>
              <a:rPr lang="fr-FR" sz="3200" b="1" dirty="0">
                <a:solidFill>
                  <a:schemeClr val="tx2"/>
                </a:solidFill>
                <a:latin typeface="Calibri" panose="020F0502020204030204" pitchFamily="34" charset="0"/>
                <a:ea typeface="+mj-ea"/>
                <a:cs typeface="Calibri" panose="020F0502020204030204" pitchFamily="34" charset="0"/>
              </a:rPr>
              <a:t>Disponibilité d’office pour raison de santé (DO)</a:t>
            </a:r>
          </a:p>
        </p:txBody>
      </p:sp>
      <p:sp>
        <p:nvSpPr>
          <p:cNvPr id="3" name="ZoneTexte 2">
            <a:extLst>
              <a:ext uri="{FF2B5EF4-FFF2-40B4-BE49-F238E27FC236}">
                <a16:creationId xmlns:a16="http://schemas.microsoft.com/office/drawing/2014/main" id="{0126F9B7-8BAF-A579-0D8F-10A4E4117C79}"/>
              </a:ext>
            </a:extLst>
          </p:cNvPr>
          <p:cNvSpPr txBox="1"/>
          <p:nvPr/>
        </p:nvSpPr>
        <p:spPr>
          <a:xfrm>
            <a:off x="226737" y="1216822"/>
            <a:ext cx="10297144" cy="1754326"/>
          </a:xfrm>
          <a:prstGeom prst="rect">
            <a:avLst/>
          </a:prstGeom>
          <a:noFill/>
        </p:spPr>
        <p:txBody>
          <a:bodyPr wrap="square">
            <a:spAutoFit/>
          </a:bodyPr>
          <a:lstStyle/>
          <a:p>
            <a:pPr algn="l"/>
            <a:r>
              <a:rPr lang="fr-FR" sz="1800" b="1" i="0" u="none" strike="noStrike" baseline="0" dirty="0">
                <a:solidFill>
                  <a:srgbClr val="191A1F"/>
                </a:solidFill>
                <a:latin typeface="+mn-lt"/>
              </a:rPr>
              <a:t>Peuvent être placés dans cette position tous les fonctionnaires titulaires, qu’ils occupent un emploi à temps complet ou à temps non complet, qu’ils relèvent du régime spécial ou du régime général de sécurité sociale.</a:t>
            </a:r>
          </a:p>
          <a:p>
            <a:pPr algn="l"/>
            <a:r>
              <a:rPr lang="fr-FR" sz="1800" b="1" i="0" u="none" strike="noStrike" baseline="0" dirty="0">
                <a:solidFill>
                  <a:srgbClr val="191A1F"/>
                </a:solidFill>
                <a:latin typeface="+mn-lt"/>
              </a:rPr>
              <a:t>La mise en disponibilité d'office pour inaptitude physique est possible  lorsque le fonctionnaire est physiquement inapte à l’expiration de ses droits statutaires à congés de maladie, sans pouvoir être reclassé.</a:t>
            </a:r>
            <a:endParaRPr lang="fr-FR" b="1" dirty="0">
              <a:latin typeface="+mn-lt"/>
            </a:endParaRPr>
          </a:p>
        </p:txBody>
      </p:sp>
      <p:sp>
        <p:nvSpPr>
          <p:cNvPr id="6" name="ZoneTexte 5">
            <a:extLst>
              <a:ext uri="{FF2B5EF4-FFF2-40B4-BE49-F238E27FC236}">
                <a16:creationId xmlns:a16="http://schemas.microsoft.com/office/drawing/2014/main" id="{CABFF04D-C256-4029-603F-A79B9D5882FD}"/>
              </a:ext>
            </a:extLst>
          </p:cNvPr>
          <p:cNvSpPr txBox="1"/>
          <p:nvPr/>
        </p:nvSpPr>
        <p:spPr>
          <a:xfrm>
            <a:off x="306140" y="3204567"/>
            <a:ext cx="9739188" cy="3508653"/>
          </a:xfrm>
          <a:prstGeom prst="rect">
            <a:avLst/>
          </a:prstGeom>
          <a:noFill/>
        </p:spPr>
        <p:txBody>
          <a:bodyPr wrap="square">
            <a:spAutoFit/>
          </a:bodyPr>
          <a:lstStyle/>
          <a:p>
            <a:r>
              <a:rPr lang="fr-FR" sz="2200" b="0" i="0" u="none" strike="noStrike" baseline="0" dirty="0">
                <a:solidFill>
                  <a:srgbClr val="1F92B7"/>
                </a:solidFill>
                <a:latin typeface="+mn-lt"/>
              </a:rPr>
              <a:t>Avis obligatoire du conseil médical restreint pour :</a:t>
            </a:r>
          </a:p>
          <a:p>
            <a:endParaRPr lang="fr-FR" sz="2200" b="0" i="0" u="none" strike="noStrike" baseline="0" dirty="0">
              <a:latin typeface="+mn-lt"/>
            </a:endParaRPr>
          </a:p>
          <a:p>
            <a:pPr marL="342900" indent="-342900">
              <a:buFont typeface="Arial" panose="020B0604020202020204" pitchFamily="34" charset="0"/>
              <a:buChar char="•"/>
            </a:pPr>
            <a:r>
              <a:rPr lang="fr-FR" sz="2200" b="0" i="0" u="none" strike="noStrike" baseline="0" dirty="0">
                <a:solidFill>
                  <a:srgbClr val="000000"/>
                </a:solidFill>
                <a:latin typeface="+mn-lt"/>
              </a:rPr>
              <a:t>L’octroi d’une DO pour raison de santé ;</a:t>
            </a:r>
          </a:p>
          <a:p>
            <a:pPr marL="342900" indent="-342900">
              <a:buFont typeface="Arial" panose="020B0604020202020204" pitchFamily="34" charset="0"/>
              <a:buChar char="•"/>
            </a:pPr>
            <a:endParaRPr lang="fr-FR" sz="2200" b="0" i="0" u="none" strike="noStrike" baseline="0" dirty="0">
              <a:solidFill>
                <a:srgbClr val="000000"/>
              </a:solidFill>
              <a:latin typeface="+mn-lt"/>
            </a:endParaRPr>
          </a:p>
          <a:p>
            <a:pPr marL="342900" indent="-342900">
              <a:buFont typeface="Arial" panose="020B0604020202020204" pitchFamily="34" charset="0"/>
              <a:buChar char="•"/>
            </a:pPr>
            <a:r>
              <a:rPr lang="fr-FR" sz="2200" b="0" i="0" u="none" strike="noStrike" baseline="0" dirty="0">
                <a:solidFill>
                  <a:srgbClr val="000000"/>
                </a:solidFill>
                <a:latin typeface="+mn-lt"/>
              </a:rPr>
              <a:t>Les renouvellements d’une DO pour raison de santé ; </a:t>
            </a:r>
          </a:p>
          <a:p>
            <a:endParaRPr lang="fr-FR" sz="2200" b="0" i="0" u="none" strike="noStrike" baseline="0" dirty="0">
              <a:solidFill>
                <a:srgbClr val="000000"/>
              </a:solidFill>
              <a:latin typeface="+mn-lt"/>
            </a:endParaRPr>
          </a:p>
          <a:p>
            <a:pPr marL="342900" indent="-342900">
              <a:buFont typeface="Arial" panose="020B0604020202020204" pitchFamily="34" charset="0"/>
              <a:buChar char="•"/>
            </a:pPr>
            <a:r>
              <a:rPr lang="fr-FR" sz="2200" b="0" i="0" u="none" strike="noStrike" baseline="0" dirty="0">
                <a:solidFill>
                  <a:srgbClr val="000000"/>
                </a:solidFill>
                <a:latin typeface="+mn-lt"/>
              </a:rPr>
              <a:t>L’aptitude/réintégration à l’issue d’une DO pour raison de santé</a:t>
            </a:r>
            <a:r>
              <a:rPr lang="fr-FR" sz="2200" dirty="0">
                <a:solidFill>
                  <a:srgbClr val="000000"/>
                </a:solidFill>
                <a:latin typeface="+mn-lt"/>
              </a:rPr>
              <a:t>.</a:t>
            </a:r>
            <a:r>
              <a:rPr lang="fr-FR" sz="2200" b="0" i="0" u="none" strike="noStrike" baseline="0" dirty="0">
                <a:solidFill>
                  <a:srgbClr val="000000"/>
                </a:solidFill>
                <a:latin typeface="+mn-lt"/>
              </a:rPr>
              <a:t> </a:t>
            </a:r>
          </a:p>
          <a:p>
            <a:endParaRPr lang="fr-FR" sz="2200" b="0" i="1" u="none" strike="noStrike" baseline="0" dirty="0">
              <a:solidFill>
                <a:srgbClr val="1F92B7"/>
              </a:solidFill>
              <a:latin typeface="+mn-lt"/>
            </a:endParaRPr>
          </a:p>
          <a:p>
            <a:r>
              <a:rPr lang="fr-FR" sz="2200" b="0" i="1" u="none" strike="noStrike" baseline="0" dirty="0">
                <a:solidFill>
                  <a:srgbClr val="1F92B7"/>
                </a:solidFill>
                <a:latin typeface="+mn-lt"/>
              </a:rPr>
              <a:t>Pas de reprise possible sans avis favorable du conseil médical </a:t>
            </a:r>
            <a:endParaRPr lang="fr-FR" sz="2200" b="0" i="0" u="none" strike="noStrike" baseline="0" dirty="0">
              <a:solidFill>
                <a:srgbClr val="1F92B7"/>
              </a:solidFill>
              <a:latin typeface="+mn-lt"/>
            </a:endParaRPr>
          </a:p>
          <a:p>
            <a:r>
              <a:rPr lang="fr-FR" sz="2400" b="0" i="0" u="none" strike="noStrike" baseline="0" dirty="0">
                <a:solidFill>
                  <a:srgbClr val="1F92B7"/>
                </a:solidFill>
                <a:latin typeface="+mn-lt"/>
              </a:rPr>
              <a:t>  </a:t>
            </a:r>
          </a:p>
        </p:txBody>
      </p:sp>
      <p:sp>
        <p:nvSpPr>
          <p:cNvPr id="2" name="Espace réservé du numéro de diapositive 1">
            <a:extLst>
              <a:ext uri="{FF2B5EF4-FFF2-40B4-BE49-F238E27FC236}">
                <a16:creationId xmlns:a16="http://schemas.microsoft.com/office/drawing/2014/main" id="{F3D3410A-BB0B-B7B6-195A-657A6BD04B2A}"/>
              </a:ext>
            </a:extLst>
          </p:cNvPr>
          <p:cNvSpPr>
            <a:spLocks noGrp="1"/>
          </p:cNvSpPr>
          <p:nvPr>
            <p:ph type="sldNum" sz="quarter" idx="12"/>
          </p:nvPr>
        </p:nvSpPr>
        <p:spPr/>
        <p:txBody>
          <a:bodyPr/>
          <a:lstStyle/>
          <a:p>
            <a:r>
              <a:rPr lang="fr-FR" altLang="fr-FR" dirty="0"/>
              <a:t>23</a:t>
            </a:r>
          </a:p>
        </p:txBody>
      </p:sp>
    </p:spTree>
    <p:extLst>
      <p:ext uri="{BB962C8B-B14F-4D97-AF65-F5344CB8AC3E}">
        <p14:creationId xmlns:p14="http://schemas.microsoft.com/office/powerpoint/2010/main" val="1307570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08464A4C-0E64-38B4-B6ED-E01037CCCD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6" y="0"/>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B595F63-BEF1-84CC-3A9A-0299850DB228}"/>
              </a:ext>
            </a:extLst>
          </p:cNvPr>
          <p:cNvSpPr txBox="1"/>
          <p:nvPr/>
        </p:nvSpPr>
        <p:spPr>
          <a:xfrm>
            <a:off x="482510" y="1362225"/>
            <a:ext cx="9721080" cy="5606663"/>
          </a:xfrm>
          <a:prstGeom prst="rect">
            <a:avLst/>
          </a:prstGeom>
          <a:noFill/>
        </p:spPr>
        <p:txBody>
          <a:bodyPr wrap="square" rtlCol="0">
            <a:spAutoFit/>
          </a:bodyPr>
          <a:lstStyle/>
          <a:p>
            <a:pPr>
              <a:lnSpc>
                <a:spcPct val="115000"/>
              </a:lnSpc>
              <a:spcAft>
                <a:spcPts val="1000"/>
              </a:spcAft>
            </a:pPr>
            <a:r>
              <a:rPr lang="fr-FR" sz="2000" b="1" dirty="0">
                <a:effectLst/>
                <a:latin typeface="+mn-lt"/>
                <a:cs typeface="Times New Roman" panose="02020603050405020304" pitchFamily="18" charset="0"/>
              </a:rPr>
              <a:t>Durée </a:t>
            </a:r>
            <a:r>
              <a:rPr lang="fr-FR" sz="2000" b="0" dirty="0">
                <a:solidFill>
                  <a:srgbClr val="231F20"/>
                </a:solidFill>
                <a:effectLst/>
                <a:latin typeface="+mn-lt"/>
                <a:ea typeface="Calibri" panose="020F0502020204030204" pitchFamily="34" charset="0"/>
                <a:cs typeface="Calibri" panose="020F0502020204030204" pitchFamily="34" charset="0"/>
              </a:rPr>
              <a:t>1</a:t>
            </a:r>
            <a:r>
              <a:rPr lang="fr-FR" sz="2000" b="0" spc="-10" dirty="0">
                <a:solidFill>
                  <a:srgbClr val="231F20"/>
                </a:solidFill>
                <a:effectLst/>
                <a:latin typeface="+mn-lt"/>
                <a:ea typeface="Calibri" panose="020F0502020204030204" pitchFamily="34" charset="0"/>
                <a:cs typeface="Calibri" panose="020F0502020204030204" pitchFamily="34" charset="0"/>
              </a:rPr>
              <a:t> </a:t>
            </a:r>
            <a:r>
              <a:rPr lang="fr-FR" sz="2000" b="0" dirty="0">
                <a:solidFill>
                  <a:srgbClr val="231F20"/>
                </a:solidFill>
                <a:effectLst/>
                <a:latin typeface="+mn-lt"/>
                <a:ea typeface="Calibri" panose="020F0502020204030204" pitchFamily="34" charset="0"/>
                <a:cs typeface="Calibri" panose="020F0502020204030204" pitchFamily="34" charset="0"/>
              </a:rPr>
              <a:t>an</a:t>
            </a:r>
            <a:r>
              <a:rPr lang="fr-FR" sz="2000" b="0" spc="-20" dirty="0">
                <a:solidFill>
                  <a:srgbClr val="231F20"/>
                </a:solidFill>
                <a:effectLst/>
                <a:latin typeface="+mn-lt"/>
                <a:ea typeface="Calibri" panose="020F0502020204030204" pitchFamily="34" charset="0"/>
                <a:cs typeface="Calibri" panose="020F0502020204030204" pitchFamily="34" charset="0"/>
              </a:rPr>
              <a:t> </a:t>
            </a:r>
            <a:r>
              <a:rPr lang="fr-FR" sz="2000" b="0" dirty="0">
                <a:solidFill>
                  <a:srgbClr val="231F20"/>
                </a:solidFill>
                <a:effectLst/>
                <a:latin typeface="+mn-lt"/>
                <a:ea typeface="Calibri" panose="020F0502020204030204" pitchFamily="34" charset="0"/>
                <a:cs typeface="Calibri" panose="020F0502020204030204" pitchFamily="34" charset="0"/>
              </a:rPr>
              <a:t>renouvelable</a:t>
            </a:r>
            <a:r>
              <a:rPr lang="fr-FR" sz="2000" b="0" spc="-10" dirty="0">
                <a:solidFill>
                  <a:srgbClr val="231F20"/>
                </a:solidFill>
                <a:effectLst/>
                <a:latin typeface="+mn-lt"/>
                <a:ea typeface="Calibri" panose="020F0502020204030204" pitchFamily="34" charset="0"/>
                <a:cs typeface="Calibri" panose="020F0502020204030204" pitchFamily="34" charset="0"/>
              </a:rPr>
              <a:t> </a:t>
            </a:r>
            <a:r>
              <a:rPr lang="fr-FR" sz="2000" b="0" dirty="0">
                <a:solidFill>
                  <a:srgbClr val="231F20"/>
                </a:solidFill>
                <a:effectLst/>
                <a:latin typeface="+mn-lt"/>
                <a:ea typeface="Calibri" panose="020F0502020204030204" pitchFamily="34" charset="0"/>
                <a:cs typeface="Calibri" panose="020F0502020204030204" pitchFamily="34" charset="0"/>
              </a:rPr>
              <a:t>2</a:t>
            </a:r>
            <a:r>
              <a:rPr lang="fr-FR" sz="2000" b="0" spc="-15" dirty="0">
                <a:solidFill>
                  <a:srgbClr val="231F20"/>
                </a:solidFill>
                <a:effectLst/>
                <a:latin typeface="+mn-lt"/>
                <a:ea typeface="Calibri" panose="020F0502020204030204" pitchFamily="34" charset="0"/>
                <a:cs typeface="Calibri" panose="020F0502020204030204" pitchFamily="34" charset="0"/>
              </a:rPr>
              <a:t> </a:t>
            </a:r>
            <a:r>
              <a:rPr lang="fr-FR" sz="2000" b="0" dirty="0">
                <a:solidFill>
                  <a:srgbClr val="231F20"/>
                </a:solidFill>
                <a:effectLst/>
                <a:latin typeface="+mn-lt"/>
                <a:ea typeface="Calibri" panose="020F0502020204030204" pitchFamily="34" charset="0"/>
                <a:cs typeface="Calibri" panose="020F0502020204030204" pitchFamily="34" charset="0"/>
              </a:rPr>
              <a:t>fois (exceptionnellement une 3</a:t>
            </a:r>
            <a:r>
              <a:rPr lang="fr-FR" sz="2000" b="0" baseline="30000" dirty="0">
                <a:solidFill>
                  <a:srgbClr val="231F20"/>
                </a:solidFill>
                <a:effectLst/>
                <a:latin typeface="+mn-lt"/>
                <a:ea typeface="Calibri" panose="020F0502020204030204" pitchFamily="34" charset="0"/>
                <a:cs typeface="Calibri" panose="020F0502020204030204" pitchFamily="34" charset="0"/>
              </a:rPr>
              <a:t>ème</a:t>
            </a:r>
            <a:r>
              <a:rPr lang="fr-FR" sz="2000" b="0" dirty="0">
                <a:solidFill>
                  <a:srgbClr val="231F20"/>
                </a:solidFill>
                <a:effectLst/>
                <a:latin typeface="+mn-lt"/>
                <a:ea typeface="Calibri" panose="020F0502020204030204" pitchFamily="34" charset="0"/>
                <a:cs typeface="Calibri" panose="020F0502020204030204" pitchFamily="34" charset="0"/>
              </a:rPr>
              <a:t> fois).</a:t>
            </a:r>
            <a:endParaRPr lang="fr-FR" sz="2000" b="1" dirty="0">
              <a:effectLst/>
              <a:latin typeface="+mn-lt"/>
              <a:cs typeface="Times New Roman" panose="02020603050405020304" pitchFamily="18" charset="0"/>
            </a:endParaRPr>
          </a:p>
          <a:p>
            <a:pPr>
              <a:lnSpc>
                <a:spcPct val="115000"/>
              </a:lnSpc>
              <a:spcAft>
                <a:spcPts val="1000"/>
              </a:spcAft>
            </a:pPr>
            <a:r>
              <a:rPr lang="fr-FR" sz="2000" b="1" dirty="0">
                <a:effectLst/>
                <a:latin typeface="+mn-lt"/>
                <a:cs typeface="Times New Roman" panose="02020603050405020304" pitchFamily="18" charset="0"/>
              </a:rPr>
              <a:t>Rémunération :</a:t>
            </a:r>
          </a:p>
          <a:p>
            <a:pPr>
              <a:lnSpc>
                <a:spcPct val="115000"/>
              </a:lnSpc>
              <a:spcAft>
                <a:spcPts val="1000"/>
              </a:spcAft>
            </a:pPr>
            <a:r>
              <a:rPr lang="fr-FR" sz="2000" u="sng" dirty="0">
                <a:effectLst/>
                <a:latin typeface="+mn-lt"/>
                <a:ea typeface="Calibri" panose="020F0502020204030204" pitchFamily="34" charset="0"/>
                <a:cs typeface="Times New Roman" panose="02020603050405020304" pitchFamily="18" charset="0"/>
              </a:rPr>
              <a:t>L’agent titulaire affilié à la CNRACL percevra</a:t>
            </a:r>
            <a:r>
              <a:rPr lang="fr-FR" sz="2000" dirty="0">
                <a:effectLst/>
                <a:latin typeface="+mn-lt"/>
                <a:ea typeface="Calibri" panose="020F0502020204030204" pitchFamily="34" charset="0"/>
                <a:cs typeface="Times New Roman" panose="02020603050405020304" pitchFamily="18" charset="0"/>
              </a:rPr>
              <a:t> :</a:t>
            </a:r>
          </a:p>
          <a:p>
            <a:pPr lvl="0">
              <a:lnSpc>
                <a:spcPct val="115000"/>
              </a:lnSpc>
            </a:pPr>
            <a:r>
              <a:rPr lang="fr-FR" sz="2000" dirty="0">
                <a:effectLst/>
                <a:latin typeface="+mn-lt"/>
                <a:ea typeface="Calibri" panose="020F0502020204030204" pitchFamily="34" charset="0"/>
                <a:cs typeface="Times New Roman" panose="02020603050405020304" pitchFamily="18" charset="0"/>
              </a:rPr>
              <a:t>- Soit des indemnités journalières en application du décret n° 60-58 du 11 janvier 1960. (Toutefois, l’intéressé ne peut percevoir ces indemnités au-delà d’une période de trois ans à partir de la date de l’arrêt de travail initial (Art L.323-1 et R.323-1 du code de la sécurité sociale).</a:t>
            </a:r>
          </a:p>
          <a:p>
            <a:pPr lvl="0">
              <a:lnSpc>
                <a:spcPct val="115000"/>
              </a:lnSpc>
              <a:spcAft>
                <a:spcPts val="1000"/>
              </a:spcAft>
            </a:pPr>
            <a:r>
              <a:rPr lang="fr-FR" sz="2000" dirty="0">
                <a:effectLst/>
                <a:latin typeface="+mn-lt"/>
                <a:ea typeface="Calibri" panose="020F0502020204030204" pitchFamily="34" charset="0"/>
                <a:cs typeface="Times New Roman" panose="02020603050405020304" pitchFamily="18" charset="0"/>
              </a:rPr>
              <a:t>- Soit une allocation d’invalidité temporaire (AIT) en application de l’art 6 du décret n° 60-58 du 11 janvier 1960.</a:t>
            </a:r>
          </a:p>
          <a:p>
            <a:pPr>
              <a:lnSpc>
                <a:spcPct val="115000"/>
              </a:lnSpc>
              <a:spcAft>
                <a:spcPts val="1000"/>
              </a:spcAft>
            </a:pPr>
            <a:r>
              <a:rPr lang="fr-FR" sz="2000" u="sng" dirty="0">
                <a:effectLst/>
                <a:latin typeface="+mn-lt"/>
                <a:ea typeface="Calibri" panose="020F0502020204030204" pitchFamily="34" charset="0"/>
                <a:cs typeface="Times New Roman" panose="02020603050405020304" pitchFamily="18" charset="0"/>
              </a:rPr>
              <a:t>L’agent titulaire qui relève du régime général de la sécurité sociale, pourra prétendre</a:t>
            </a:r>
            <a:r>
              <a:rPr lang="fr-FR" sz="2000" dirty="0">
                <a:effectLst/>
                <a:latin typeface="+mn-lt"/>
                <a:ea typeface="Calibri" panose="020F0502020204030204" pitchFamily="34" charset="0"/>
                <a:cs typeface="Times New Roman" panose="02020603050405020304" pitchFamily="18" charset="0"/>
              </a:rPr>
              <a:t> </a:t>
            </a:r>
          </a:p>
          <a:p>
            <a:pPr>
              <a:lnSpc>
                <a:spcPct val="115000"/>
              </a:lnSpc>
              <a:spcAft>
                <a:spcPts val="1000"/>
              </a:spcAft>
            </a:pPr>
            <a:r>
              <a:rPr lang="fr-FR" sz="2000" dirty="0">
                <a:latin typeface="+mn-lt"/>
                <a:ea typeface="Calibri" panose="020F0502020204030204" pitchFamily="34" charset="0"/>
                <a:cs typeface="Times New Roman" panose="02020603050405020304" pitchFamily="18" charset="0"/>
              </a:rPr>
              <a:t>- </a:t>
            </a:r>
            <a:r>
              <a:rPr lang="fr-FR" sz="2000" dirty="0">
                <a:effectLst/>
                <a:latin typeface="+mn-lt"/>
                <a:ea typeface="Calibri" panose="020F0502020204030204" pitchFamily="34" charset="0"/>
                <a:cs typeface="Times New Roman" panose="02020603050405020304" pitchFamily="18" charset="0"/>
              </a:rPr>
              <a:t>Aux indemnités journalières de maladie versées par le Régime Général ;</a:t>
            </a:r>
          </a:p>
          <a:p>
            <a:pPr lvl="0">
              <a:lnSpc>
                <a:spcPct val="115000"/>
              </a:lnSpc>
              <a:spcAft>
                <a:spcPts val="1000"/>
              </a:spcAft>
            </a:pPr>
            <a:r>
              <a:rPr lang="fr-FR" sz="2000" dirty="0">
                <a:effectLst/>
                <a:latin typeface="+mn-lt"/>
                <a:ea typeface="Calibri" panose="020F0502020204030204" pitchFamily="34" charset="0"/>
                <a:cs typeface="Times New Roman" panose="02020603050405020304" pitchFamily="18" charset="0"/>
              </a:rPr>
              <a:t>- À une pension d’invalidité versée par le régime général.</a:t>
            </a:r>
          </a:p>
          <a:p>
            <a:endParaRPr lang="fr-FR" sz="2400" dirty="0">
              <a:latin typeface="+mn-lt"/>
            </a:endParaRPr>
          </a:p>
        </p:txBody>
      </p:sp>
      <p:sp>
        <p:nvSpPr>
          <p:cNvPr id="7" name="ZoneTexte 6">
            <a:extLst>
              <a:ext uri="{FF2B5EF4-FFF2-40B4-BE49-F238E27FC236}">
                <a16:creationId xmlns:a16="http://schemas.microsoft.com/office/drawing/2014/main" id="{4EBF2C8F-7B7A-A780-E7EA-F48B40ED127D}"/>
              </a:ext>
            </a:extLst>
          </p:cNvPr>
          <p:cNvSpPr txBox="1"/>
          <p:nvPr/>
        </p:nvSpPr>
        <p:spPr>
          <a:xfrm>
            <a:off x="90116" y="237415"/>
            <a:ext cx="6614311" cy="1384995"/>
          </a:xfrm>
          <a:prstGeom prst="rect">
            <a:avLst/>
          </a:prstGeom>
          <a:noFill/>
        </p:spPr>
        <p:txBody>
          <a:bodyPr wrap="none" rtlCol="0">
            <a:spAutoFit/>
          </a:bodyPr>
          <a:lstStyle/>
          <a:p>
            <a:r>
              <a:rPr lang="fr-FR" sz="2800" b="1" dirty="0">
                <a:latin typeface="+mn-lt"/>
              </a:rPr>
              <a:t>Rappel : La disponibilité d’office pour</a:t>
            </a:r>
          </a:p>
          <a:p>
            <a:r>
              <a:rPr lang="fr-FR" sz="2800" b="1" dirty="0">
                <a:latin typeface="+mn-lt"/>
              </a:rPr>
              <a:t> raison de santé</a:t>
            </a:r>
          </a:p>
          <a:p>
            <a:endParaRPr lang="fr-FR" sz="2800" dirty="0"/>
          </a:p>
        </p:txBody>
      </p:sp>
      <p:sp>
        <p:nvSpPr>
          <p:cNvPr id="2" name="Espace réservé du numéro de diapositive 1">
            <a:extLst>
              <a:ext uri="{FF2B5EF4-FFF2-40B4-BE49-F238E27FC236}">
                <a16:creationId xmlns:a16="http://schemas.microsoft.com/office/drawing/2014/main" id="{8D114A9D-1ADB-2C30-E75B-AB3CA1C7C97F}"/>
              </a:ext>
            </a:extLst>
          </p:cNvPr>
          <p:cNvSpPr>
            <a:spLocks noGrp="1"/>
          </p:cNvSpPr>
          <p:nvPr>
            <p:ph type="sldNum" sz="quarter" idx="12"/>
          </p:nvPr>
        </p:nvSpPr>
        <p:spPr/>
        <p:txBody>
          <a:bodyPr/>
          <a:lstStyle/>
          <a:p>
            <a:r>
              <a:rPr lang="fr-FR" altLang="fr-FR" dirty="0"/>
              <a:t>24</a:t>
            </a:r>
          </a:p>
        </p:txBody>
      </p:sp>
    </p:spTree>
    <p:extLst>
      <p:ext uri="{BB962C8B-B14F-4D97-AF65-F5344CB8AC3E}">
        <p14:creationId xmlns:p14="http://schemas.microsoft.com/office/powerpoint/2010/main" val="2881978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08464A4C-0E64-38B4-B6ED-E01037CCCD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6" y="237414"/>
            <a:ext cx="10691812" cy="732543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B595F63-BEF1-84CC-3A9A-0299850DB228}"/>
              </a:ext>
            </a:extLst>
          </p:cNvPr>
          <p:cNvSpPr txBox="1"/>
          <p:nvPr/>
        </p:nvSpPr>
        <p:spPr>
          <a:xfrm>
            <a:off x="234132" y="1332359"/>
            <a:ext cx="9721080" cy="4277068"/>
          </a:xfrm>
          <a:prstGeom prst="rect">
            <a:avLst/>
          </a:prstGeom>
          <a:noFill/>
        </p:spPr>
        <p:txBody>
          <a:bodyPr wrap="square" rtlCol="0">
            <a:spAutoFit/>
          </a:bodyPr>
          <a:lstStyle/>
          <a:p>
            <a:endParaRPr lang="fr-FR" sz="2400" dirty="0">
              <a:latin typeface="+mn-lt"/>
            </a:endParaRP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La saisine du conseil médical dûment complétée ;</a:t>
            </a:r>
          </a:p>
          <a:p>
            <a:pPr marL="285750" indent="-285750">
              <a:lnSpc>
                <a:spcPct val="115000"/>
              </a:lnSpc>
              <a:spcAft>
                <a:spcPts val="1000"/>
              </a:spcAft>
              <a:buFont typeface="Arial" panose="020B0604020202020204" pitchFamily="34" charset="0"/>
              <a:buChar char="•"/>
            </a:pPr>
            <a:endParaRPr lang="fr-FR" sz="800" dirty="0">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La fiche de poste de l’agent ;</a:t>
            </a:r>
          </a:p>
          <a:p>
            <a:pPr marL="285750" indent="-285750">
              <a:lnSpc>
                <a:spcPct val="115000"/>
              </a:lnSpc>
              <a:spcAft>
                <a:spcPts val="1000"/>
              </a:spcAft>
              <a:buFont typeface="Arial" panose="020B0604020202020204" pitchFamily="34" charset="0"/>
              <a:buChar char="•"/>
            </a:pPr>
            <a:endParaRPr lang="fr-FR" sz="800" dirty="0">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Un certificat médical détaillé rédigé par le médecin de l’agent et adressé sous pli confidentiel ;</a:t>
            </a:r>
          </a:p>
          <a:p>
            <a:pPr marL="285750" indent="-285750">
              <a:lnSpc>
                <a:spcPct val="115000"/>
              </a:lnSpc>
              <a:spcAft>
                <a:spcPts val="1000"/>
              </a:spcAft>
              <a:buFont typeface="Arial" panose="020B0604020202020204" pitchFamily="34" charset="0"/>
              <a:buChar char="•"/>
            </a:pPr>
            <a:endParaRPr lang="fr-FR" sz="800" dirty="0">
              <a:effectLst/>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latin typeface="+mn-lt"/>
                <a:ea typeface="Calibri" panose="020F0502020204030204" pitchFamily="34" charset="0"/>
                <a:cs typeface="Times New Roman" panose="02020603050405020304" pitchFamily="18" charset="0"/>
              </a:rPr>
              <a:t>Le refus écrit de la PPR (le cas échéant).</a:t>
            </a:r>
            <a:endParaRPr lang="fr-FR" sz="2400" dirty="0">
              <a:effectLst/>
              <a:latin typeface="+mn-lt"/>
              <a:ea typeface="Calibri" panose="020F0502020204030204" pitchFamily="34" charset="0"/>
              <a:cs typeface="Times New Roman" panose="02020603050405020304" pitchFamily="18" charset="0"/>
            </a:endParaRPr>
          </a:p>
          <a:p>
            <a:endParaRPr lang="fr-FR" sz="2400" dirty="0">
              <a:latin typeface="+mn-lt"/>
            </a:endParaRPr>
          </a:p>
        </p:txBody>
      </p:sp>
      <p:sp>
        <p:nvSpPr>
          <p:cNvPr id="7" name="ZoneTexte 6">
            <a:extLst>
              <a:ext uri="{FF2B5EF4-FFF2-40B4-BE49-F238E27FC236}">
                <a16:creationId xmlns:a16="http://schemas.microsoft.com/office/drawing/2014/main" id="{4EBF2C8F-7B7A-A780-E7EA-F48B40ED127D}"/>
              </a:ext>
            </a:extLst>
          </p:cNvPr>
          <p:cNvSpPr txBox="1"/>
          <p:nvPr/>
        </p:nvSpPr>
        <p:spPr>
          <a:xfrm>
            <a:off x="90116" y="237415"/>
            <a:ext cx="7215437" cy="1384995"/>
          </a:xfrm>
          <a:prstGeom prst="rect">
            <a:avLst/>
          </a:prstGeom>
          <a:noFill/>
        </p:spPr>
        <p:txBody>
          <a:bodyPr wrap="none" rtlCol="0">
            <a:spAutoFit/>
          </a:bodyPr>
          <a:lstStyle/>
          <a:p>
            <a:r>
              <a:rPr lang="fr-FR" sz="2800" b="1" dirty="0">
                <a:latin typeface="+mn-lt"/>
              </a:rPr>
              <a:t>Pièces à transmettre pour la disponibilité</a:t>
            </a:r>
          </a:p>
          <a:p>
            <a:r>
              <a:rPr lang="fr-FR" sz="2800" b="1" dirty="0">
                <a:latin typeface="+mn-lt"/>
              </a:rPr>
              <a:t> d’office pour raison de santé</a:t>
            </a:r>
          </a:p>
          <a:p>
            <a:endParaRPr lang="fr-FR" sz="2800" dirty="0"/>
          </a:p>
        </p:txBody>
      </p:sp>
      <p:sp>
        <p:nvSpPr>
          <p:cNvPr id="2" name="Espace réservé du numéro de diapositive 1">
            <a:extLst>
              <a:ext uri="{FF2B5EF4-FFF2-40B4-BE49-F238E27FC236}">
                <a16:creationId xmlns:a16="http://schemas.microsoft.com/office/drawing/2014/main" id="{FE156BE2-5378-7083-06BD-C1101237A8B9}"/>
              </a:ext>
            </a:extLst>
          </p:cNvPr>
          <p:cNvSpPr>
            <a:spLocks noGrp="1"/>
          </p:cNvSpPr>
          <p:nvPr>
            <p:ph type="sldNum" sz="quarter" idx="12"/>
          </p:nvPr>
        </p:nvSpPr>
        <p:spPr/>
        <p:txBody>
          <a:bodyPr/>
          <a:lstStyle/>
          <a:p>
            <a:r>
              <a:rPr lang="fr-FR" altLang="fr-FR" dirty="0"/>
              <a:t>25</a:t>
            </a:r>
          </a:p>
        </p:txBody>
      </p:sp>
    </p:spTree>
    <p:extLst>
      <p:ext uri="{BB962C8B-B14F-4D97-AF65-F5344CB8AC3E}">
        <p14:creationId xmlns:p14="http://schemas.microsoft.com/office/powerpoint/2010/main" val="333349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endParaRPr lang="fr-FR" sz="3200" b="1" dirty="0">
              <a:solidFill>
                <a:schemeClr val="tx2"/>
              </a:solidFill>
              <a:latin typeface="+mj-lt"/>
              <a:ea typeface="+mj-ea"/>
              <a:cs typeface="+mj-cs"/>
            </a:endParaRPr>
          </a:p>
          <a:p>
            <a:r>
              <a:rPr lang="fr-FR" sz="3200" b="1" dirty="0">
                <a:solidFill>
                  <a:schemeClr val="tx2"/>
                </a:solidFill>
                <a:latin typeface="Calibri" panose="020F0502020204030204" pitchFamily="34" charset="0"/>
                <a:ea typeface="+mj-ea"/>
                <a:cs typeface="Calibri" panose="020F0502020204030204" pitchFamily="34" charset="0"/>
              </a:rPr>
              <a:t>Aptitude aux fonctions</a:t>
            </a:r>
          </a:p>
        </p:txBody>
      </p:sp>
      <p:sp>
        <p:nvSpPr>
          <p:cNvPr id="2" name="ZoneTexte 1">
            <a:extLst>
              <a:ext uri="{FF2B5EF4-FFF2-40B4-BE49-F238E27FC236}">
                <a16:creationId xmlns:a16="http://schemas.microsoft.com/office/drawing/2014/main" id="{755BA370-11CA-F6C5-6C58-8B936F6D177A}"/>
              </a:ext>
            </a:extLst>
          </p:cNvPr>
          <p:cNvSpPr txBox="1"/>
          <p:nvPr/>
        </p:nvSpPr>
        <p:spPr>
          <a:xfrm>
            <a:off x="90116" y="1129440"/>
            <a:ext cx="10441160" cy="8832161"/>
          </a:xfrm>
          <a:prstGeom prst="rect">
            <a:avLst/>
          </a:prstGeom>
          <a:noFill/>
        </p:spPr>
        <p:txBody>
          <a:bodyPr wrap="square" rtlCol="0">
            <a:spAutoFit/>
          </a:bodyPr>
          <a:lstStyle/>
          <a:p>
            <a:pPr algn="just">
              <a:lnSpc>
                <a:spcPct val="115000"/>
              </a:lnSpc>
              <a:spcAft>
                <a:spcPts val="1000"/>
              </a:spcAft>
            </a:pPr>
            <a:r>
              <a:rPr lang="fr-FR" sz="2200" dirty="0">
                <a:latin typeface="+mn-lt"/>
              </a:rPr>
              <a:t>Le conseil médical </a:t>
            </a:r>
            <a:r>
              <a:rPr lang="fr-FR" sz="2200" dirty="0">
                <a:effectLst/>
                <a:latin typeface="+mn-lt"/>
                <a:ea typeface="Calibri" panose="020F0502020204030204" pitchFamily="34" charset="0"/>
                <a:cs typeface="Times New Roman" panose="02020603050405020304" pitchFamily="18" charset="0"/>
              </a:rPr>
              <a:t>peut  être saisi par l’employeur en cas de doute sur l’aptitude physique d’un fonctionnaire à exercer ses fonctions au cours de sa carrière.</a:t>
            </a:r>
          </a:p>
          <a:p>
            <a:pPr algn="just">
              <a:lnSpc>
                <a:spcPct val="115000"/>
              </a:lnSpc>
              <a:spcAft>
                <a:spcPts val="1000"/>
              </a:spcAft>
            </a:pPr>
            <a:endParaRPr lang="fr-FR" sz="1200"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fr-FR" sz="2200" dirty="0">
                <a:effectLst/>
                <a:latin typeface="+mn-lt"/>
                <a:ea typeface="Calibri" panose="020F0502020204030204" pitchFamily="34" charset="0"/>
                <a:cs typeface="Times New Roman" panose="02020603050405020304" pitchFamily="18" charset="0"/>
              </a:rPr>
              <a:t>C’est le conseil médical restreint qui est compétent pour émettre un avis sur l’inaptitude aux fonctions du grade qui déclenche la période de préparation au reclassement.</a:t>
            </a:r>
          </a:p>
          <a:p>
            <a:pPr algn="just">
              <a:lnSpc>
                <a:spcPct val="115000"/>
              </a:lnSpc>
              <a:spcAft>
                <a:spcPts val="1000"/>
              </a:spcAft>
            </a:pPr>
            <a:r>
              <a:rPr lang="fr-FR" sz="2200" u="sng" dirty="0">
                <a:solidFill>
                  <a:srgbClr val="1F92B7"/>
                </a:solidFill>
                <a:latin typeface="+mn-lt"/>
                <a:ea typeface="Calibri" panose="020F0502020204030204" pitchFamily="34" charset="0"/>
                <a:cs typeface="Times New Roman" panose="02020603050405020304" pitchFamily="18" charset="0"/>
              </a:rPr>
              <a:t>Nouveauté </a:t>
            </a:r>
            <a:r>
              <a:rPr lang="fr-FR" sz="2200" dirty="0">
                <a:solidFill>
                  <a:srgbClr val="1F92B7"/>
                </a:solidFill>
                <a:latin typeface="+mn-lt"/>
                <a:ea typeface="Calibri" panose="020F0502020204030204" pitchFamily="34" charset="0"/>
                <a:cs typeface="Times New Roman" panose="02020603050405020304" pitchFamily="18" charset="0"/>
              </a:rPr>
              <a:t>: le conseil médical restreint est également compétent pour se prononcer sur l’aptitude dans le cadre d’un CITIS</a:t>
            </a:r>
          </a:p>
          <a:p>
            <a:pPr algn="just">
              <a:lnSpc>
                <a:spcPct val="115000"/>
              </a:lnSpc>
              <a:spcAft>
                <a:spcPts val="1000"/>
              </a:spcAft>
            </a:pPr>
            <a:endParaRPr lang="fr-FR" sz="2200" dirty="0">
              <a:solidFill>
                <a:srgbClr val="0070C0"/>
              </a:solidFill>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fr-FR" sz="2200" dirty="0">
                <a:solidFill>
                  <a:srgbClr val="BE0F2E"/>
                </a:solidFill>
                <a:effectLst/>
                <a:latin typeface="+mn-lt"/>
                <a:ea typeface="Calibri" panose="020F0502020204030204" pitchFamily="34" charset="0"/>
                <a:cs typeface="Times New Roman" panose="02020603050405020304" pitchFamily="18" charset="0"/>
              </a:rPr>
              <a:t>Le conseil médical n’est plus compétent pour se prononcer sur un changement de poste ou un aménagement des conditions de travail.</a:t>
            </a:r>
          </a:p>
          <a:p>
            <a:pPr algn="just">
              <a:lnSpc>
                <a:spcPct val="115000"/>
              </a:lnSpc>
              <a:spcAft>
                <a:spcPts val="1000"/>
              </a:spcAft>
            </a:pPr>
            <a:r>
              <a:rPr lang="fr-FR" sz="2200" b="1" dirty="0">
                <a:solidFill>
                  <a:srgbClr val="BE0F2E"/>
                </a:solidFill>
                <a:latin typeface="+mn-lt"/>
                <a:ea typeface="Calibri" panose="020F0502020204030204" pitchFamily="34" charset="0"/>
                <a:cs typeface="Times New Roman" panose="02020603050405020304" pitchFamily="18" charset="0"/>
              </a:rPr>
              <a:t>C’est la compétence du médecin du travail</a:t>
            </a:r>
            <a:r>
              <a:rPr lang="fr-FR" sz="2200" dirty="0">
                <a:solidFill>
                  <a:srgbClr val="BE0F2E"/>
                </a:solidFill>
                <a:latin typeface="+mn-lt"/>
                <a:ea typeface="Calibri" panose="020F0502020204030204" pitchFamily="34" charset="0"/>
                <a:cs typeface="Times New Roman" panose="02020603050405020304" pitchFamily="18" charset="0"/>
              </a:rPr>
              <a:t>.</a:t>
            </a:r>
            <a:endParaRPr lang="fr-FR" sz="2200" dirty="0">
              <a:solidFill>
                <a:srgbClr val="BE0F2E"/>
              </a:solidFill>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r>
              <a:rPr lang="fr-FR" dirty="0"/>
              <a:t> </a:t>
            </a:r>
          </a:p>
        </p:txBody>
      </p:sp>
      <p:sp>
        <p:nvSpPr>
          <p:cNvPr id="3" name="Espace réservé du numéro de diapositive 2">
            <a:extLst>
              <a:ext uri="{FF2B5EF4-FFF2-40B4-BE49-F238E27FC236}">
                <a16:creationId xmlns:a16="http://schemas.microsoft.com/office/drawing/2014/main" id="{74800378-FCEA-A83B-663F-AFC8B256C450}"/>
              </a:ext>
            </a:extLst>
          </p:cNvPr>
          <p:cNvSpPr>
            <a:spLocks noGrp="1"/>
          </p:cNvSpPr>
          <p:nvPr>
            <p:ph type="sldNum" sz="quarter" idx="12"/>
          </p:nvPr>
        </p:nvSpPr>
        <p:spPr/>
        <p:txBody>
          <a:bodyPr/>
          <a:lstStyle/>
          <a:p>
            <a:r>
              <a:rPr lang="fr-FR" altLang="fr-FR" dirty="0"/>
              <a:t>26</a:t>
            </a:r>
          </a:p>
        </p:txBody>
      </p:sp>
    </p:spTree>
    <p:extLst>
      <p:ext uri="{BB962C8B-B14F-4D97-AF65-F5344CB8AC3E}">
        <p14:creationId xmlns:p14="http://schemas.microsoft.com/office/powerpoint/2010/main" val="3495018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endParaRPr lang="fr-FR" sz="3200" b="1" dirty="0">
              <a:solidFill>
                <a:schemeClr val="tx2"/>
              </a:solidFill>
              <a:latin typeface="+mj-lt"/>
              <a:ea typeface="+mj-ea"/>
              <a:cs typeface="+mj-cs"/>
            </a:endParaRPr>
          </a:p>
          <a:p>
            <a:r>
              <a:rPr lang="fr-FR" sz="3200" b="1" dirty="0">
                <a:solidFill>
                  <a:schemeClr val="tx2"/>
                </a:solidFill>
                <a:latin typeface="Calibri" panose="020F0502020204030204" pitchFamily="34" charset="0"/>
                <a:ea typeface="+mj-ea"/>
                <a:cs typeface="Calibri" panose="020F0502020204030204" pitchFamily="34" charset="0"/>
              </a:rPr>
              <a:t>Pièces à transmettre : Aptitude aux fonctions</a:t>
            </a:r>
          </a:p>
        </p:txBody>
      </p:sp>
      <p:sp>
        <p:nvSpPr>
          <p:cNvPr id="2" name="ZoneTexte 1">
            <a:extLst>
              <a:ext uri="{FF2B5EF4-FFF2-40B4-BE49-F238E27FC236}">
                <a16:creationId xmlns:a16="http://schemas.microsoft.com/office/drawing/2014/main" id="{755BA370-11CA-F6C5-6C58-8B936F6D177A}"/>
              </a:ext>
            </a:extLst>
          </p:cNvPr>
          <p:cNvSpPr txBox="1"/>
          <p:nvPr/>
        </p:nvSpPr>
        <p:spPr>
          <a:xfrm>
            <a:off x="56320" y="1443563"/>
            <a:ext cx="10186924" cy="5500993"/>
          </a:xfrm>
          <a:prstGeom prst="rect">
            <a:avLst/>
          </a:prstGeom>
          <a:noFill/>
        </p:spPr>
        <p:txBody>
          <a:bodyPr wrap="square" rtlCol="0">
            <a:spAutoFit/>
          </a:bodyPr>
          <a:lstStyle/>
          <a:p>
            <a:pPr>
              <a:lnSpc>
                <a:spcPct val="115000"/>
              </a:lnSpc>
              <a:spcAft>
                <a:spcPts val="1000"/>
              </a:spcAft>
            </a:pPr>
            <a:endParaRPr lang="fr-FR" sz="2000" dirty="0">
              <a:latin typeface="+mn-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La saisine du conseil médical dûment complétée</a:t>
            </a: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La fiche de poste de l’agent</a:t>
            </a: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Un certificat médical détaillé rédigé par le médecin de l’agent et adressé sous pli confidentiel</a:t>
            </a:r>
          </a:p>
          <a:p>
            <a:pPr marL="285750" indent="-285750">
              <a:lnSpc>
                <a:spcPct val="115000"/>
              </a:lnSpc>
              <a:spcAft>
                <a:spcPts val="1000"/>
              </a:spcAft>
              <a:buFont typeface="Arial" panose="020B0604020202020204" pitchFamily="34" charset="0"/>
              <a:buChar char="•"/>
            </a:pPr>
            <a:r>
              <a:rPr lang="fr-FR" sz="2400" dirty="0">
                <a:latin typeface="+mn-lt"/>
                <a:ea typeface="Calibri" panose="020F0502020204030204" pitchFamily="34" charset="0"/>
                <a:cs typeface="Times New Roman" panose="02020603050405020304" pitchFamily="18" charset="0"/>
              </a:rPr>
              <a:t>Le rapport du médecin du travail</a:t>
            </a:r>
          </a:p>
          <a:p>
            <a:pPr marL="285750" indent="-285750">
              <a:lnSpc>
                <a:spcPct val="115000"/>
              </a:lnSpc>
              <a:spcAft>
                <a:spcPts val="1000"/>
              </a:spcAft>
              <a:buFont typeface="Arial" panose="020B0604020202020204" pitchFamily="34" charset="0"/>
              <a:buChar char="•"/>
            </a:pPr>
            <a:r>
              <a:rPr lang="fr-FR" sz="2400" dirty="0">
                <a:effectLst/>
                <a:latin typeface="+mn-lt"/>
                <a:ea typeface="Calibri" panose="020F0502020204030204" pitchFamily="34" charset="0"/>
                <a:cs typeface="Times New Roman" panose="02020603050405020304" pitchFamily="18" charset="0"/>
              </a:rPr>
              <a:t>La copie de l’expertise médicale réalisée dans le cadre du CITIS (le cas échéant)</a:t>
            </a:r>
          </a:p>
          <a:p>
            <a:pPr>
              <a:lnSpc>
                <a:spcPct val="115000"/>
              </a:lnSpc>
              <a:spcAft>
                <a:spcPts val="1000"/>
              </a:spcAft>
            </a:pPr>
            <a:endParaRPr lang="fr-FR" sz="24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r>
              <a:rPr lang="fr-FR" dirty="0"/>
              <a:t> </a:t>
            </a:r>
          </a:p>
        </p:txBody>
      </p:sp>
      <p:sp>
        <p:nvSpPr>
          <p:cNvPr id="3" name="Espace réservé du numéro de diapositive 2">
            <a:extLst>
              <a:ext uri="{FF2B5EF4-FFF2-40B4-BE49-F238E27FC236}">
                <a16:creationId xmlns:a16="http://schemas.microsoft.com/office/drawing/2014/main" id="{37BB03E4-1E30-A4D7-68F8-FD684FB7E299}"/>
              </a:ext>
            </a:extLst>
          </p:cNvPr>
          <p:cNvSpPr>
            <a:spLocks noGrp="1"/>
          </p:cNvSpPr>
          <p:nvPr>
            <p:ph type="sldNum" sz="quarter" idx="12"/>
          </p:nvPr>
        </p:nvSpPr>
        <p:spPr/>
        <p:txBody>
          <a:bodyPr/>
          <a:lstStyle/>
          <a:p>
            <a:r>
              <a:rPr lang="fr-FR" altLang="fr-FR" dirty="0"/>
              <a:t>27</a:t>
            </a:r>
          </a:p>
        </p:txBody>
      </p:sp>
    </p:spTree>
    <p:extLst>
      <p:ext uri="{BB962C8B-B14F-4D97-AF65-F5344CB8AC3E}">
        <p14:creationId xmlns:p14="http://schemas.microsoft.com/office/powerpoint/2010/main" val="881800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endParaRPr lang="fr-FR" sz="3200" b="1" dirty="0">
              <a:solidFill>
                <a:schemeClr val="tx2"/>
              </a:solidFill>
              <a:latin typeface="+mj-lt"/>
              <a:ea typeface="+mj-ea"/>
              <a:cs typeface="+mj-cs"/>
            </a:endParaRPr>
          </a:p>
          <a:p>
            <a:r>
              <a:rPr lang="fr-FR" sz="3200" b="1" dirty="0">
                <a:solidFill>
                  <a:schemeClr val="tx2"/>
                </a:solidFill>
                <a:latin typeface="Calibri" panose="020F0502020204030204" pitchFamily="34" charset="0"/>
                <a:ea typeface="+mj-ea"/>
                <a:cs typeface="Calibri" panose="020F0502020204030204" pitchFamily="34" charset="0"/>
              </a:rPr>
              <a:t>Le reclassement pour inaptitude physique</a:t>
            </a:r>
          </a:p>
        </p:txBody>
      </p:sp>
      <p:sp>
        <p:nvSpPr>
          <p:cNvPr id="2" name="ZoneTexte 1">
            <a:extLst>
              <a:ext uri="{FF2B5EF4-FFF2-40B4-BE49-F238E27FC236}">
                <a16:creationId xmlns:a16="http://schemas.microsoft.com/office/drawing/2014/main" id="{755BA370-11CA-F6C5-6C58-8B936F6D177A}"/>
              </a:ext>
            </a:extLst>
          </p:cNvPr>
          <p:cNvSpPr txBox="1"/>
          <p:nvPr/>
        </p:nvSpPr>
        <p:spPr>
          <a:xfrm>
            <a:off x="62502" y="1140771"/>
            <a:ext cx="10396765" cy="6890091"/>
          </a:xfrm>
          <a:prstGeom prst="rect">
            <a:avLst/>
          </a:prstGeom>
          <a:noFill/>
        </p:spPr>
        <p:txBody>
          <a:bodyPr wrap="square" rtlCol="0">
            <a:spAutoFit/>
          </a:bodyPr>
          <a:lstStyle/>
          <a:p>
            <a:pPr>
              <a:lnSpc>
                <a:spcPct val="115000"/>
              </a:lnSpc>
              <a:spcAft>
                <a:spcPts val="1000"/>
              </a:spcAft>
            </a:pPr>
            <a:r>
              <a:rPr lang="fr-FR" sz="2200" dirty="0">
                <a:effectLst/>
                <a:latin typeface="+mn-lt"/>
                <a:ea typeface="Calibri" panose="020F0502020204030204" pitchFamily="34" charset="0"/>
                <a:cs typeface="Times New Roman" panose="02020603050405020304" pitchFamily="18" charset="0"/>
              </a:rPr>
              <a:t>Le reclassement dans un autre emploi à la suite d'une altération de l'état de santé du fonctionnaire, implique le réexamen de l’aptitude à l’issue de chaque période de détachement et lors de l’intégration dans le cadre d’emplois de détachement au bout d’un an, en cas de reconnaissance de l’inaptitude définitive de l’agent à reprendre ses fonctions dans son cadre d’emplois d’origine.</a:t>
            </a:r>
          </a:p>
          <a:p>
            <a:pPr>
              <a:lnSpc>
                <a:spcPct val="115000"/>
              </a:lnSpc>
              <a:spcAft>
                <a:spcPts val="1000"/>
              </a:spcAft>
            </a:pPr>
            <a:endParaRPr lang="fr-FR" sz="10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fr-FR" sz="2200" u="sng" dirty="0">
                <a:effectLst/>
                <a:latin typeface="+mn-lt"/>
                <a:ea typeface="Calibri" panose="020F0502020204030204" pitchFamily="34" charset="0"/>
                <a:cs typeface="Times New Roman" panose="02020603050405020304" pitchFamily="18" charset="0"/>
              </a:rPr>
              <a:t>Pièces à fournir </a:t>
            </a:r>
            <a:r>
              <a:rPr lang="fr-FR" sz="2200" dirty="0">
                <a:effectLst/>
                <a:latin typeface="+mn-lt"/>
                <a:ea typeface="Calibri" panose="020F0502020204030204" pitchFamily="34" charset="0"/>
                <a:cs typeface="Times New Roman" panose="02020603050405020304" pitchFamily="18" charset="0"/>
              </a:rPr>
              <a:t>:</a:t>
            </a:r>
          </a:p>
          <a:p>
            <a:pPr marL="342900" indent="-342900">
              <a:lnSpc>
                <a:spcPct val="115000"/>
              </a:lnSpc>
              <a:spcAft>
                <a:spcPts val="1000"/>
              </a:spcAft>
              <a:buFont typeface="Arial" panose="020B0604020202020204" pitchFamily="34" charset="0"/>
              <a:buChar char="•"/>
            </a:pPr>
            <a:r>
              <a:rPr lang="fr-FR" sz="2200" dirty="0">
                <a:effectLst/>
                <a:latin typeface="+mn-lt"/>
                <a:ea typeface="Calibri" panose="020F0502020204030204" pitchFamily="34" charset="0"/>
                <a:cs typeface="Times New Roman" panose="02020603050405020304" pitchFamily="18" charset="0"/>
              </a:rPr>
              <a:t>La saisine du conseil médical dûment complétée ;</a:t>
            </a:r>
          </a:p>
          <a:p>
            <a:pPr marL="342900" indent="-342900">
              <a:lnSpc>
                <a:spcPct val="115000"/>
              </a:lnSpc>
              <a:spcAft>
                <a:spcPts val="1000"/>
              </a:spcAft>
              <a:buFont typeface="Arial" panose="020B0604020202020204" pitchFamily="34" charset="0"/>
              <a:buChar char="•"/>
            </a:pPr>
            <a:r>
              <a:rPr lang="fr-FR" sz="2200" dirty="0">
                <a:latin typeface="+mn-lt"/>
                <a:ea typeface="Calibri" panose="020F0502020204030204" pitchFamily="34" charset="0"/>
                <a:cs typeface="Times New Roman" panose="02020603050405020304" pitchFamily="18" charset="0"/>
              </a:rPr>
              <a:t>La demande écrite de l’agent ;</a:t>
            </a:r>
          </a:p>
          <a:p>
            <a:pPr marL="342900" indent="-342900">
              <a:lnSpc>
                <a:spcPct val="115000"/>
              </a:lnSpc>
              <a:spcAft>
                <a:spcPts val="1000"/>
              </a:spcAft>
              <a:buFont typeface="Arial" panose="020B0604020202020204" pitchFamily="34" charset="0"/>
              <a:buChar char="•"/>
            </a:pPr>
            <a:r>
              <a:rPr lang="fr-FR" sz="2200" dirty="0">
                <a:effectLst/>
                <a:latin typeface="+mn-lt"/>
                <a:ea typeface="Calibri" panose="020F0502020204030204" pitchFamily="34" charset="0"/>
                <a:cs typeface="Times New Roman" panose="02020603050405020304" pitchFamily="18" charset="0"/>
              </a:rPr>
              <a:t>La fiche de poste actuelle ;</a:t>
            </a:r>
          </a:p>
          <a:p>
            <a:pPr marL="342900" indent="-342900">
              <a:lnSpc>
                <a:spcPct val="115000"/>
              </a:lnSpc>
              <a:spcAft>
                <a:spcPts val="1000"/>
              </a:spcAft>
              <a:buFont typeface="Arial" panose="020B0604020202020204" pitchFamily="34" charset="0"/>
              <a:buChar char="•"/>
            </a:pPr>
            <a:r>
              <a:rPr lang="fr-FR" sz="2200" dirty="0">
                <a:latin typeface="+mn-lt"/>
                <a:ea typeface="Calibri" panose="020F0502020204030204" pitchFamily="34" charset="0"/>
                <a:cs typeface="Times New Roman" panose="02020603050405020304" pitchFamily="18" charset="0"/>
              </a:rPr>
              <a:t>La fiche de poste proposée ;</a:t>
            </a:r>
          </a:p>
          <a:p>
            <a:pPr marL="342900" indent="-342900">
              <a:lnSpc>
                <a:spcPct val="115000"/>
              </a:lnSpc>
              <a:spcAft>
                <a:spcPts val="1000"/>
              </a:spcAft>
              <a:buFont typeface="Arial" panose="020B0604020202020204" pitchFamily="34" charset="0"/>
              <a:buChar char="•"/>
            </a:pPr>
            <a:r>
              <a:rPr lang="fr-FR" sz="2200" dirty="0">
                <a:effectLst/>
                <a:latin typeface="+mn-lt"/>
                <a:ea typeface="Calibri" panose="020F0502020204030204" pitchFamily="34" charset="0"/>
                <a:cs typeface="Times New Roman" panose="02020603050405020304" pitchFamily="18" charset="0"/>
              </a:rPr>
              <a:t>Le rapport final de la PPR (le cas échéant).</a:t>
            </a:r>
          </a:p>
          <a:p>
            <a:pPr>
              <a:lnSpc>
                <a:spcPct val="115000"/>
              </a:lnSpc>
              <a:spcAft>
                <a:spcPts val="1000"/>
              </a:spcAft>
            </a:pPr>
            <a:endParaRPr lang="fr-FR" sz="24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r>
              <a:rPr lang="fr-FR" dirty="0"/>
              <a:t> </a:t>
            </a:r>
          </a:p>
        </p:txBody>
      </p:sp>
      <p:sp>
        <p:nvSpPr>
          <p:cNvPr id="3" name="Espace réservé du numéro de diapositive 2">
            <a:extLst>
              <a:ext uri="{FF2B5EF4-FFF2-40B4-BE49-F238E27FC236}">
                <a16:creationId xmlns:a16="http://schemas.microsoft.com/office/drawing/2014/main" id="{0C1EAFC3-B473-5BC6-E0A0-65FC7B294A7F}"/>
              </a:ext>
            </a:extLst>
          </p:cNvPr>
          <p:cNvSpPr>
            <a:spLocks noGrp="1"/>
          </p:cNvSpPr>
          <p:nvPr>
            <p:ph type="sldNum" sz="quarter" idx="12"/>
          </p:nvPr>
        </p:nvSpPr>
        <p:spPr/>
        <p:txBody>
          <a:bodyPr/>
          <a:lstStyle/>
          <a:p>
            <a:r>
              <a:rPr lang="fr-FR" altLang="fr-FR" dirty="0"/>
              <a:t>28</a:t>
            </a:r>
          </a:p>
        </p:txBody>
      </p:sp>
    </p:spTree>
    <p:extLst>
      <p:ext uri="{BB962C8B-B14F-4D97-AF65-F5344CB8AC3E}">
        <p14:creationId xmlns:p14="http://schemas.microsoft.com/office/powerpoint/2010/main" val="286725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F7455B68-FBB6-EE01-5A3E-3A21AD731B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5">
            <a:extLst>
              <a:ext uri="{FF2B5EF4-FFF2-40B4-BE49-F238E27FC236}">
                <a16:creationId xmlns:a16="http://schemas.microsoft.com/office/drawing/2014/main" id="{8F3B05F7-8023-86F0-88BD-F1CC7022A25C}"/>
              </a:ext>
            </a:extLst>
          </p:cNvPr>
          <p:cNvGraphicFramePr>
            <a:graphicFrameLocks noGrp="1"/>
          </p:cNvGraphicFramePr>
          <p:nvPr>
            <p:extLst>
              <p:ext uri="{D42A27DB-BD31-4B8C-83A1-F6EECF244321}">
                <p14:modId xmlns:p14="http://schemas.microsoft.com/office/powerpoint/2010/main" val="1490192161"/>
              </p:ext>
            </p:extLst>
          </p:nvPr>
        </p:nvGraphicFramePr>
        <p:xfrm>
          <a:off x="234132" y="1440709"/>
          <a:ext cx="10074867" cy="5022363"/>
        </p:xfrm>
        <a:graphic>
          <a:graphicData uri="http://schemas.openxmlformats.org/drawingml/2006/table">
            <a:tbl>
              <a:tblPr firstRow="1" bandRow="1">
                <a:tableStyleId>{91EBBBCC-DAD2-459C-BE2E-F6DE35CF9A28}</a:tableStyleId>
              </a:tblPr>
              <a:tblGrid>
                <a:gridCol w="4536504">
                  <a:extLst>
                    <a:ext uri="{9D8B030D-6E8A-4147-A177-3AD203B41FA5}">
                      <a16:colId xmlns:a16="http://schemas.microsoft.com/office/drawing/2014/main" val="4224838649"/>
                    </a:ext>
                  </a:extLst>
                </a:gridCol>
                <a:gridCol w="5538363">
                  <a:extLst>
                    <a:ext uri="{9D8B030D-6E8A-4147-A177-3AD203B41FA5}">
                      <a16:colId xmlns:a16="http://schemas.microsoft.com/office/drawing/2014/main" val="3990183856"/>
                    </a:ext>
                  </a:extLst>
                </a:gridCol>
              </a:tblGrid>
              <a:tr h="419883">
                <a:tc>
                  <a:txBody>
                    <a:bodyPr/>
                    <a:lstStyle/>
                    <a:p>
                      <a:r>
                        <a:rPr lang="fr-FR" dirty="0"/>
                        <a:t>Motif de saisine</a:t>
                      </a:r>
                    </a:p>
                  </a:txBody>
                  <a:tcPr/>
                </a:tc>
                <a:tc>
                  <a:txBody>
                    <a:bodyPr/>
                    <a:lstStyle/>
                    <a:p>
                      <a:r>
                        <a:rPr lang="fr-FR" dirty="0"/>
                        <a:t>Procédures</a:t>
                      </a:r>
                    </a:p>
                  </a:txBody>
                  <a:tcPr/>
                </a:tc>
                <a:extLst>
                  <a:ext uri="{0D108BD9-81ED-4DB2-BD59-A6C34878D82A}">
                    <a16:rowId xmlns:a16="http://schemas.microsoft.com/office/drawing/2014/main" val="3949904127"/>
                  </a:ext>
                </a:extLst>
              </a:tr>
              <a:tr h="2164824">
                <a:tc rowSpan="3">
                  <a:txBody>
                    <a:bodyPr/>
                    <a:lstStyle/>
                    <a:p>
                      <a:endParaRPr lang="fr-FR" sz="2400" b="1" cap="small" dirty="0"/>
                    </a:p>
                    <a:p>
                      <a:endParaRPr lang="fr-FR" sz="2400" b="1" cap="small" dirty="0"/>
                    </a:p>
                    <a:p>
                      <a:endParaRPr lang="fr-FR" sz="2400" b="1" cap="small" dirty="0"/>
                    </a:p>
                    <a:p>
                      <a:endParaRPr lang="fr-FR" sz="2400" b="1" cap="small" dirty="0"/>
                    </a:p>
                    <a:p>
                      <a:r>
                        <a:rPr lang="fr-FR" sz="2400" b="1" cap="small" baseline="0" dirty="0"/>
                        <a:t>Contestation d’un avis rendu par un médecin agrée</a:t>
                      </a:r>
                    </a:p>
                  </a:txBody>
                  <a:tcPr/>
                </a:tc>
                <a:tc>
                  <a:txBody>
                    <a:bodyPr/>
                    <a:lstStyle/>
                    <a:p>
                      <a:pPr marL="342900" indent="-342900">
                        <a:buFont typeface="Arial" panose="020B0604020202020204" pitchFamily="34" charset="0"/>
                        <a:buChar char="•"/>
                      </a:pPr>
                      <a:endParaRPr lang="fr-FR" sz="2400" dirty="0">
                        <a:solidFill>
                          <a:srgbClr val="000000"/>
                        </a:solidFill>
                      </a:endParaRPr>
                    </a:p>
                    <a:p>
                      <a:pPr marL="342900" indent="-342900">
                        <a:buFont typeface="Arial" panose="020B0604020202020204" pitchFamily="34" charset="0"/>
                        <a:buChar char="•"/>
                      </a:pPr>
                      <a:r>
                        <a:rPr lang="fr-FR" sz="2400" dirty="0">
                          <a:solidFill>
                            <a:srgbClr val="000000"/>
                          </a:solidFill>
                        </a:rPr>
                        <a:t>Sur l’admission des candidats aux emplois publics dont les fonctions exigent des conditions de santé particulières </a:t>
                      </a:r>
                      <a:r>
                        <a:rPr lang="fr-FR" sz="2000" dirty="0">
                          <a:solidFill>
                            <a:srgbClr val="000000"/>
                          </a:solidFill>
                        </a:rPr>
                        <a:t>(</a:t>
                      </a:r>
                      <a:r>
                        <a:rPr lang="fr-FR" sz="2000" dirty="0">
                          <a:solidFill>
                            <a:srgbClr val="1F92B7"/>
                          </a:solidFill>
                          <a:effectLst/>
                        </a:rPr>
                        <a:t>Seul le cadre d’emplois des sapeurs-pompiers est concerné à ce jour)</a:t>
                      </a:r>
                      <a:r>
                        <a:rPr lang="fr-FR" sz="2000" dirty="0">
                          <a:solidFill>
                            <a:srgbClr val="C45811"/>
                          </a:solidFill>
                          <a:effectLst/>
                        </a:rPr>
                        <a:t>.</a:t>
                      </a:r>
                      <a:endParaRPr lang="fr-FR" sz="2000" dirty="0">
                        <a:solidFill>
                          <a:srgbClr val="000000"/>
                        </a:solidFill>
                        <a:latin typeface="+mn-lt"/>
                        <a:ea typeface="Calibri" panose="020F0502020204030204" pitchFamily="34" charset="0"/>
                      </a:endParaRPr>
                    </a:p>
                  </a:txBody>
                  <a:tcPr/>
                </a:tc>
                <a:extLst>
                  <a:ext uri="{0D108BD9-81ED-4DB2-BD59-A6C34878D82A}">
                    <a16:rowId xmlns:a16="http://schemas.microsoft.com/office/drawing/2014/main" val="2005879457"/>
                  </a:ext>
                </a:extLst>
              </a:tr>
              <a:tr h="761541">
                <a:tc vMerge="1">
                  <a:txBody>
                    <a:bodyPr/>
                    <a:lstStyle/>
                    <a:p>
                      <a:endParaRPr lang="fr-FR" dirty="0"/>
                    </a:p>
                  </a:txBody>
                  <a:tcPr/>
                </a:tc>
                <a:tc>
                  <a:txBody>
                    <a:bodyPr/>
                    <a:lstStyle/>
                    <a:p>
                      <a:pPr marL="342900" marR="0" lvl="0"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000000"/>
                          </a:solidFill>
                          <a:effectLst/>
                        </a:rPr>
                        <a:t>Sur la prolongation d'un temps partiel pour raison thérapeutique.</a:t>
                      </a:r>
                    </a:p>
                    <a:p>
                      <a:endParaRPr lang="fr-FR" sz="2400" dirty="0"/>
                    </a:p>
                  </a:txBody>
                  <a:tcPr/>
                </a:tc>
                <a:extLst>
                  <a:ext uri="{0D108BD9-81ED-4DB2-BD59-A6C34878D82A}">
                    <a16:rowId xmlns:a16="http://schemas.microsoft.com/office/drawing/2014/main" val="1996208477"/>
                  </a:ext>
                </a:extLst>
              </a:tr>
              <a:tr h="1104367">
                <a:tc vMerge="1">
                  <a:txBody>
                    <a:bodyPr/>
                    <a:lstStyle/>
                    <a:p>
                      <a:endParaRPr lang="fr-FR" dirty="0"/>
                    </a:p>
                  </a:txBody>
                  <a:tcPr/>
                </a:tc>
                <a:tc>
                  <a:txBody>
                    <a:bodyPr/>
                    <a:lstStyle/>
                    <a:p>
                      <a:pPr marL="342900" marR="0" lvl="0"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000000"/>
                          </a:solidFill>
                          <a:effectLst/>
                        </a:rPr>
                        <a:t>Sur l’octroi d’un congé de maladie pour effectuer une cure thermale.</a:t>
                      </a:r>
                    </a:p>
                    <a:p>
                      <a:endParaRPr lang="fr-FR" sz="2400" dirty="0"/>
                    </a:p>
                  </a:txBody>
                  <a:tcPr/>
                </a:tc>
                <a:extLst>
                  <a:ext uri="{0D108BD9-81ED-4DB2-BD59-A6C34878D82A}">
                    <a16:rowId xmlns:a16="http://schemas.microsoft.com/office/drawing/2014/main" val="3433353101"/>
                  </a:ext>
                </a:extLst>
              </a:tr>
            </a:tbl>
          </a:graphicData>
        </a:graphic>
      </p:graphicFrame>
      <p:sp>
        <p:nvSpPr>
          <p:cNvPr id="8" name="ZoneTexte 7">
            <a:extLst>
              <a:ext uri="{FF2B5EF4-FFF2-40B4-BE49-F238E27FC236}">
                <a16:creationId xmlns:a16="http://schemas.microsoft.com/office/drawing/2014/main" id="{912C5607-5C9C-296E-399D-46173B04B1E1}"/>
              </a:ext>
            </a:extLst>
          </p:cNvPr>
          <p:cNvSpPr txBox="1"/>
          <p:nvPr/>
        </p:nvSpPr>
        <p:spPr>
          <a:xfrm>
            <a:off x="296933" y="39117"/>
            <a:ext cx="8136904" cy="1077218"/>
          </a:xfrm>
          <a:prstGeom prst="rect">
            <a:avLst/>
          </a:prstGeom>
          <a:noFill/>
        </p:spPr>
        <p:txBody>
          <a:bodyPr wrap="square" rtlCol="0">
            <a:spAutoFit/>
          </a:bodyPr>
          <a:lstStyle/>
          <a:p>
            <a:r>
              <a:rPr lang="fr-FR" sz="3200" u="sng" dirty="0">
                <a:solidFill>
                  <a:schemeClr val="tx2"/>
                </a:solidFill>
                <a:latin typeface="Calibri" panose="020F0502020204030204" pitchFamily="34" charset="0"/>
                <a:ea typeface="+mj-ea"/>
                <a:cs typeface="Calibri" panose="020F0502020204030204" pitchFamily="34" charset="0"/>
              </a:rPr>
              <a:t>Nouveauté</a:t>
            </a:r>
            <a:r>
              <a:rPr lang="fr-FR" sz="3200" dirty="0">
                <a:solidFill>
                  <a:schemeClr val="tx2"/>
                </a:solidFill>
                <a:latin typeface="Calibri" panose="020F0502020204030204" pitchFamily="34" charset="0"/>
                <a:ea typeface="+mj-ea"/>
                <a:cs typeface="Calibri" panose="020F0502020204030204" pitchFamily="34" charset="0"/>
              </a:rPr>
              <a:t> :La formation restreinte </a:t>
            </a:r>
            <a:r>
              <a:rPr lang="fr-FR" sz="3200" b="1" dirty="0">
                <a:solidFill>
                  <a:schemeClr val="tx2"/>
                </a:solidFill>
                <a:latin typeface="Calibri" panose="020F0502020204030204" pitchFamily="34" charset="0"/>
                <a:ea typeface="+mj-ea"/>
                <a:cs typeface="Calibri" panose="020F0502020204030204" pitchFamily="34" charset="0"/>
              </a:rPr>
              <a:t>: Instance de recours</a:t>
            </a:r>
          </a:p>
        </p:txBody>
      </p:sp>
      <p:sp>
        <p:nvSpPr>
          <p:cNvPr id="2" name="Espace réservé du numéro de diapositive 1">
            <a:extLst>
              <a:ext uri="{FF2B5EF4-FFF2-40B4-BE49-F238E27FC236}">
                <a16:creationId xmlns:a16="http://schemas.microsoft.com/office/drawing/2014/main" id="{B237894F-C1FD-6F0D-693A-D46A159918DE}"/>
              </a:ext>
            </a:extLst>
          </p:cNvPr>
          <p:cNvSpPr>
            <a:spLocks noGrp="1"/>
          </p:cNvSpPr>
          <p:nvPr>
            <p:ph type="sldNum" sz="quarter" idx="12"/>
          </p:nvPr>
        </p:nvSpPr>
        <p:spPr/>
        <p:txBody>
          <a:bodyPr/>
          <a:lstStyle/>
          <a:p>
            <a:r>
              <a:rPr lang="fr-FR" altLang="fr-FR" dirty="0"/>
              <a:t>29</a:t>
            </a:r>
          </a:p>
        </p:txBody>
      </p:sp>
    </p:spTree>
    <p:extLst>
      <p:ext uri="{BB962C8B-B14F-4D97-AF65-F5344CB8AC3E}">
        <p14:creationId xmlns:p14="http://schemas.microsoft.com/office/powerpoint/2010/main" val="93947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6" y="0"/>
            <a:ext cx="10691812" cy="7564438"/>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527600" y="2700511"/>
            <a:ext cx="9624060" cy="1260211"/>
          </a:xfrm>
        </p:spPr>
        <p:txBody>
          <a:bodyPr/>
          <a:lstStyle/>
          <a:p>
            <a:r>
              <a:rPr lang="fr-FR" sz="3500" b="1" dirty="0">
                <a:solidFill>
                  <a:schemeClr val="tx1"/>
                </a:solidFill>
                <a:latin typeface="Calibri" panose="020F0502020204030204" pitchFamily="34" charset="0"/>
                <a:cs typeface="Calibri" panose="020F0502020204030204" pitchFamily="34" charset="0"/>
              </a:rPr>
              <a:t>Introduction</a:t>
            </a:r>
          </a:p>
        </p:txBody>
      </p:sp>
      <p:sp>
        <p:nvSpPr>
          <p:cNvPr id="2" name="Espace réservé du numéro de diapositive 1">
            <a:extLst>
              <a:ext uri="{FF2B5EF4-FFF2-40B4-BE49-F238E27FC236}">
                <a16:creationId xmlns:a16="http://schemas.microsoft.com/office/drawing/2014/main" id="{1929B79E-C1F4-F984-2B4E-5C1F8D6D660D}"/>
              </a:ext>
            </a:extLst>
          </p:cNvPr>
          <p:cNvSpPr>
            <a:spLocks noGrp="1"/>
          </p:cNvSpPr>
          <p:nvPr>
            <p:ph type="sldNum" sz="quarter" idx="12"/>
          </p:nvPr>
        </p:nvSpPr>
        <p:spPr/>
        <p:txBody>
          <a:bodyPr/>
          <a:lstStyle/>
          <a:p>
            <a:r>
              <a:rPr lang="fr-FR" altLang="fr-FR" dirty="0"/>
              <a:t>3</a:t>
            </a:r>
          </a:p>
        </p:txBody>
      </p:sp>
    </p:spTree>
    <p:extLst>
      <p:ext uri="{BB962C8B-B14F-4D97-AF65-F5344CB8AC3E}">
        <p14:creationId xmlns:p14="http://schemas.microsoft.com/office/powerpoint/2010/main" val="3537164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F7455B68-FBB6-EE01-5A3E-3A21AD731B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5">
            <a:extLst>
              <a:ext uri="{FF2B5EF4-FFF2-40B4-BE49-F238E27FC236}">
                <a16:creationId xmlns:a16="http://schemas.microsoft.com/office/drawing/2014/main" id="{8F3B05F7-8023-86F0-88BD-F1CC7022A25C}"/>
              </a:ext>
            </a:extLst>
          </p:cNvPr>
          <p:cNvGraphicFramePr>
            <a:graphicFrameLocks noGrp="1"/>
          </p:cNvGraphicFramePr>
          <p:nvPr>
            <p:extLst>
              <p:ext uri="{D42A27DB-BD31-4B8C-83A1-F6EECF244321}">
                <p14:modId xmlns:p14="http://schemas.microsoft.com/office/powerpoint/2010/main" val="2335943782"/>
              </p:ext>
            </p:extLst>
          </p:nvPr>
        </p:nvGraphicFramePr>
        <p:xfrm>
          <a:off x="234132" y="1440709"/>
          <a:ext cx="10074867" cy="4717563"/>
        </p:xfrm>
        <a:graphic>
          <a:graphicData uri="http://schemas.openxmlformats.org/drawingml/2006/table">
            <a:tbl>
              <a:tblPr firstRow="1" bandRow="1">
                <a:tableStyleId>{91EBBBCC-DAD2-459C-BE2E-F6DE35CF9A28}</a:tableStyleId>
              </a:tblPr>
              <a:tblGrid>
                <a:gridCol w="4536504">
                  <a:extLst>
                    <a:ext uri="{9D8B030D-6E8A-4147-A177-3AD203B41FA5}">
                      <a16:colId xmlns:a16="http://schemas.microsoft.com/office/drawing/2014/main" val="4224838649"/>
                    </a:ext>
                  </a:extLst>
                </a:gridCol>
                <a:gridCol w="5538363">
                  <a:extLst>
                    <a:ext uri="{9D8B030D-6E8A-4147-A177-3AD203B41FA5}">
                      <a16:colId xmlns:a16="http://schemas.microsoft.com/office/drawing/2014/main" val="3990183856"/>
                    </a:ext>
                  </a:extLst>
                </a:gridCol>
              </a:tblGrid>
              <a:tr h="419883">
                <a:tc>
                  <a:txBody>
                    <a:bodyPr/>
                    <a:lstStyle/>
                    <a:p>
                      <a:r>
                        <a:rPr lang="fr-FR" dirty="0"/>
                        <a:t>Motif de saisine</a:t>
                      </a:r>
                    </a:p>
                  </a:txBody>
                  <a:tcPr/>
                </a:tc>
                <a:tc>
                  <a:txBody>
                    <a:bodyPr/>
                    <a:lstStyle/>
                    <a:p>
                      <a:r>
                        <a:rPr lang="fr-FR" dirty="0"/>
                        <a:t>Procédures</a:t>
                      </a:r>
                    </a:p>
                  </a:txBody>
                  <a:tcPr/>
                </a:tc>
                <a:extLst>
                  <a:ext uri="{0D108BD9-81ED-4DB2-BD59-A6C34878D82A}">
                    <a16:rowId xmlns:a16="http://schemas.microsoft.com/office/drawing/2014/main" val="3949904127"/>
                  </a:ext>
                </a:extLst>
              </a:tr>
              <a:tr h="983935">
                <a:tc rowSpan="3">
                  <a:txBody>
                    <a:bodyPr/>
                    <a:lstStyle/>
                    <a:p>
                      <a:endParaRPr lang="fr-FR" sz="2400" b="1" dirty="0"/>
                    </a:p>
                    <a:p>
                      <a:endParaRPr lang="fr-FR" sz="2400" b="1" dirty="0"/>
                    </a:p>
                    <a:p>
                      <a:endParaRPr lang="fr-FR" sz="2400" b="1" dirty="0"/>
                    </a:p>
                    <a:p>
                      <a:endParaRPr lang="fr-FR" sz="2400" b="1" dirty="0"/>
                    </a:p>
                    <a:p>
                      <a:r>
                        <a:rPr lang="fr-FR" sz="2400" b="1" cap="small" baseline="0" dirty="0"/>
                        <a:t>Contestation d’un avis rendu par un médecin agrée</a:t>
                      </a:r>
                    </a:p>
                  </a:txBody>
                  <a:tcPr/>
                </a:tc>
                <a:tc>
                  <a:txBody>
                    <a:bodyPr/>
                    <a:lstStyle/>
                    <a:p>
                      <a:pPr marL="342900" indent="-342900">
                        <a:buFont typeface="Arial" panose="020B0604020202020204" pitchFamily="34" charset="0"/>
                        <a:buChar char="•"/>
                      </a:pPr>
                      <a:r>
                        <a:rPr lang="fr-FR" sz="2200" dirty="0">
                          <a:solidFill>
                            <a:srgbClr val="000000"/>
                          </a:solidFill>
                          <a:effectLst/>
                          <a:latin typeface="+mn-lt"/>
                          <a:ea typeface="Calibri" panose="020F0502020204030204" pitchFamily="34" charset="0"/>
                        </a:rPr>
                        <a:t>Sur un avis médical rendu par un médecin agréé relatif à un CMO (suite à la visite de contrôle).</a:t>
                      </a:r>
                    </a:p>
                  </a:txBody>
                  <a:tcPr/>
                </a:tc>
                <a:extLst>
                  <a:ext uri="{0D108BD9-81ED-4DB2-BD59-A6C34878D82A}">
                    <a16:rowId xmlns:a16="http://schemas.microsoft.com/office/drawing/2014/main" val="2005879457"/>
                  </a:ext>
                </a:extLst>
              </a:tr>
              <a:tr h="221989">
                <a:tc vMerge="1">
                  <a:txBody>
                    <a:bodyPr/>
                    <a:lstStyle/>
                    <a:p>
                      <a:endParaRPr lang="fr-FR" dirty="0"/>
                    </a:p>
                  </a:txBody>
                  <a:tcPr/>
                </a:tc>
                <a:tc>
                  <a:txBody>
                    <a:bodyPr/>
                    <a:lstStyle/>
                    <a:p>
                      <a:pPr marL="342900" indent="-342900">
                        <a:buFont typeface="Arial" panose="020B0604020202020204" pitchFamily="34" charset="0"/>
                        <a:buChar char="•"/>
                      </a:pPr>
                      <a:r>
                        <a:rPr lang="fr-FR" sz="2200" dirty="0">
                          <a:solidFill>
                            <a:srgbClr val="000000"/>
                          </a:solidFill>
                          <a:latin typeface="+mn-lt"/>
                          <a:ea typeface="Calibri" panose="020F0502020204030204" pitchFamily="34" charset="0"/>
                        </a:rPr>
                        <a:t>Sur un avis médical rendu par un médecin agréé relatif au renouvellement d’un CLM, CGM ou d’un CLD (suite à la visite de contrôle).</a:t>
                      </a:r>
                      <a:endParaRPr lang="fr-FR" sz="2200" dirty="0"/>
                    </a:p>
                  </a:txBody>
                  <a:tcPr/>
                </a:tc>
                <a:extLst>
                  <a:ext uri="{0D108BD9-81ED-4DB2-BD59-A6C34878D82A}">
                    <a16:rowId xmlns:a16="http://schemas.microsoft.com/office/drawing/2014/main" val="1996208477"/>
                  </a:ext>
                </a:extLst>
              </a:tr>
              <a:tr h="1104367">
                <a:tc vMerge="1">
                  <a:txBody>
                    <a:bodyPr/>
                    <a:lstStyle/>
                    <a:p>
                      <a:endParaRPr lang="fr-FR" dirty="0"/>
                    </a:p>
                  </a:txBody>
                  <a:tcPr/>
                </a:tc>
                <a:tc>
                  <a:txBody>
                    <a:bodyPr/>
                    <a:lstStyle/>
                    <a:p>
                      <a:pPr marL="342900" indent="-342900">
                        <a:buFont typeface="Arial" panose="020B0604020202020204" pitchFamily="34" charset="0"/>
                        <a:buChar char="•"/>
                      </a:pPr>
                      <a:r>
                        <a:rPr lang="fr-FR" sz="2200" b="0" i="0" u="none" strike="noStrike" baseline="0" dirty="0">
                          <a:latin typeface="+mn-lt"/>
                        </a:rPr>
                        <a:t>Sur un avis médical rendu par un médecin agréé concernant la prise en charge des arrêts de travail établis au titre d’un accident ou d’une maladie reconnus imputables au service (CITIS).</a:t>
                      </a:r>
                      <a:endParaRPr lang="fr-FR" sz="2200" b="0" i="0" u="none" strike="noStrike" baseline="0" dirty="0">
                        <a:solidFill>
                          <a:srgbClr val="1F92B7"/>
                        </a:solidFill>
                        <a:latin typeface="+mn-lt"/>
                      </a:endParaRPr>
                    </a:p>
                  </a:txBody>
                  <a:tcPr/>
                </a:tc>
                <a:extLst>
                  <a:ext uri="{0D108BD9-81ED-4DB2-BD59-A6C34878D82A}">
                    <a16:rowId xmlns:a16="http://schemas.microsoft.com/office/drawing/2014/main" val="3433353101"/>
                  </a:ext>
                </a:extLst>
              </a:tr>
            </a:tbl>
          </a:graphicData>
        </a:graphic>
      </p:graphicFrame>
      <p:sp>
        <p:nvSpPr>
          <p:cNvPr id="8" name="ZoneTexte 7">
            <a:extLst>
              <a:ext uri="{FF2B5EF4-FFF2-40B4-BE49-F238E27FC236}">
                <a16:creationId xmlns:a16="http://schemas.microsoft.com/office/drawing/2014/main" id="{912C5607-5C9C-296E-399D-46173B04B1E1}"/>
              </a:ext>
            </a:extLst>
          </p:cNvPr>
          <p:cNvSpPr txBox="1"/>
          <p:nvPr/>
        </p:nvSpPr>
        <p:spPr>
          <a:xfrm>
            <a:off x="296933" y="39117"/>
            <a:ext cx="8136904" cy="1077218"/>
          </a:xfrm>
          <a:prstGeom prst="rect">
            <a:avLst/>
          </a:prstGeom>
          <a:noFill/>
        </p:spPr>
        <p:txBody>
          <a:bodyPr wrap="square" rtlCol="0">
            <a:spAutoFit/>
          </a:bodyPr>
          <a:lstStyle/>
          <a:p>
            <a:r>
              <a:rPr lang="fr-FR" sz="3200" u="sng" dirty="0">
                <a:solidFill>
                  <a:schemeClr val="tx2"/>
                </a:solidFill>
                <a:latin typeface="Calibri" panose="020F0502020204030204" pitchFamily="34" charset="0"/>
                <a:ea typeface="+mj-ea"/>
                <a:cs typeface="Calibri" panose="020F0502020204030204" pitchFamily="34" charset="0"/>
              </a:rPr>
              <a:t>Nouveauté</a:t>
            </a:r>
            <a:r>
              <a:rPr lang="fr-FR" sz="3200" dirty="0">
                <a:solidFill>
                  <a:schemeClr val="tx2"/>
                </a:solidFill>
                <a:latin typeface="Calibri" panose="020F0502020204030204" pitchFamily="34" charset="0"/>
                <a:ea typeface="+mj-ea"/>
                <a:cs typeface="Calibri" panose="020F0502020204030204" pitchFamily="34" charset="0"/>
              </a:rPr>
              <a:t> :La formation restreinte </a:t>
            </a:r>
            <a:r>
              <a:rPr lang="fr-FR" sz="3200" b="1" dirty="0">
                <a:solidFill>
                  <a:schemeClr val="tx2"/>
                </a:solidFill>
                <a:latin typeface="Calibri" panose="020F0502020204030204" pitchFamily="34" charset="0"/>
                <a:ea typeface="+mj-ea"/>
                <a:cs typeface="Calibri" panose="020F0502020204030204" pitchFamily="34" charset="0"/>
              </a:rPr>
              <a:t>: Instance de recours</a:t>
            </a:r>
          </a:p>
        </p:txBody>
      </p:sp>
      <p:sp>
        <p:nvSpPr>
          <p:cNvPr id="2" name="Espace réservé du numéro de diapositive 1">
            <a:extLst>
              <a:ext uri="{FF2B5EF4-FFF2-40B4-BE49-F238E27FC236}">
                <a16:creationId xmlns:a16="http://schemas.microsoft.com/office/drawing/2014/main" id="{B7090A44-3FE3-0EA1-B094-E5E1357B01F1}"/>
              </a:ext>
            </a:extLst>
          </p:cNvPr>
          <p:cNvSpPr>
            <a:spLocks noGrp="1"/>
          </p:cNvSpPr>
          <p:nvPr>
            <p:ph type="sldNum" sz="quarter" idx="12"/>
          </p:nvPr>
        </p:nvSpPr>
        <p:spPr/>
        <p:txBody>
          <a:bodyPr/>
          <a:lstStyle/>
          <a:p>
            <a:r>
              <a:rPr lang="fr-FR" altLang="fr-FR" dirty="0"/>
              <a:t>30</a:t>
            </a:r>
          </a:p>
        </p:txBody>
      </p:sp>
    </p:spTree>
    <p:extLst>
      <p:ext uri="{BB962C8B-B14F-4D97-AF65-F5344CB8AC3E}">
        <p14:creationId xmlns:p14="http://schemas.microsoft.com/office/powerpoint/2010/main" val="1842638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27" y="-3175"/>
            <a:ext cx="10691812" cy="7564438"/>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527600" y="2700511"/>
            <a:ext cx="9624060" cy="1260211"/>
          </a:xfrm>
        </p:spPr>
        <p:txBody>
          <a:bodyPr/>
          <a:lstStyle/>
          <a:p>
            <a:r>
              <a:rPr lang="fr-FR" sz="3500" b="1" dirty="0">
                <a:ln w="1905"/>
                <a:solidFill>
                  <a:schemeClr val="tx1"/>
                </a:solidFill>
                <a:latin typeface="Calibri" panose="020F0502020204030204" pitchFamily="34" charset="0"/>
                <a:cs typeface="Calibri" panose="020F0502020204030204" pitchFamily="34" charset="0"/>
              </a:rPr>
              <a:t>Les principaux cas de saisine</a:t>
            </a:r>
            <a:br>
              <a:rPr lang="fr-FR" sz="3500" b="1" dirty="0">
                <a:ln w="1905"/>
                <a:solidFill>
                  <a:schemeClr val="tx1"/>
                </a:solidFill>
                <a:latin typeface="Calibri" panose="020F0502020204030204" pitchFamily="34" charset="0"/>
                <a:cs typeface="Calibri" panose="020F0502020204030204" pitchFamily="34" charset="0"/>
              </a:rPr>
            </a:br>
            <a:r>
              <a:rPr lang="fr-FR" sz="4000" b="1" dirty="0">
                <a:ln w="1905"/>
                <a:solidFill>
                  <a:schemeClr val="tx1"/>
                </a:solidFill>
                <a:latin typeface="Calibri" panose="020F0502020204030204" pitchFamily="34" charset="0"/>
                <a:cs typeface="Calibri" panose="020F0502020204030204" pitchFamily="34" charset="0"/>
              </a:rPr>
              <a:t>Formation plénière</a:t>
            </a:r>
            <a:endParaRPr lang="fr-FR" sz="4000" b="1" dirty="0">
              <a:solidFill>
                <a:schemeClr val="tx1"/>
              </a:solidFill>
              <a:latin typeface="Calibri" panose="020F0502020204030204" pitchFamily="34" charset="0"/>
              <a:cs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7F2B1718-23E9-EDF5-D274-30C0AAE60FF6}"/>
              </a:ext>
            </a:extLst>
          </p:cNvPr>
          <p:cNvSpPr>
            <a:spLocks noGrp="1"/>
          </p:cNvSpPr>
          <p:nvPr>
            <p:ph type="sldNum" sz="quarter" idx="12"/>
          </p:nvPr>
        </p:nvSpPr>
        <p:spPr/>
        <p:txBody>
          <a:bodyPr/>
          <a:lstStyle/>
          <a:p>
            <a:r>
              <a:rPr lang="fr-FR" altLang="fr-FR" dirty="0"/>
              <a:t>31</a:t>
            </a:r>
          </a:p>
        </p:txBody>
      </p:sp>
    </p:spTree>
    <p:extLst>
      <p:ext uri="{BB962C8B-B14F-4D97-AF65-F5344CB8AC3E}">
        <p14:creationId xmlns:p14="http://schemas.microsoft.com/office/powerpoint/2010/main" val="679221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endParaRPr lang="fr-FR" sz="3200" b="1" dirty="0">
              <a:solidFill>
                <a:schemeClr val="tx2"/>
              </a:solidFill>
              <a:latin typeface="+mj-lt"/>
              <a:ea typeface="+mj-ea"/>
              <a:cs typeface="+mj-cs"/>
            </a:endParaRPr>
          </a:p>
          <a:p>
            <a:r>
              <a:rPr lang="fr-FR" sz="3200" b="1" dirty="0">
                <a:solidFill>
                  <a:schemeClr val="tx2"/>
                </a:solidFill>
                <a:latin typeface="Calibri" panose="020F0502020204030204" pitchFamily="34" charset="0"/>
                <a:ea typeface="+mj-ea"/>
                <a:cs typeface="Calibri" panose="020F0502020204030204" pitchFamily="34" charset="0"/>
              </a:rPr>
              <a:t>Imputabilité au service d’un accident</a:t>
            </a:r>
          </a:p>
        </p:txBody>
      </p:sp>
      <p:sp>
        <p:nvSpPr>
          <p:cNvPr id="2" name="ZoneTexte 1">
            <a:extLst>
              <a:ext uri="{FF2B5EF4-FFF2-40B4-BE49-F238E27FC236}">
                <a16:creationId xmlns:a16="http://schemas.microsoft.com/office/drawing/2014/main" id="{755BA370-11CA-F6C5-6C58-8B936F6D177A}"/>
              </a:ext>
            </a:extLst>
          </p:cNvPr>
          <p:cNvSpPr txBox="1"/>
          <p:nvPr/>
        </p:nvSpPr>
        <p:spPr>
          <a:xfrm>
            <a:off x="221267" y="1332359"/>
            <a:ext cx="10186924" cy="6788525"/>
          </a:xfrm>
          <a:prstGeom prst="rect">
            <a:avLst/>
          </a:prstGeom>
          <a:noFill/>
        </p:spPr>
        <p:txBody>
          <a:bodyPr wrap="square" rtlCol="0">
            <a:spAutoFit/>
          </a:bodyPr>
          <a:lstStyle/>
          <a:p>
            <a:pPr>
              <a:lnSpc>
                <a:spcPct val="115000"/>
              </a:lnSpc>
              <a:spcAft>
                <a:spcPts val="1000"/>
              </a:spcAft>
            </a:pPr>
            <a:r>
              <a:rPr lang="fr-FR" sz="2400" b="0" i="0" dirty="0">
                <a:solidFill>
                  <a:srgbClr val="212121"/>
                </a:solidFill>
                <a:effectLst/>
                <a:latin typeface="+mn-lt"/>
              </a:rPr>
              <a:t>Le conseil médical formation plénière est saisi pour avis sur :</a:t>
            </a:r>
          </a:p>
          <a:p>
            <a:pPr>
              <a:lnSpc>
                <a:spcPct val="115000"/>
              </a:lnSpc>
              <a:spcAft>
                <a:spcPts val="1000"/>
              </a:spcAft>
            </a:pPr>
            <a:endParaRPr lang="fr-FR" sz="1200" b="0" i="0" dirty="0">
              <a:solidFill>
                <a:srgbClr val="212121"/>
              </a:solidFill>
              <a:effectLst/>
              <a:latin typeface="+mn-lt"/>
            </a:endParaRPr>
          </a:p>
          <a:p>
            <a:pPr marL="457200" indent="-457200">
              <a:lnSpc>
                <a:spcPct val="115000"/>
              </a:lnSpc>
              <a:spcAft>
                <a:spcPts val="1000"/>
              </a:spcAft>
              <a:buFont typeface="Arial" panose="020B0604020202020204" pitchFamily="34" charset="0"/>
              <a:buChar char="•"/>
            </a:pPr>
            <a:r>
              <a:rPr lang="fr-FR" sz="2400" b="0" i="0" dirty="0">
                <a:solidFill>
                  <a:srgbClr val="212121"/>
                </a:solidFill>
                <a:effectLst/>
                <a:latin typeface="+mn-lt"/>
              </a:rPr>
              <a:t>L'imputabilité au service d'un </a:t>
            </a:r>
            <a:r>
              <a:rPr lang="fr-FR" sz="2400" b="1" i="0" dirty="0">
                <a:solidFill>
                  <a:srgbClr val="212121"/>
                </a:solidFill>
                <a:effectLst/>
                <a:latin typeface="+mn-lt"/>
              </a:rPr>
              <a:t>accident de service </a:t>
            </a:r>
            <a:r>
              <a:rPr lang="fr-FR" sz="2400" b="0" i="0" dirty="0">
                <a:solidFill>
                  <a:srgbClr val="212121"/>
                </a:solidFill>
                <a:effectLst/>
                <a:latin typeface="+mn-lt"/>
              </a:rPr>
              <a:t>ou de la rechute de l'accident dès lors qu'une faute personnelle de l’agent ou toute circonstance particulière est susceptible de détacher du service l’accident ; </a:t>
            </a:r>
          </a:p>
          <a:p>
            <a:pPr marL="457200" indent="-457200">
              <a:lnSpc>
                <a:spcPct val="115000"/>
              </a:lnSpc>
              <a:spcAft>
                <a:spcPts val="1000"/>
              </a:spcAft>
              <a:buFont typeface="Arial" panose="020B0604020202020204" pitchFamily="34" charset="0"/>
              <a:buChar char="•"/>
            </a:pPr>
            <a:r>
              <a:rPr lang="fr-FR" sz="2400" b="0" i="0" dirty="0">
                <a:solidFill>
                  <a:srgbClr val="212121"/>
                </a:solidFill>
                <a:effectLst/>
                <a:latin typeface="+mn-lt"/>
              </a:rPr>
              <a:t>L'imputabilité au service d'un </a:t>
            </a:r>
            <a:r>
              <a:rPr lang="fr-FR" sz="2400" b="1" i="0" dirty="0">
                <a:solidFill>
                  <a:srgbClr val="212121"/>
                </a:solidFill>
                <a:effectLst/>
                <a:latin typeface="+mn-lt"/>
              </a:rPr>
              <a:t>accident de trajet </a:t>
            </a:r>
            <a:r>
              <a:rPr lang="fr-FR" sz="2400" b="0" i="0" dirty="0">
                <a:solidFill>
                  <a:srgbClr val="212121"/>
                </a:solidFill>
                <a:effectLst/>
                <a:latin typeface="+mn-lt"/>
              </a:rPr>
              <a:t>ou de la rechute de l'accident dès lors qu'un fait personnel de l’agent ou toute circonstance particulière étrangère est susceptible de détacher du service l’accident de trajet.</a:t>
            </a:r>
          </a:p>
          <a:p>
            <a:pPr>
              <a:lnSpc>
                <a:spcPct val="115000"/>
              </a:lnSpc>
              <a:spcAft>
                <a:spcPts val="1000"/>
              </a:spcAft>
            </a:pPr>
            <a:endParaRPr lang="fr-FR" sz="2800" b="0" i="0" dirty="0">
              <a:solidFill>
                <a:srgbClr val="212121"/>
              </a:solidFill>
              <a:effectLst/>
              <a:latin typeface="+mn-lt"/>
            </a:endParaRPr>
          </a:p>
          <a:p>
            <a:pPr>
              <a:lnSpc>
                <a:spcPct val="115000"/>
              </a:lnSpc>
              <a:spcAft>
                <a:spcPts val="1000"/>
              </a:spcAft>
            </a:pPr>
            <a:endParaRPr lang="fr-FR" sz="24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r>
              <a:rPr lang="fr-FR" dirty="0"/>
              <a:t> </a:t>
            </a:r>
          </a:p>
        </p:txBody>
      </p:sp>
      <p:sp>
        <p:nvSpPr>
          <p:cNvPr id="3" name="Espace réservé du numéro de diapositive 2">
            <a:extLst>
              <a:ext uri="{FF2B5EF4-FFF2-40B4-BE49-F238E27FC236}">
                <a16:creationId xmlns:a16="http://schemas.microsoft.com/office/drawing/2014/main" id="{E4990831-DC3E-99EB-477D-787DA11ABBE5}"/>
              </a:ext>
            </a:extLst>
          </p:cNvPr>
          <p:cNvSpPr>
            <a:spLocks noGrp="1"/>
          </p:cNvSpPr>
          <p:nvPr>
            <p:ph type="sldNum" sz="quarter" idx="12"/>
          </p:nvPr>
        </p:nvSpPr>
        <p:spPr/>
        <p:txBody>
          <a:bodyPr/>
          <a:lstStyle/>
          <a:p>
            <a:r>
              <a:rPr lang="fr-FR" altLang="fr-FR" dirty="0"/>
              <a:t>32</a:t>
            </a:r>
          </a:p>
        </p:txBody>
      </p:sp>
    </p:spTree>
    <p:extLst>
      <p:ext uri="{BB962C8B-B14F-4D97-AF65-F5344CB8AC3E}">
        <p14:creationId xmlns:p14="http://schemas.microsoft.com/office/powerpoint/2010/main" val="1376782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E7FDDE-E3CF-B6A2-F723-D1AD8352671E}"/>
              </a:ext>
            </a:extLst>
          </p:cNvPr>
          <p:cNvSpPr>
            <a:spLocks noGrp="1"/>
          </p:cNvSpPr>
          <p:nvPr>
            <p:ph type="sldNum" sz="quarter" idx="12"/>
          </p:nvPr>
        </p:nvSpPr>
        <p:spPr/>
        <p:txBody>
          <a:bodyPr/>
          <a:lstStyle/>
          <a:p>
            <a:r>
              <a:rPr lang="fr-FR" altLang="fr-FR" dirty="0"/>
              <a:t>33</a:t>
            </a:r>
          </a:p>
        </p:txBody>
      </p:sp>
      <p:sp>
        <p:nvSpPr>
          <p:cNvPr id="3" name="Flèche vers le bas 22">
            <a:extLst>
              <a:ext uri="{FF2B5EF4-FFF2-40B4-BE49-F238E27FC236}">
                <a16:creationId xmlns:a16="http://schemas.microsoft.com/office/drawing/2014/main" id="{86687356-EEDC-B3F7-5F69-93DEA3CA5901}"/>
              </a:ext>
            </a:extLst>
          </p:cNvPr>
          <p:cNvSpPr/>
          <p:nvPr/>
        </p:nvSpPr>
        <p:spPr>
          <a:xfrm>
            <a:off x="2326426" y="5187553"/>
            <a:ext cx="297180" cy="304800"/>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 name="Rectangle à coins arrondis 2">
            <a:extLst>
              <a:ext uri="{FF2B5EF4-FFF2-40B4-BE49-F238E27FC236}">
                <a16:creationId xmlns:a16="http://schemas.microsoft.com/office/drawing/2014/main" id="{C2ABADC0-A312-0992-E52F-8C0E8F8C83AE}"/>
              </a:ext>
            </a:extLst>
          </p:cNvPr>
          <p:cNvSpPr>
            <a:spLocks noChangeArrowheads="1"/>
          </p:cNvSpPr>
          <p:nvPr/>
        </p:nvSpPr>
        <p:spPr bwMode="auto">
          <a:xfrm>
            <a:off x="3978918" y="192873"/>
            <a:ext cx="3528022" cy="799358"/>
          </a:xfrm>
          <a:prstGeom prst="roundRect">
            <a:avLst>
              <a:gd name="adj"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Déclaration d’un accident de service ou de trajet</a:t>
            </a:r>
            <a:endParaRPr kumimoji="0" lang="fr-FR" altLang="fr-FR" b="0" i="0" u="none" strike="noStrike" cap="none" normalizeH="0" baseline="0" dirty="0">
              <a:ln>
                <a:noFill/>
              </a:ln>
              <a:solidFill>
                <a:schemeClr val="tx1"/>
              </a:solidFill>
              <a:effectLst/>
              <a:latin typeface="Arial" panose="020B0604020202020204" pitchFamily="34" charset="0"/>
            </a:endParaRPr>
          </a:p>
        </p:txBody>
      </p:sp>
      <p:sp>
        <p:nvSpPr>
          <p:cNvPr id="5" name="Rectangle à coins arrondis 4">
            <a:extLst>
              <a:ext uri="{FF2B5EF4-FFF2-40B4-BE49-F238E27FC236}">
                <a16:creationId xmlns:a16="http://schemas.microsoft.com/office/drawing/2014/main" id="{9188A909-6E5B-DFD8-4473-E1F2966CB78A}"/>
              </a:ext>
            </a:extLst>
          </p:cNvPr>
          <p:cNvSpPr>
            <a:spLocks noChangeArrowheads="1"/>
          </p:cNvSpPr>
          <p:nvPr/>
        </p:nvSpPr>
        <p:spPr bwMode="auto">
          <a:xfrm>
            <a:off x="1158150" y="1340523"/>
            <a:ext cx="5168602" cy="723900"/>
          </a:xfrm>
          <a:prstGeom prst="roundRect">
            <a:avLst>
              <a:gd name="adj" fmla="val 16667"/>
            </a:avLst>
          </a:prstGeom>
          <a:solidFill>
            <a:srgbClr val="92D050"/>
          </a:solidFill>
          <a:ln w="38100">
            <a:solidFill>
              <a:srgbClr val="FFFFFF"/>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Déclaration effectuée dans les délais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Rectangle 14">
            <a:extLst>
              <a:ext uri="{FF2B5EF4-FFF2-40B4-BE49-F238E27FC236}">
                <a16:creationId xmlns:a16="http://schemas.microsoft.com/office/drawing/2014/main" id="{5558DD7A-BEC6-C01D-DFE8-5136116441A2}"/>
              </a:ext>
            </a:extLst>
          </p:cNvPr>
          <p:cNvSpPr>
            <a:spLocks noChangeArrowheads="1"/>
          </p:cNvSpPr>
          <p:nvPr/>
        </p:nvSpPr>
        <p:spPr bwMode="auto">
          <a:xfrm>
            <a:off x="586350" y="6935225"/>
            <a:ext cx="5120389" cy="433165"/>
          </a:xfrm>
          <a:prstGeom prst="rect">
            <a:avLst/>
          </a:prstGeom>
          <a:ln>
            <a:solidFill>
              <a:srgbClr val="92D050"/>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Décision de la collectivité</a:t>
            </a:r>
            <a:endParaRPr kumimoji="0" lang="fr-FR" altLang="fr-FR" b="0" i="0" u="none" strike="noStrike" cap="none" normalizeH="0" baseline="0" dirty="0">
              <a:ln>
                <a:noFill/>
              </a:ln>
              <a:solidFill>
                <a:schemeClr val="tx1"/>
              </a:solidFill>
              <a:effectLst/>
            </a:endParaRPr>
          </a:p>
        </p:txBody>
      </p:sp>
      <p:sp>
        <p:nvSpPr>
          <p:cNvPr id="7" name="Rectangle à coins arrondis 6">
            <a:extLst>
              <a:ext uri="{FF2B5EF4-FFF2-40B4-BE49-F238E27FC236}">
                <a16:creationId xmlns:a16="http://schemas.microsoft.com/office/drawing/2014/main" id="{6BCC9811-BC5E-6618-1ACB-865DD58E59C4}"/>
              </a:ext>
            </a:extLst>
          </p:cNvPr>
          <p:cNvSpPr>
            <a:spLocks noChangeArrowheads="1"/>
          </p:cNvSpPr>
          <p:nvPr/>
        </p:nvSpPr>
        <p:spPr bwMode="auto">
          <a:xfrm>
            <a:off x="1407773" y="2379627"/>
            <a:ext cx="2408841" cy="1409700"/>
          </a:xfrm>
          <a:prstGeom prst="roundRect">
            <a:avLst>
              <a:gd name="adj" fmla="val 16667"/>
            </a:avLst>
          </a:prstGeom>
          <a:solidFill>
            <a:srgbClr val="FFFF99"/>
          </a:solidFill>
          <a:ln w="9525">
            <a:solidFill>
              <a:srgbClr val="FFC000"/>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Faute personnelle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 autre circonstance particulière potentiellement de nature à détacher l’accident du service (ou du trajet)</a:t>
            </a:r>
            <a:endParaRPr kumimoji="0" lang="fr-FR" altLang="fr-FR" sz="1400" i="0" u="none" strike="noStrike" cap="none" normalizeH="0" baseline="0" dirty="0">
              <a:ln>
                <a:noFill/>
              </a:ln>
              <a:solidFill>
                <a:schemeClr val="tx1"/>
              </a:solidFill>
              <a:effectLst/>
              <a:latin typeface="Arial" panose="020B0604020202020204" pitchFamily="34" charset="0"/>
            </a:endParaRPr>
          </a:p>
        </p:txBody>
      </p:sp>
      <p:sp>
        <p:nvSpPr>
          <p:cNvPr id="8" name="Flèche vers le bas 21">
            <a:extLst>
              <a:ext uri="{FF2B5EF4-FFF2-40B4-BE49-F238E27FC236}">
                <a16:creationId xmlns:a16="http://schemas.microsoft.com/office/drawing/2014/main" id="{1419ED8A-9CC9-3F0D-868D-81D7DE3B8536}"/>
              </a:ext>
            </a:extLst>
          </p:cNvPr>
          <p:cNvSpPr/>
          <p:nvPr/>
        </p:nvSpPr>
        <p:spPr>
          <a:xfrm>
            <a:off x="2307393" y="6455272"/>
            <a:ext cx="304800" cy="312420"/>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Rectangle à coins arrondis 10">
            <a:extLst>
              <a:ext uri="{FF2B5EF4-FFF2-40B4-BE49-F238E27FC236}">
                <a16:creationId xmlns:a16="http://schemas.microsoft.com/office/drawing/2014/main" id="{4FA353CE-4008-CF4C-0142-1794347679F7}"/>
              </a:ext>
            </a:extLst>
          </p:cNvPr>
          <p:cNvSpPr>
            <a:spLocks noChangeArrowheads="1"/>
          </p:cNvSpPr>
          <p:nvPr/>
        </p:nvSpPr>
        <p:spPr bwMode="auto">
          <a:xfrm>
            <a:off x="913921" y="5576729"/>
            <a:ext cx="3528392" cy="723901"/>
          </a:xfrm>
          <a:prstGeom prst="roundRect">
            <a:avLst>
              <a:gd name="adj" fmla="val 16667"/>
            </a:avLst>
          </a:prstGeom>
          <a:solidFill>
            <a:srgbClr val="FFFF99"/>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Avis du conseil médical formation plénière</a:t>
            </a:r>
            <a:endParaRPr kumimoji="0" lang="fr-FR" altLang="fr-FR" b="0" i="0" u="none" strike="noStrike" cap="none" normalizeH="0" baseline="0" dirty="0">
              <a:ln>
                <a:noFill/>
              </a:ln>
              <a:solidFill>
                <a:schemeClr val="tx1"/>
              </a:solidFill>
              <a:effectLst/>
              <a:latin typeface="+mn-lt"/>
            </a:endParaRPr>
          </a:p>
        </p:txBody>
      </p:sp>
      <p:sp>
        <p:nvSpPr>
          <p:cNvPr id="10" name="Rectangle 12">
            <a:extLst>
              <a:ext uri="{FF2B5EF4-FFF2-40B4-BE49-F238E27FC236}">
                <a16:creationId xmlns:a16="http://schemas.microsoft.com/office/drawing/2014/main" id="{E1909A4B-CDBD-87DE-141F-BCB31F037941}"/>
              </a:ext>
            </a:extLst>
          </p:cNvPr>
          <p:cNvSpPr>
            <a:spLocks noChangeArrowheads="1"/>
          </p:cNvSpPr>
          <p:nvPr/>
        </p:nvSpPr>
        <p:spPr bwMode="auto">
          <a:xfrm>
            <a:off x="6760220" y="2776266"/>
            <a:ext cx="3398510" cy="7916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Décision de rejet motivée en droit et en fait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Rectangle à coins arrondis 8">
            <a:extLst>
              <a:ext uri="{FF2B5EF4-FFF2-40B4-BE49-F238E27FC236}">
                <a16:creationId xmlns:a16="http://schemas.microsoft.com/office/drawing/2014/main" id="{A8E4909C-000F-71B6-C8E8-710AEC9BC913}"/>
              </a:ext>
            </a:extLst>
          </p:cNvPr>
          <p:cNvSpPr>
            <a:spLocks noChangeArrowheads="1"/>
          </p:cNvSpPr>
          <p:nvPr/>
        </p:nvSpPr>
        <p:spPr bwMode="auto">
          <a:xfrm>
            <a:off x="1679487" y="4101746"/>
            <a:ext cx="1921289" cy="1015216"/>
          </a:xfrm>
          <a:prstGeom prst="roundRect">
            <a:avLst>
              <a:gd name="adj" fmla="val 0"/>
            </a:avLst>
          </a:prstGeom>
          <a:solidFill>
            <a:srgbClr val="FFFF99"/>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Une expertise médicale auprès d’un médecin agréé peut être diligentée</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12" name="Flèche vers le bas 15">
            <a:extLst>
              <a:ext uri="{FF2B5EF4-FFF2-40B4-BE49-F238E27FC236}">
                <a16:creationId xmlns:a16="http://schemas.microsoft.com/office/drawing/2014/main" id="{46140EC7-7688-79F2-0B0E-FE70A39F0960}"/>
              </a:ext>
            </a:extLst>
          </p:cNvPr>
          <p:cNvSpPr/>
          <p:nvPr/>
        </p:nvSpPr>
        <p:spPr>
          <a:xfrm>
            <a:off x="8187649" y="2125076"/>
            <a:ext cx="342900" cy="533400"/>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Flèche à angle droit 16">
            <a:extLst>
              <a:ext uri="{FF2B5EF4-FFF2-40B4-BE49-F238E27FC236}">
                <a16:creationId xmlns:a16="http://schemas.microsoft.com/office/drawing/2014/main" id="{85E70100-AAC3-31CB-2677-845482DC3C22}"/>
              </a:ext>
            </a:extLst>
          </p:cNvPr>
          <p:cNvSpPr/>
          <p:nvPr/>
        </p:nvSpPr>
        <p:spPr>
          <a:xfrm rot="10800000">
            <a:off x="2907357" y="569993"/>
            <a:ext cx="693420" cy="716280"/>
          </a:xfrm>
          <a:prstGeom prst="bentUp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5" name="Flèche à angle droit 17">
            <a:extLst>
              <a:ext uri="{FF2B5EF4-FFF2-40B4-BE49-F238E27FC236}">
                <a16:creationId xmlns:a16="http://schemas.microsoft.com/office/drawing/2014/main" id="{C2B53463-78E7-F167-E4A8-6CAA778E37F0}"/>
              </a:ext>
            </a:extLst>
          </p:cNvPr>
          <p:cNvSpPr/>
          <p:nvPr/>
        </p:nvSpPr>
        <p:spPr>
          <a:xfrm rot="10800000" flipH="1">
            <a:off x="7915561" y="507414"/>
            <a:ext cx="662940" cy="716280"/>
          </a:xfrm>
          <a:prstGeom prst="bentUp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b="1">
              <a:ln w="22225">
                <a:solidFill>
                  <a:schemeClr val="accent2"/>
                </a:solidFill>
                <a:prstDash val="solid"/>
              </a:ln>
              <a:solidFill>
                <a:schemeClr val="accent2">
                  <a:lumMod val="40000"/>
                  <a:lumOff val="60000"/>
                </a:schemeClr>
              </a:solidFill>
            </a:endParaRPr>
          </a:p>
        </p:txBody>
      </p:sp>
      <p:sp>
        <p:nvSpPr>
          <p:cNvPr id="16" name="Rectangle à coins arrondis 18">
            <a:extLst>
              <a:ext uri="{FF2B5EF4-FFF2-40B4-BE49-F238E27FC236}">
                <a16:creationId xmlns:a16="http://schemas.microsoft.com/office/drawing/2014/main" id="{7749B10B-B0A7-3C63-58D2-106B47CE74E5}"/>
              </a:ext>
            </a:extLst>
          </p:cNvPr>
          <p:cNvSpPr>
            <a:spLocks noChangeArrowheads="1"/>
          </p:cNvSpPr>
          <p:nvPr/>
        </p:nvSpPr>
        <p:spPr bwMode="auto">
          <a:xfrm>
            <a:off x="7006493" y="1377432"/>
            <a:ext cx="2588679" cy="7239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Déclaration effectuée hors délais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7" name="Flèche vers le bas 23">
            <a:extLst>
              <a:ext uri="{FF2B5EF4-FFF2-40B4-BE49-F238E27FC236}">
                <a16:creationId xmlns:a16="http://schemas.microsoft.com/office/drawing/2014/main" id="{F1E5CA86-0288-013F-CB83-C80B8E76A406}"/>
              </a:ext>
            </a:extLst>
          </p:cNvPr>
          <p:cNvSpPr/>
          <p:nvPr/>
        </p:nvSpPr>
        <p:spPr>
          <a:xfrm>
            <a:off x="2373317" y="3830857"/>
            <a:ext cx="304800" cy="289560"/>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8" name="Rectangle à coins arrondis 19">
            <a:extLst>
              <a:ext uri="{FF2B5EF4-FFF2-40B4-BE49-F238E27FC236}">
                <a16:creationId xmlns:a16="http://schemas.microsoft.com/office/drawing/2014/main" id="{0ECF1E7F-9FCF-8329-5C1C-807259E1BBDC}"/>
              </a:ext>
            </a:extLst>
          </p:cNvPr>
          <p:cNvSpPr>
            <a:spLocks noChangeArrowheads="1"/>
          </p:cNvSpPr>
          <p:nvPr/>
        </p:nvSpPr>
        <p:spPr bwMode="auto">
          <a:xfrm>
            <a:off x="4168096" y="2409031"/>
            <a:ext cx="2240642" cy="1333500"/>
          </a:xfrm>
          <a:prstGeom prst="roundRect">
            <a:avLst>
              <a:gd name="adj" fmla="val 16667"/>
            </a:avLst>
          </a:prstGeom>
          <a:gradFill rotWithShape="1">
            <a:gsLst>
              <a:gs pos="0">
                <a:srgbClr val="DAFDA7"/>
              </a:gs>
              <a:gs pos="35001">
                <a:srgbClr val="E4FDC2"/>
              </a:gs>
              <a:gs pos="100000">
                <a:srgbClr val="F5FFE6"/>
              </a:gs>
            </a:gsLst>
            <a:lin ang="16200000" scaled="1"/>
          </a:gra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Pas de faute personnelle ni de circonstance particulière de nature à détacher l’accident du service</a:t>
            </a:r>
            <a:r>
              <a:rPr lang="fr-FR" altLang="fr-FR" sz="1400" dirty="0">
                <a:latin typeface="Calibri" panose="020F0502020204030204" pitchFamily="34" charset="0"/>
                <a:ea typeface="Calibri" panose="020F0502020204030204" pitchFamily="34" charset="0"/>
                <a:cs typeface="Times New Roman" panose="02020603050405020304" pitchFamily="18" charset="0"/>
              </a:rPr>
              <a:t>( ou du trajet</a:t>
            </a:r>
            <a:r>
              <a:rPr lang="fr-FR" altLang="fr-FR" sz="1400" b="1" dirty="0">
                <a:latin typeface="Calibri" panose="020F0502020204030204" pitchFamily="34" charset="0"/>
                <a:ea typeface="Calibri" panose="020F0502020204030204" pitchFamily="34" charset="0"/>
                <a:cs typeface="Times New Roman" panose="02020603050405020304" pitchFamily="18" charset="0"/>
              </a:rPr>
              <a:t>)</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19" name="Flèche vers le bas 24">
            <a:extLst>
              <a:ext uri="{FF2B5EF4-FFF2-40B4-BE49-F238E27FC236}">
                <a16:creationId xmlns:a16="http://schemas.microsoft.com/office/drawing/2014/main" id="{EEE7E276-37C3-9DC2-FBE5-BD40D5A51690}"/>
              </a:ext>
            </a:extLst>
          </p:cNvPr>
          <p:cNvSpPr/>
          <p:nvPr/>
        </p:nvSpPr>
        <p:spPr>
          <a:xfrm>
            <a:off x="2523182" y="2131844"/>
            <a:ext cx="304800" cy="243840"/>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0" name="Flèche vers le bas 25">
            <a:extLst>
              <a:ext uri="{FF2B5EF4-FFF2-40B4-BE49-F238E27FC236}">
                <a16:creationId xmlns:a16="http://schemas.microsoft.com/office/drawing/2014/main" id="{0E9031D0-057F-7AEA-80DE-258935DBEBE9}"/>
              </a:ext>
            </a:extLst>
          </p:cNvPr>
          <p:cNvSpPr/>
          <p:nvPr/>
        </p:nvSpPr>
        <p:spPr>
          <a:xfrm>
            <a:off x="5136017" y="2173935"/>
            <a:ext cx="304800" cy="243840"/>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1" name="Rectangle 19">
            <a:extLst>
              <a:ext uri="{FF2B5EF4-FFF2-40B4-BE49-F238E27FC236}">
                <a16:creationId xmlns:a16="http://schemas.microsoft.com/office/drawing/2014/main" id="{D3C177AE-3A44-E7A2-584F-9DC39976AD7A}"/>
              </a:ext>
            </a:extLst>
          </p:cNvPr>
          <p:cNvSpPr>
            <a:spLocks noChangeArrowheads="1"/>
          </p:cNvSpPr>
          <p:nvPr/>
        </p:nvSpPr>
        <p:spPr bwMode="auto">
          <a:xfrm>
            <a:off x="2907357" y="-306659"/>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29">
            <a:extLst>
              <a:ext uri="{FF2B5EF4-FFF2-40B4-BE49-F238E27FC236}">
                <a16:creationId xmlns:a16="http://schemas.microsoft.com/office/drawing/2014/main" id="{C51E3BBB-67EC-8661-AAD2-CD7967651AA2}"/>
              </a:ext>
            </a:extLst>
          </p:cNvPr>
          <p:cNvSpPr>
            <a:spLocks noChangeArrowheads="1"/>
          </p:cNvSpPr>
          <p:nvPr/>
        </p:nvSpPr>
        <p:spPr bwMode="auto">
          <a:xfrm>
            <a:off x="2907357" y="150541"/>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 name="Flèche vers le bas 15">
            <a:extLst>
              <a:ext uri="{FF2B5EF4-FFF2-40B4-BE49-F238E27FC236}">
                <a16:creationId xmlns:a16="http://schemas.microsoft.com/office/drawing/2014/main" id="{8C77EBD4-0319-5B41-280C-2A9B9918C1B2}"/>
              </a:ext>
            </a:extLst>
          </p:cNvPr>
          <p:cNvSpPr/>
          <p:nvPr/>
        </p:nvSpPr>
        <p:spPr>
          <a:xfrm>
            <a:off x="5175250" y="3934107"/>
            <a:ext cx="342900" cy="2634925"/>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4" name="ZoneTexte 13">
            <a:extLst>
              <a:ext uri="{FF2B5EF4-FFF2-40B4-BE49-F238E27FC236}">
                <a16:creationId xmlns:a16="http://schemas.microsoft.com/office/drawing/2014/main" id="{59EF2B76-64E0-4F7D-0798-0121A5EE7981}"/>
              </a:ext>
            </a:extLst>
          </p:cNvPr>
          <p:cNvSpPr txBox="1"/>
          <p:nvPr/>
        </p:nvSpPr>
        <p:spPr>
          <a:xfrm>
            <a:off x="5586320" y="4815372"/>
            <a:ext cx="3235165" cy="369332"/>
          </a:xfrm>
          <a:prstGeom prst="rect">
            <a:avLst/>
          </a:prstGeom>
          <a:noFill/>
        </p:spPr>
        <p:txBody>
          <a:bodyPr wrap="square" rtlCol="0">
            <a:spAutoFit/>
          </a:bodyPr>
          <a:lstStyle/>
          <a:p>
            <a:r>
              <a:rPr lang="fr-FR" dirty="0"/>
              <a:t>Présomption d’imputabilité</a:t>
            </a:r>
          </a:p>
        </p:txBody>
      </p:sp>
    </p:spTree>
    <p:extLst>
      <p:ext uri="{BB962C8B-B14F-4D97-AF65-F5344CB8AC3E}">
        <p14:creationId xmlns:p14="http://schemas.microsoft.com/office/powerpoint/2010/main" val="529744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endParaRPr lang="fr-FR" sz="3200" b="1" dirty="0">
              <a:solidFill>
                <a:schemeClr val="tx2"/>
              </a:solidFill>
              <a:latin typeface="+mj-lt"/>
              <a:ea typeface="+mj-ea"/>
              <a:cs typeface="+mj-cs"/>
            </a:endParaRPr>
          </a:p>
          <a:p>
            <a:r>
              <a:rPr lang="fr-FR" sz="3200" b="1" dirty="0">
                <a:solidFill>
                  <a:schemeClr val="tx2"/>
                </a:solidFill>
                <a:latin typeface="Calibri" panose="020F0502020204030204" pitchFamily="34" charset="0"/>
                <a:ea typeface="+mj-ea"/>
                <a:cs typeface="Calibri" panose="020F0502020204030204" pitchFamily="34" charset="0"/>
              </a:rPr>
              <a:t>Imputabilité au service d’un accident (Rappel)</a:t>
            </a:r>
          </a:p>
        </p:txBody>
      </p:sp>
      <p:sp>
        <p:nvSpPr>
          <p:cNvPr id="2" name="ZoneTexte 1">
            <a:extLst>
              <a:ext uri="{FF2B5EF4-FFF2-40B4-BE49-F238E27FC236}">
                <a16:creationId xmlns:a16="http://schemas.microsoft.com/office/drawing/2014/main" id="{755BA370-11CA-F6C5-6C58-8B936F6D177A}"/>
              </a:ext>
            </a:extLst>
          </p:cNvPr>
          <p:cNvSpPr txBox="1"/>
          <p:nvPr/>
        </p:nvSpPr>
        <p:spPr>
          <a:xfrm>
            <a:off x="234131" y="1189954"/>
            <a:ext cx="10426504" cy="8289962"/>
          </a:xfrm>
          <a:prstGeom prst="rect">
            <a:avLst/>
          </a:prstGeom>
          <a:noFill/>
        </p:spPr>
        <p:txBody>
          <a:bodyPr wrap="square" rtlCol="0">
            <a:spAutoFit/>
          </a:bodyPr>
          <a:lstStyle/>
          <a:p>
            <a:pPr>
              <a:lnSpc>
                <a:spcPct val="115000"/>
              </a:lnSpc>
              <a:spcAft>
                <a:spcPts val="1000"/>
              </a:spcAft>
            </a:pPr>
            <a:r>
              <a:rPr lang="fr-FR" sz="1800" b="1" dirty="0">
                <a:solidFill>
                  <a:srgbClr val="1F92B7"/>
                </a:solidFill>
                <a:effectLst/>
                <a:latin typeface="+mn-lt"/>
                <a:ea typeface="Calibri" panose="020F0502020204030204" pitchFamily="34" charset="0"/>
                <a:cs typeface="Times New Roman" panose="02020603050405020304" pitchFamily="18" charset="0"/>
              </a:rPr>
              <a:t>Délais de déclaration d’un accident de service :</a:t>
            </a:r>
            <a:endParaRPr lang="fr-FR" sz="1800" dirty="0">
              <a:solidFill>
                <a:srgbClr val="1F92B7"/>
              </a:solidFill>
              <a:effectLst/>
              <a:latin typeface="+mn-lt"/>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b="1" dirty="0">
                <a:effectLst/>
                <a:latin typeface="+mn-lt"/>
                <a:ea typeface="Calibri" panose="020F0502020204030204" pitchFamily="34" charset="0"/>
                <a:cs typeface="Times New Roman" panose="02020603050405020304" pitchFamily="18" charset="0"/>
              </a:rPr>
              <a:t>15 jours</a:t>
            </a:r>
            <a:r>
              <a:rPr lang="fr-FR" sz="1800" dirty="0">
                <a:effectLst/>
                <a:latin typeface="+mn-lt"/>
                <a:ea typeface="Calibri" panose="020F0502020204030204" pitchFamily="34" charset="0"/>
                <a:cs typeface="Times New Roman" panose="02020603050405020304" pitchFamily="18" charset="0"/>
              </a:rPr>
              <a:t> à compter de la date d’accident.</a:t>
            </a:r>
          </a:p>
          <a:p>
            <a:pPr marL="342900" lvl="0" indent="-342900" algn="just">
              <a:lnSpc>
                <a:spcPct val="115000"/>
              </a:lnSpc>
              <a:spcAft>
                <a:spcPts val="1000"/>
              </a:spcAft>
              <a:buFont typeface="Symbol" panose="05050102010706020507" pitchFamily="18" charset="2"/>
              <a:buChar char=""/>
            </a:pPr>
            <a:r>
              <a:rPr lang="fr-FR" sz="1800" dirty="0">
                <a:effectLst/>
                <a:latin typeface="+mn-lt"/>
                <a:ea typeface="Calibri" panose="020F0502020204030204" pitchFamily="34" charset="0"/>
                <a:cs typeface="Times New Roman" panose="02020603050405020304" pitchFamily="18" charset="0"/>
              </a:rPr>
              <a:t>Lorsque le certificat médical initial est établi tardivement, dans un délai maximum de 2 ans après l’accident, le délai de déclaration est de </a:t>
            </a:r>
            <a:r>
              <a:rPr lang="fr-FR" sz="1800" b="1" dirty="0">
                <a:effectLst/>
                <a:latin typeface="+mn-lt"/>
                <a:ea typeface="Calibri" panose="020F0502020204030204" pitchFamily="34" charset="0"/>
                <a:cs typeface="Times New Roman" panose="02020603050405020304" pitchFamily="18" charset="0"/>
              </a:rPr>
              <a:t>15 jours à compter de la date de cette constatation médicale.</a:t>
            </a:r>
            <a:endParaRPr lang="fr-FR" sz="1800"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fr-FR" sz="1800" b="1" u="sng" dirty="0">
                <a:effectLst/>
                <a:latin typeface="+mn-lt"/>
                <a:ea typeface="Calibri" panose="020F0502020204030204" pitchFamily="34" charset="0"/>
                <a:cs typeface="Times New Roman" panose="02020603050405020304" pitchFamily="18" charset="0"/>
              </a:rPr>
              <a:t>Attention</a:t>
            </a:r>
            <a:r>
              <a:rPr lang="fr-FR" sz="1800" dirty="0">
                <a:effectLst/>
                <a:latin typeface="+mn-lt"/>
                <a:ea typeface="Calibri" panose="020F0502020204030204" pitchFamily="34" charset="0"/>
                <a:cs typeface="Times New Roman" panose="02020603050405020304" pitchFamily="18" charset="0"/>
              </a:rPr>
              <a:t>: Le délai de déclaration de l’accident à l’employeur est distinct du délai d’envoi d’un arrêt de travail (48h). Le non-respect du délai de 48h ne doit pas rendre impossible la déclaration.</a:t>
            </a:r>
          </a:p>
          <a:p>
            <a:pPr>
              <a:lnSpc>
                <a:spcPct val="115000"/>
              </a:lnSpc>
              <a:spcAft>
                <a:spcPts val="1000"/>
              </a:spcAft>
            </a:pPr>
            <a:endParaRPr lang="fr-FR" sz="800" b="1" dirty="0">
              <a:solidFill>
                <a:srgbClr val="C00000"/>
              </a:solidFill>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fr-FR" b="1" dirty="0">
                <a:solidFill>
                  <a:srgbClr val="C00000"/>
                </a:solidFill>
                <a:effectLst/>
                <a:latin typeface="+mn-lt"/>
                <a:ea typeface="Calibri" panose="020F0502020204030204" pitchFamily="34" charset="0"/>
                <a:cs typeface="Times New Roman" panose="02020603050405020304" pitchFamily="18" charset="0"/>
              </a:rPr>
              <a:t>Délais d’instruction par l’administration :</a:t>
            </a:r>
            <a:endParaRPr lang="fr-FR" dirty="0">
              <a:effectLst/>
              <a:latin typeface="+mn-lt"/>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b="1" dirty="0">
                <a:effectLst/>
                <a:latin typeface="+mn-lt"/>
                <a:ea typeface="Calibri" panose="020F0502020204030204" pitchFamily="34" charset="0"/>
                <a:cs typeface="Times New Roman" panose="02020603050405020304" pitchFamily="18" charset="0"/>
              </a:rPr>
              <a:t>1 mois</a:t>
            </a:r>
            <a:r>
              <a:rPr lang="fr-FR" dirty="0">
                <a:effectLst/>
                <a:latin typeface="+mn-lt"/>
                <a:ea typeface="Calibri" panose="020F0502020204030204" pitchFamily="34" charset="0"/>
                <a:cs typeface="Times New Roman" panose="02020603050405020304" pitchFamily="18" charset="0"/>
              </a:rPr>
              <a:t> à compter de la date de réception de déclaration.</a:t>
            </a:r>
          </a:p>
          <a:p>
            <a:pPr marL="342900" lvl="0" indent="-342900" algn="just">
              <a:lnSpc>
                <a:spcPct val="115000"/>
              </a:lnSpc>
              <a:buFont typeface="Symbol" panose="05050102010706020507" pitchFamily="18" charset="2"/>
              <a:buChar char=""/>
            </a:pPr>
            <a:r>
              <a:rPr lang="fr-FR" b="1" dirty="0">
                <a:effectLst/>
                <a:latin typeface="+mn-lt"/>
                <a:ea typeface="Calibri" panose="020F0502020204030204" pitchFamily="34" charset="0"/>
                <a:cs typeface="Times New Roman" panose="02020603050405020304" pitchFamily="18" charset="0"/>
              </a:rPr>
              <a:t>3 mois supplémentaires</a:t>
            </a:r>
            <a:r>
              <a:rPr lang="fr-FR" dirty="0">
                <a:effectLst/>
                <a:latin typeface="+mn-lt"/>
                <a:ea typeface="Calibri" panose="020F0502020204030204" pitchFamily="34" charset="0"/>
                <a:cs typeface="Times New Roman" panose="02020603050405020304" pitchFamily="18" charset="0"/>
              </a:rPr>
              <a:t> de délai d’instruction par l’administration, en cas :</a:t>
            </a:r>
          </a:p>
          <a:p>
            <a:pPr marL="742950" lvl="1" indent="-285750" algn="just">
              <a:lnSpc>
                <a:spcPct val="115000"/>
              </a:lnSpc>
              <a:buFont typeface="Courier New" panose="02070309020205020404" pitchFamily="49" charset="0"/>
              <a:buChar char="o"/>
            </a:pPr>
            <a:r>
              <a:rPr lang="fr-FR" dirty="0">
                <a:effectLst/>
                <a:latin typeface="+mn-lt"/>
                <a:ea typeface="Calibri" panose="020F0502020204030204" pitchFamily="34" charset="0"/>
                <a:cs typeface="Times New Roman" panose="02020603050405020304" pitchFamily="18" charset="0"/>
              </a:rPr>
              <a:t>d’enquête administrative (suite à l’accident de trajet) </a:t>
            </a:r>
          </a:p>
          <a:p>
            <a:pPr marL="742950" lvl="1" indent="-285750" algn="just">
              <a:lnSpc>
                <a:spcPct val="115000"/>
              </a:lnSpc>
              <a:buFont typeface="Courier New" panose="02070309020205020404" pitchFamily="49" charset="0"/>
              <a:buChar char="o"/>
            </a:pPr>
            <a:r>
              <a:rPr lang="fr-FR" dirty="0">
                <a:effectLst/>
                <a:latin typeface="+mn-lt"/>
                <a:ea typeface="Calibri" panose="020F0502020204030204" pitchFamily="34" charset="0"/>
                <a:cs typeface="Times New Roman" panose="02020603050405020304" pitchFamily="18" charset="0"/>
              </a:rPr>
              <a:t>Lorsque </a:t>
            </a:r>
            <a:r>
              <a:rPr lang="fr-FR" dirty="0">
                <a:latin typeface="+mn-lt"/>
                <a:ea typeface="Calibri" panose="020F0502020204030204" pitchFamily="34" charset="0"/>
                <a:cs typeface="Times New Roman" panose="02020603050405020304" pitchFamily="18" charset="0"/>
              </a:rPr>
              <a:t>une </a:t>
            </a:r>
            <a:r>
              <a:rPr lang="fr-FR" dirty="0">
                <a:effectLst/>
                <a:latin typeface="+mn-lt"/>
                <a:ea typeface="Calibri" panose="020F0502020204030204" pitchFamily="34" charset="0"/>
                <a:cs typeface="Times New Roman" panose="02020603050405020304" pitchFamily="18" charset="0"/>
              </a:rPr>
              <a:t>expertise est diligentée </a:t>
            </a:r>
          </a:p>
          <a:p>
            <a:pPr marL="742950" lvl="1" indent="-285750" algn="just">
              <a:lnSpc>
                <a:spcPct val="115000"/>
              </a:lnSpc>
              <a:spcAft>
                <a:spcPts val="1000"/>
              </a:spcAft>
              <a:buFont typeface="Courier New" panose="02070309020205020404" pitchFamily="49" charset="0"/>
              <a:buChar char="o"/>
            </a:pPr>
            <a:r>
              <a:rPr lang="fr-FR" dirty="0">
                <a:effectLst/>
                <a:latin typeface="+mn-lt"/>
                <a:ea typeface="Calibri" panose="020F0502020204030204" pitchFamily="34" charset="0"/>
                <a:cs typeface="Times New Roman" panose="02020603050405020304" pitchFamily="18" charset="0"/>
              </a:rPr>
              <a:t>Lorsque le conseil médical formation plénière est saisi</a:t>
            </a:r>
          </a:p>
          <a:p>
            <a:pPr algn="just">
              <a:lnSpc>
                <a:spcPct val="115000"/>
              </a:lnSpc>
              <a:spcAft>
                <a:spcPts val="600"/>
              </a:spcAft>
            </a:pPr>
            <a:r>
              <a:rPr lang="fr-FR" dirty="0">
                <a:effectLst/>
                <a:latin typeface="+mn-lt"/>
                <a:ea typeface="Calibri" panose="020F0502020204030204" pitchFamily="34" charset="0"/>
                <a:cs typeface="Times New Roman" panose="02020603050405020304" pitchFamily="18" charset="0"/>
              </a:rPr>
              <a:t>En cas de non-respect du délai (1+3 mois) = </a:t>
            </a:r>
            <a:r>
              <a:rPr lang="fr-FR" b="1" dirty="0">
                <a:effectLst/>
                <a:latin typeface="+mn-lt"/>
                <a:ea typeface="Calibri" panose="020F0502020204030204" pitchFamily="34" charset="0"/>
                <a:cs typeface="Times New Roman" panose="02020603050405020304" pitchFamily="18" charset="0"/>
              </a:rPr>
              <a:t>placement provisoire en CITIS</a:t>
            </a:r>
            <a:r>
              <a:rPr lang="fr-FR" dirty="0">
                <a:effectLst/>
                <a:latin typeface="+mn-lt"/>
                <a:ea typeface="Calibri" panose="020F0502020204030204" pitchFamily="34" charset="0"/>
                <a:cs typeface="Times New Roman" panose="02020603050405020304" pitchFamily="18" charset="0"/>
              </a:rPr>
              <a:t>. Cette décision, notifiée au fonctionnaire, précise qu'elle peut être retirée avec la régularisation de la rémunération versée à tort.</a:t>
            </a:r>
          </a:p>
          <a:p>
            <a:pPr>
              <a:lnSpc>
                <a:spcPct val="115000"/>
              </a:lnSpc>
              <a:spcAft>
                <a:spcPts val="1000"/>
              </a:spcAft>
            </a:pPr>
            <a:endParaRPr lang="fr-FR" sz="2800" b="0" i="0" dirty="0">
              <a:solidFill>
                <a:srgbClr val="212121"/>
              </a:solidFill>
              <a:effectLst/>
              <a:latin typeface="+mn-lt"/>
            </a:endParaRPr>
          </a:p>
          <a:p>
            <a:pPr>
              <a:lnSpc>
                <a:spcPct val="115000"/>
              </a:lnSpc>
              <a:spcAft>
                <a:spcPts val="1000"/>
              </a:spcAft>
            </a:pPr>
            <a:endParaRPr lang="fr-FR" sz="24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r>
              <a:rPr lang="fr-FR" dirty="0"/>
              <a:t> </a:t>
            </a:r>
          </a:p>
        </p:txBody>
      </p:sp>
      <p:sp>
        <p:nvSpPr>
          <p:cNvPr id="3" name="Espace réservé du numéro de diapositive 2">
            <a:extLst>
              <a:ext uri="{FF2B5EF4-FFF2-40B4-BE49-F238E27FC236}">
                <a16:creationId xmlns:a16="http://schemas.microsoft.com/office/drawing/2014/main" id="{2715484E-8AB7-73AC-8ADA-88E0E522E7BF}"/>
              </a:ext>
            </a:extLst>
          </p:cNvPr>
          <p:cNvSpPr>
            <a:spLocks noGrp="1"/>
          </p:cNvSpPr>
          <p:nvPr>
            <p:ph type="sldNum" sz="quarter" idx="12"/>
          </p:nvPr>
        </p:nvSpPr>
        <p:spPr/>
        <p:txBody>
          <a:bodyPr/>
          <a:lstStyle/>
          <a:p>
            <a:r>
              <a:rPr lang="fr-FR" altLang="fr-FR" dirty="0"/>
              <a:t>34</a:t>
            </a:r>
          </a:p>
        </p:txBody>
      </p:sp>
    </p:spTree>
    <p:extLst>
      <p:ext uri="{BB962C8B-B14F-4D97-AF65-F5344CB8AC3E}">
        <p14:creationId xmlns:p14="http://schemas.microsoft.com/office/powerpoint/2010/main" val="198594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r>
              <a:rPr lang="fr-FR" sz="3200" b="1" dirty="0">
                <a:solidFill>
                  <a:schemeClr val="tx2"/>
                </a:solidFill>
                <a:latin typeface="Calibri" panose="020F0502020204030204" pitchFamily="34" charset="0"/>
                <a:ea typeface="+mj-ea"/>
                <a:cs typeface="Calibri" panose="020F0502020204030204" pitchFamily="34" charset="0"/>
              </a:rPr>
              <a:t>Pièces à fournir pour l’imputabilité au service d’un accident  ou d’une rechute</a:t>
            </a:r>
          </a:p>
        </p:txBody>
      </p:sp>
      <p:sp>
        <p:nvSpPr>
          <p:cNvPr id="2" name="ZoneTexte 1">
            <a:extLst>
              <a:ext uri="{FF2B5EF4-FFF2-40B4-BE49-F238E27FC236}">
                <a16:creationId xmlns:a16="http://schemas.microsoft.com/office/drawing/2014/main" id="{755BA370-11CA-F6C5-6C58-8B936F6D177A}"/>
              </a:ext>
            </a:extLst>
          </p:cNvPr>
          <p:cNvSpPr txBox="1"/>
          <p:nvPr/>
        </p:nvSpPr>
        <p:spPr>
          <a:xfrm>
            <a:off x="378147" y="1189954"/>
            <a:ext cx="9937105" cy="7819064"/>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fr-FR" sz="2000" b="0" i="0" dirty="0">
                <a:solidFill>
                  <a:srgbClr val="212121"/>
                </a:solidFill>
                <a:effectLst/>
                <a:latin typeface="+mn-lt"/>
              </a:rPr>
              <a:t>La saisine du conseil médical dûment complétée ;</a:t>
            </a:r>
          </a:p>
          <a:p>
            <a:pPr marL="285750" indent="-285750">
              <a:lnSpc>
                <a:spcPct val="115000"/>
              </a:lnSpc>
              <a:spcAft>
                <a:spcPts val="1000"/>
              </a:spcAft>
              <a:buFont typeface="Arial" panose="020B0604020202020204" pitchFamily="34" charset="0"/>
              <a:buChar char="•"/>
            </a:pPr>
            <a:r>
              <a:rPr lang="fr-FR" sz="2000" b="0" i="0" dirty="0">
                <a:solidFill>
                  <a:srgbClr val="212121"/>
                </a:solidFill>
                <a:effectLst/>
                <a:latin typeface="+mn-lt"/>
              </a:rPr>
              <a:t>Un courrier de l’autorité territoriale précisant les raisons pour lesquelles l’employeur ne reconnaît pas l’imputabilité au service de l’accident /de la rechute ;</a:t>
            </a:r>
          </a:p>
          <a:p>
            <a:pPr marL="285750" indent="-285750">
              <a:lnSpc>
                <a:spcPct val="115000"/>
              </a:lnSpc>
              <a:spcAft>
                <a:spcPts val="1000"/>
              </a:spcAft>
              <a:buFont typeface="Arial" panose="020B0604020202020204" pitchFamily="34" charset="0"/>
              <a:buChar char="•"/>
            </a:pPr>
            <a:r>
              <a:rPr lang="fr-FR" sz="2000" b="0" i="0" dirty="0">
                <a:solidFill>
                  <a:srgbClr val="212121"/>
                </a:solidFill>
                <a:effectLst/>
                <a:latin typeface="+mn-lt"/>
              </a:rPr>
              <a:t>Un formulaire complété par l’agent précisant les circonstances de l’accident ;</a:t>
            </a:r>
          </a:p>
          <a:p>
            <a:pPr marL="285750" indent="-285750">
              <a:lnSpc>
                <a:spcPct val="115000"/>
              </a:lnSpc>
              <a:spcAft>
                <a:spcPts val="1000"/>
              </a:spcAft>
              <a:buFont typeface="Arial" panose="020B0604020202020204" pitchFamily="34" charset="0"/>
              <a:buChar char="•"/>
            </a:pPr>
            <a:r>
              <a:rPr lang="fr-FR" sz="2000" b="0" i="0" dirty="0">
                <a:solidFill>
                  <a:srgbClr val="212121"/>
                </a:solidFill>
                <a:effectLst/>
                <a:latin typeface="+mn-lt"/>
              </a:rPr>
              <a:t>Un certificat médical initial ou de rechute indiquant la nature et le siège des lésions résultant de l’accident/rechute ;</a:t>
            </a:r>
          </a:p>
          <a:p>
            <a:pPr marL="285750" indent="-285750">
              <a:lnSpc>
                <a:spcPct val="115000"/>
              </a:lnSpc>
              <a:spcAft>
                <a:spcPts val="1000"/>
              </a:spcAft>
              <a:buFont typeface="Arial" panose="020B0604020202020204" pitchFamily="34" charset="0"/>
              <a:buChar char="•"/>
            </a:pPr>
            <a:r>
              <a:rPr lang="fr-FR" sz="2000" b="0" i="0" dirty="0">
                <a:solidFill>
                  <a:srgbClr val="212121"/>
                </a:solidFill>
                <a:effectLst/>
                <a:latin typeface="+mn-lt"/>
              </a:rPr>
              <a:t>Les autres certificats médicaux (prolongation, reprise des fonctions, consolidation, final, guérison...) ;</a:t>
            </a:r>
          </a:p>
          <a:p>
            <a:pPr marL="285750" indent="-285750">
              <a:lnSpc>
                <a:spcPct val="115000"/>
              </a:lnSpc>
              <a:spcAft>
                <a:spcPts val="1000"/>
              </a:spcAft>
              <a:buFont typeface="Arial" panose="020B0604020202020204" pitchFamily="34" charset="0"/>
              <a:buChar char="•"/>
            </a:pPr>
            <a:r>
              <a:rPr lang="fr-FR" sz="2000" b="0" i="0" dirty="0">
                <a:solidFill>
                  <a:srgbClr val="212121"/>
                </a:solidFill>
                <a:effectLst/>
                <a:latin typeface="+mn-lt"/>
              </a:rPr>
              <a:t>La fiche de poste de l’agent ;</a:t>
            </a:r>
          </a:p>
          <a:p>
            <a:pPr marL="285750" indent="-285750">
              <a:lnSpc>
                <a:spcPct val="115000"/>
              </a:lnSpc>
              <a:spcAft>
                <a:spcPts val="1000"/>
              </a:spcAft>
              <a:buFont typeface="Arial" panose="020B0604020202020204" pitchFamily="34" charset="0"/>
              <a:buChar char="•"/>
            </a:pPr>
            <a:r>
              <a:rPr lang="fr-FR" sz="2000" dirty="0">
                <a:solidFill>
                  <a:srgbClr val="212121"/>
                </a:solidFill>
                <a:latin typeface="+mn-lt"/>
              </a:rPr>
              <a:t>Un plan précisant le trajet habituel, le lieu exact de l’accident et la durée normalement nécessaire pour effectuer le trajet (accident de trajet) ;</a:t>
            </a:r>
          </a:p>
          <a:p>
            <a:pPr marL="285750" indent="-285750">
              <a:lnSpc>
                <a:spcPct val="115000"/>
              </a:lnSpc>
              <a:spcAft>
                <a:spcPts val="1000"/>
              </a:spcAft>
              <a:buFont typeface="Arial" panose="020B0604020202020204" pitchFamily="34" charset="0"/>
              <a:buChar char="•"/>
            </a:pPr>
            <a:r>
              <a:rPr lang="fr-FR" sz="2000" dirty="0">
                <a:solidFill>
                  <a:srgbClr val="212121"/>
                </a:solidFill>
                <a:latin typeface="+mn-lt"/>
              </a:rPr>
              <a:t>Les procès-verbaux de la gendarmerie ou le rapport de police, le cas échéant ;</a:t>
            </a:r>
          </a:p>
          <a:p>
            <a:pPr marL="285750" indent="-285750">
              <a:lnSpc>
                <a:spcPct val="115000"/>
              </a:lnSpc>
              <a:spcAft>
                <a:spcPts val="1000"/>
              </a:spcAft>
              <a:buFont typeface="Arial" panose="020B0604020202020204" pitchFamily="34" charset="0"/>
              <a:buChar char="•"/>
            </a:pPr>
            <a:r>
              <a:rPr lang="fr-FR" sz="2000" dirty="0">
                <a:solidFill>
                  <a:srgbClr val="212121"/>
                </a:solidFill>
                <a:latin typeface="+mn-lt"/>
              </a:rPr>
              <a:t>Dans le cas d’une interruption ou d’un détour lors du trajet, des précisions sur les motivations de cette interruption ou de ce détour.</a:t>
            </a:r>
          </a:p>
          <a:p>
            <a:pPr>
              <a:lnSpc>
                <a:spcPct val="115000"/>
              </a:lnSpc>
              <a:spcAft>
                <a:spcPts val="1000"/>
              </a:spcAft>
            </a:pPr>
            <a:endParaRPr lang="fr-FR" b="0" i="0" dirty="0">
              <a:solidFill>
                <a:srgbClr val="212121"/>
              </a:solidFill>
              <a:effectLst/>
              <a:latin typeface="+mn-lt"/>
            </a:endParaRPr>
          </a:p>
          <a:p>
            <a:pPr>
              <a:lnSpc>
                <a:spcPct val="115000"/>
              </a:lnSpc>
              <a:spcAft>
                <a:spcPts val="1000"/>
              </a:spcAft>
            </a:pPr>
            <a:endParaRPr lang="fr-FR"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dirty="0">
              <a:effectLst/>
              <a:latin typeface="+mn-lt"/>
              <a:ea typeface="Calibri" panose="020F0502020204030204" pitchFamily="34" charset="0"/>
              <a:cs typeface="Times New Roman" panose="02020603050405020304" pitchFamily="18" charset="0"/>
            </a:endParaRPr>
          </a:p>
          <a:p>
            <a:r>
              <a:rPr lang="fr-FR" dirty="0">
                <a:latin typeface="+mn-lt"/>
              </a:rPr>
              <a:t> </a:t>
            </a:r>
          </a:p>
        </p:txBody>
      </p:sp>
      <p:sp>
        <p:nvSpPr>
          <p:cNvPr id="3" name="Espace réservé du numéro de diapositive 2">
            <a:extLst>
              <a:ext uri="{FF2B5EF4-FFF2-40B4-BE49-F238E27FC236}">
                <a16:creationId xmlns:a16="http://schemas.microsoft.com/office/drawing/2014/main" id="{A6D94628-5F0E-57AB-6077-B1E933CF548B}"/>
              </a:ext>
            </a:extLst>
          </p:cNvPr>
          <p:cNvSpPr>
            <a:spLocks noGrp="1"/>
          </p:cNvSpPr>
          <p:nvPr>
            <p:ph type="sldNum" sz="quarter" idx="12"/>
          </p:nvPr>
        </p:nvSpPr>
        <p:spPr/>
        <p:txBody>
          <a:bodyPr/>
          <a:lstStyle/>
          <a:p>
            <a:r>
              <a:rPr lang="fr-FR" altLang="fr-FR" dirty="0"/>
              <a:t>35</a:t>
            </a:r>
          </a:p>
        </p:txBody>
      </p:sp>
    </p:spTree>
    <p:extLst>
      <p:ext uri="{BB962C8B-B14F-4D97-AF65-F5344CB8AC3E}">
        <p14:creationId xmlns:p14="http://schemas.microsoft.com/office/powerpoint/2010/main" val="1505293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r>
              <a:rPr lang="fr-FR" sz="3200" b="1" dirty="0">
                <a:solidFill>
                  <a:schemeClr val="tx2"/>
                </a:solidFill>
                <a:latin typeface="Calibri" panose="020F0502020204030204" pitchFamily="34" charset="0"/>
                <a:ea typeface="+mj-ea"/>
                <a:cs typeface="Calibri" panose="020F0502020204030204" pitchFamily="34" charset="0"/>
              </a:rPr>
              <a:t>Pièces à fournir pour l’imputabilité au service d’un accident /Rechute (suite)</a:t>
            </a:r>
          </a:p>
        </p:txBody>
      </p:sp>
      <p:sp>
        <p:nvSpPr>
          <p:cNvPr id="2" name="ZoneTexte 1">
            <a:extLst>
              <a:ext uri="{FF2B5EF4-FFF2-40B4-BE49-F238E27FC236}">
                <a16:creationId xmlns:a16="http://schemas.microsoft.com/office/drawing/2014/main" id="{755BA370-11CA-F6C5-6C58-8B936F6D177A}"/>
              </a:ext>
            </a:extLst>
          </p:cNvPr>
          <p:cNvSpPr txBox="1"/>
          <p:nvPr/>
        </p:nvSpPr>
        <p:spPr>
          <a:xfrm>
            <a:off x="378147" y="1189954"/>
            <a:ext cx="9777599" cy="7792390"/>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fr-FR" b="1" i="0" dirty="0">
                <a:solidFill>
                  <a:srgbClr val="333399"/>
                </a:solidFill>
                <a:effectLst/>
                <a:latin typeface="+mn-lt"/>
              </a:rPr>
              <a:t>Un rapport écrit d’un médecin agréé saisi par l’employeur qui doit répondre aux questions suivantes :</a:t>
            </a:r>
          </a:p>
          <a:p>
            <a:pPr marL="342900" indent="-342900">
              <a:lnSpc>
                <a:spcPct val="115000"/>
              </a:lnSpc>
              <a:spcAft>
                <a:spcPts val="1000"/>
              </a:spcAft>
              <a:buFont typeface="Wingdings" panose="05000000000000000000" pitchFamily="2" charset="2"/>
              <a:buChar char="Ø"/>
            </a:pPr>
            <a:r>
              <a:rPr lang="fr-FR" b="0" i="0" dirty="0">
                <a:solidFill>
                  <a:srgbClr val="212121"/>
                </a:solidFill>
                <a:effectLst/>
                <a:latin typeface="+mn-lt"/>
              </a:rPr>
              <a:t>Les lésions décrites sont-elles directement imputables à l’accident ?</a:t>
            </a:r>
          </a:p>
          <a:p>
            <a:pPr marL="342900" indent="-342900">
              <a:lnSpc>
                <a:spcPct val="115000"/>
              </a:lnSpc>
              <a:spcAft>
                <a:spcPts val="1000"/>
              </a:spcAft>
              <a:buFont typeface="Wingdings" panose="05000000000000000000" pitchFamily="2" charset="2"/>
              <a:buChar char="Ø"/>
            </a:pPr>
            <a:r>
              <a:rPr lang="fr-FR" b="0" i="0" dirty="0">
                <a:solidFill>
                  <a:srgbClr val="212121"/>
                </a:solidFill>
                <a:effectLst/>
                <a:latin typeface="+mn-lt"/>
              </a:rPr>
              <a:t>La prise en charge des arrêts et des soins au titre de cet accident </a:t>
            </a:r>
          </a:p>
          <a:p>
            <a:pPr marL="342900" indent="-342900">
              <a:lnSpc>
                <a:spcPct val="115000"/>
              </a:lnSpc>
              <a:spcAft>
                <a:spcPts val="1000"/>
              </a:spcAft>
              <a:buFont typeface="Wingdings" panose="05000000000000000000" pitchFamily="2" charset="2"/>
              <a:buChar char="Ø"/>
            </a:pPr>
            <a:r>
              <a:rPr lang="fr-FR" b="0" i="0" dirty="0">
                <a:solidFill>
                  <a:srgbClr val="212121"/>
                </a:solidFill>
                <a:effectLst/>
                <a:latin typeface="+mn-lt"/>
              </a:rPr>
              <a:t>L’existence d’un état antérieur ? L’existence d’une pathologie indépendante évoluant pour son propre compte, le cas échéant. </a:t>
            </a:r>
          </a:p>
          <a:p>
            <a:pPr>
              <a:lnSpc>
                <a:spcPct val="115000"/>
              </a:lnSpc>
              <a:spcAft>
                <a:spcPts val="1000"/>
              </a:spcAft>
            </a:pPr>
            <a:r>
              <a:rPr lang="fr-FR" b="1" i="0" dirty="0">
                <a:solidFill>
                  <a:srgbClr val="212121"/>
                </a:solidFill>
                <a:effectLst/>
                <a:latin typeface="+mn-lt"/>
              </a:rPr>
              <a:t>En cas d’avis favorable à l’imputabilité au service de l’accident :</a:t>
            </a:r>
          </a:p>
          <a:p>
            <a:pPr marL="285750" indent="-285750">
              <a:lnSpc>
                <a:spcPct val="115000"/>
              </a:lnSpc>
              <a:spcAft>
                <a:spcPts val="1000"/>
              </a:spcAft>
              <a:buFont typeface="Wingdings" panose="05000000000000000000" pitchFamily="2" charset="2"/>
              <a:buChar char="Ø"/>
            </a:pPr>
            <a:r>
              <a:rPr lang="fr-FR" b="0" i="0" dirty="0">
                <a:solidFill>
                  <a:srgbClr val="212121"/>
                </a:solidFill>
                <a:effectLst/>
                <a:latin typeface="+mn-lt"/>
              </a:rPr>
              <a:t>La date de consolidation et le taux d’IPP (invalidité partielle permanente) ?</a:t>
            </a:r>
          </a:p>
          <a:p>
            <a:pPr marL="285750" indent="-285750">
              <a:lnSpc>
                <a:spcPct val="115000"/>
              </a:lnSpc>
              <a:spcAft>
                <a:spcPts val="1000"/>
              </a:spcAft>
              <a:buFont typeface="Wingdings" panose="05000000000000000000" pitchFamily="2" charset="2"/>
              <a:buChar char="Ø"/>
            </a:pPr>
            <a:r>
              <a:rPr lang="fr-FR" b="0" i="0" dirty="0">
                <a:solidFill>
                  <a:srgbClr val="212121"/>
                </a:solidFill>
                <a:effectLst/>
                <a:latin typeface="+mn-lt"/>
              </a:rPr>
              <a:t>La prise en charge des soins post-consolidation : en fixer la nature et la durée.</a:t>
            </a:r>
          </a:p>
          <a:p>
            <a:pPr marL="285750" indent="-285750">
              <a:lnSpc>
                <a:spcPct val="115000"/>
              </a:lnSpc>
              <a:spcAft>
                <a:spcPts val="1000"/>
              </a:spcAft>
              <a:buFont typeface="Wingdings" panose="05000000000000000000" pitchFamily="2" charset="2"/>
              <a:buChar char="Ø"/>
            </a:pPr>
            <a:r>
              <a:rPr lang="fr-FR" b="0" i="0" dirty="0">
                <a:solidFill>
                  <a:srgbClr val="212121"/>
                </a:solidFill>
                <a:effectLst/>
                <a:latin typeface="+mn-lt"/>
              </a:rPr>
              <a:t>L’agent est-il apte à reprendre ses fonctions ? Sur son poste avec ou sans aménagements ? Sur un autre poste de son grade (changement d’affectation) ?</a:t>
            </a:r>
          </a:p>
          <a:p>
            <a:pPr marL="285750" indent="-285750">
              <a:lnSpc>
                <a:spcPct val="115000"/>
              </a:lnSpc>
              <a:spcAft>
                <a:spcPts val="1000"/>
              </a:spcAft>
              <a:buFont typeface="Wingdings" panose="05000000000000000000" pitchFamily="2" charset="2"/>
              <a:buChar char="Ø"/>
            </a:pPr>
            <a:r>
              <a:rPr lang="fr-FR" b="0" i="0" dirty="0">
                <a:solidFill>
                  <a:srgbClr val="212121"/>
                </a:solidFill>
                <a:effectLst/>
                <a:latin typeface="+mn-lt"/>
              </a:rPr>
              <a:t>L’agent est-il inapte de manière temporaire aux fonctions de son grade ?</a:t>
            </a:r>
          </a:p>
          <a:p>
            <a:pPr marL="285750" indent="-285750">
              <a:lnSpc>
                <a:spcPct val="115000"/>
              </a:lnSpc>
              <a:spcAft>
                <a:spcPts val="1000"/>
              </a:spcAft>
              <a:buFont typeface="Wingdings" panose="05000000000000000000" pitchFamily="2" charset="2"/>
              <a:buChar char="Ø"/>
            </a:pPr>
            <a:r>
              <a:rPr lang="fr-FR" b="0" i="0" dirty="0">
                <a:solidFill>
                  <a:srgbClr val="212121"/>
                </a:solidFill>
                <a:effectLst/>
                <a:latin typeface="+mn-lt"/>
              </a:rPr>
              <a:t>L’agent est-il inapte de manière absolue et définitive aux fonctions de son grade ?</a:t>
            </a:r>
          </a:p>
          <a:p>
            <a:pPr marL="285750" indent="-285750">
              <a:lnSpc>
                <a:spcPct val="115000"/>
              </a:lnSpc>
              <a:spcAft>
                <a:spcPts val="1000"/>
              </a:spcAft>
              <a:buFont typeface="Wingdings" panose="05000000000000000000" pitchFamily="2" charset="2"/>
              <a:buChar char="Ø"/>
            </a:pPr>
            <a:r>
              <a:rPr lang="fr-FR" b="0" i="0" dirty="0">
                <a:solidFill>
                  <a:srgbClr val="212121"/>
                </a:solidFill>
                <a:effectLst/>
                <a:latin typeface="+mn-lt"/>
              </a:rPr>
              <a:t>L’agent est-il inapte de manière absolue et définitive à toutes fonctions ?</a:t>
            </a:r>
            <a:endParaRPr lang="fr-FR" b="0" i="0" u="sng" dirty="0">
              <a:solidFill>
                <a:srgbClr val="212121"/>
              </a:solidFill>
              <a:effectLst/>
              <a:latin typeface="+mn-lt"/>
            </a:endParaRPr>
          </a:p>
          <a:p>
            <a:pPr>
              <a:lnSpc>
                <a:spcPct val="115000"/>
              </a:lnSpc>
              <a:spcAft>
                <a:spcPts val="1000"/>
              </a:spcAft>
            </a:pPr>
            <a:endParaRPr lang="fr-FR" b="0" i="0" dirty="0">
              <a:solidFill>
                <a:srgbClr val="212121"/>
              </a:solidFill>
              <a:effectLst/>
              <a:latin typeface="+mn-lt"/>
            </a:endParaRPr>
          </a:p>
          <a:p>
            <a:pPr>
              <a:lnSpc>
                <a:spcPct val="115000"/>
              </a:lnSpc>
              <a:spcAft>
                <a:spcPts val="1000"/>
              </a:spcAft>
            </a:pPr>
            <a:endParaRPr lang="fr-FR"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dirty="0">
              <a:effectLst/>
              <a:latin typeface="+mn-lt"/>
              <a:ea typeface="Calibri" panose="020F0502020204030204" pitchFamily="34" charset="0"/>
              <a:cs typeface="Times New Roman" panose="02020603050405020304" pitchFamily="18" charset="0"/>
            </a:endParaRPr>
          </a:p>
          <a:p>
            <a:r>
              <a:rPr lang="fr-FR" dirty="0">
                <a:latin typeface="+mn-lt"/>
              </a:rPr>
              <a:t> </a:t>
            </a:r>
          </a:p>
        </p:txBody>
      </p:sp>
      <p:sp>
        <p:nvSpPr>
          <p:cNvPr id="3" name="Espace réservé du numéro de diapositive 2">
            <a:extLst>
              <a:ext uri="{FF2B5EF4-FFF2-40B4-BE49-F238E27FC236}">
                <a16:creationId xmlns:a16="http://schemas.microsoft.com/office/drawing/2014/main" id="{04A785E8-71C6-C3C9-7685-687FDED685F0}"/>
              </a:ext>
            </a:extLst>
          </p:cNvPr>
          <p:cNvSpPr>
            <a:spLocks noGrp="1"/>
          </p:cNvSpPr>
          <p:nvPr>
            <p:ph type="sldNum" sz="quarter" idx="12"/>
          </p:nvPr>
        </p:nvSpPr>
        <p:spPr/>
        <p:txBody>
          <a:bodyPr/>
          <a:lstStyle/>
          <a:p>
            <a:r>
              <a:rPr lang="fr-FR" altLang="fr-FR" dirty="0"/>
              <a:t>36</a:t>
            </a:r>
          </a:p>
        </p:txBody>
      </p:sp>
    </p:spTree>
    <p:extLst>
      <p:ext uri="{BB962C8B-B14F-4D97-AF65-F5344CB8AC3E}">
        <p14:creationId xmlns:p14="http://schemas.microsoft.com/office/powerpoint/2010/main" val="3502537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r>
              <a:rPr lang="fr-FR" sz="3200" b="1" dirty="0">
                <a:solidFill>
                  <a:schemeClr val="tx2"/>
                </a:solidFill>
                <a:latin typeface="Calibri" panose="020F0502020204030204" pitchFamily="34" charset="0"/>
                <a:ea typeface="+mj-ea"/>
                <a:cs typeface="Calibri" panose="020F0502020204030204" pitchFamily="34" charset="0"/>
              </a:rPr>
              <a:t>Imputabilité au service d’une maladie professionnelle</a:t>
            </a:r>
          </a:p>
        </p:txBody>
      </p:sp>
      <p:sp>
        <p:nvSpPr>
          <p:cNvPr id="2" name="ZoneTexte 1">
            <a:extLst>
              <a:ext uri="{FF2B5EF4-FFF2-40B4-BE49-F238E27FC236}">
                <a16:creationId xmlns:a16="http://schemas.microsoft.com/office/drawing/2014/main" id="{755BA370-11CA-F6C5-6C58-8B936F6D177A}"/>
              </a:ext>
            </a:extLst>
          </p:cNvPr>
          <p:cNvSpPr txBox="1"/>
          <p:nvPr/>
        </p:nvSpPr>
        <p:spPr>
          <a:xfrm>
            <a:off x="56320" y="1443563"/>
            <a:ext cx="10186924" cy="5350183"/>
          </a:xfrm>
          <a:prstGeom prst="rect">
            <a:avLst/>
          </a:prstGeom>
          <a:noFill/>
        </p:spPr>
        <p:txBody>
          <a:bodyPr wrap="square" rtlCol="0">
            <a:spAutoFit/>
          </a:bodyPr>
          <a:lstStyle/>
          <a:p>
            <a:pPr>
              <a:lnSpc>
                <a:spcPct val="115000"/>
              </a:lnSpc>
              <a:spcAft>
                <a:spcPts val="1000"/>
              </a:spcAft>
            </a:pPr>
            <a:r>
              <a:rPr lang="fr-FR" sz="2400" b="0" i="0" dirty="0">
                <a:solidFill>
                  <a:srgbClr val="212121"/>
                </a:solidFill>
                <a:effectLst/>
                <a:latin typeface="+mn-lt"/>
              </a:rPr>
              <a:t>Le conseil médical formation plénière est saisi pour avis :</a:t>
            </a:r>
          </a:p>
          <a:p>
            <a:pPr>
              <a:lnSpc>
                <a:spcPct val="115000"/>
              </a:lnSpc>
              <a:spcAft>
                <a:spcPts val="1000"/>
              </a:spcAft>
            </a:pPr>
            <a:endParaRPr lang="fr-FR" sz="2400" dirty="0">
              <a:solidFill>
                <a:srgbClr val="212121"/>
              </a:solidFill>
              <a:latin typeface="+mn-lt"/>
            </a:endParaRPr>
          </a:p>
          <a:p>
            <a:pPr marL="342900" indent="-342900">
              <a:buFont typeface="Arial" panose="020B0604020202020204" pitchFamily="34" charset="0"/>
              <a:buChar char="•"/>
            </a:pPr>
            <a:r>
              <a:rPr lang="fr-FR" sz="2400" dirty="0"/>
              <a:t>lorsque</a:t>
            </a:r>
            <a:r>
              <a:rPr lang="fr-FR" sz="2400" baseline="0" dirty="0"/>
              <a:t> la maladie professionnelle présentée par l’agent</a:t>
            </a:r>
            <a:r>
              <a:rPr lang="fr-FR" sz="2400" dirty="0"/>
              <a:t> inscrite aux tableaux du code de la sécurité</a:t>
            </a:r>
            <a:r>
              <a:rPr lang="fr-FR" sz="2400" baseline="0" dirty="0"/>
              <a:t> sociale</a:t>
            </a:r>
            <a:r>
              <a:rPr lang="fr-FR" sz="2400" dirty="0"/>
              <a:t> (CSS) ne remplit</a:t>
            </a:r>
            <a:r>
              <a:rPr lang="fr-FR" sz="2400" baseline="0" dirty="0"/>
              <a:t> pas </a:t>
            </a:r>
            <a:r>
              <a:rPr lang="fr-FR" sz="2400" dirty="0"/>
              <a:t>toutes les conditions du tableau ;</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lorsque</a:t>
            </a:r>
            <a:r>
              <a:rPr lang="fr-FR" sz="2400" baseline="0" dirty="0"/>
              <a:t> la maladie professionnelle présentée par l’agent</a:t>
            </a:r>
            <a:r>
              <a:rPr lang="fr-FR" sz="2400" dirty="0"/>
              <a:t>  est non inscrite aux tableaux du CSS.</a:t>
            </a:r>
            <a:endParaRPr lang="fr-FR" sz="2400" dirty="0">
              <a:latin typeface="Calibri" panose="020F0502020204030204" pitchFamily="34" charset="0"/>
              <a:cs typeface="Calibri" panose="020F0502020204030204" pitchFamily="34" charset="0"/>
            </a:endParaRPr>
          </a:p>
          <a:p>
            <a:pPr>
              <a:lnSpc>
                <a:spcPct val="115000"/>
              </a:lnSpc>
              <a:spcAft>
                <a:spcPts val="1000"/>
              </a:spcAft>
            </a:pPr>
            <a:endParaRPr lang="fr-FR" sz="2800" b="0" i="0" dirty="0">
              <a:solidFill>
                <a:srgbClr val="212121"/>
              </a:solidFill>
              <a:effectLst/>
              <a:latin typeface="+mn-lt"/>
            </a:endParaRPr>
          </a:p>
          <a:p>
            <a:pPr>
              <a:lnSpc>
                <a:spcPct val="115000"/>
              </a:lnSpc>
              <a:spcAft>
                <a:spcPts val="1000"/>
              </a:spcAft>
            </a:pPr>
            <a:endParaRPr lang="fr-FR" sz="24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r>
              <a:rPr lang="fr-FR" dirty="0"/>
              <a:t> </a:t>
            </a:r>
          </a:p>
        </p:txBody>
      </p:sp>
      <p:sp>
        <p:nvSpPr>
          <p:cNvPr id="3" name="Espace réservé du numéro de diapositive 2">
            <a:extLst>
              <a:ext uri="{FF2B5EF4-FFF2-40B4-BE49-F238E27FC236}">
                <a16:creationId xmlns:a16="http://schemas.microsoft.com/office/drawing/2014/main" id="{14C78BE1-FB17-4D62-5BED-2330C3F9C028}"/>
              </a:ext>
            </a:extLst>
          </p:cNvPr>
          <p:cNvSpPr>
            <a:spLocks noGrp="1"/>
          </p:cNvSpPr>
          <p:nvPr>
            <p:ph type="sldNum" sz="quarter" idx="12"/>
          </p:nvPr>
        </p:nvSpPr>
        <p:spPr/>
        <p:txBody>
          <a:bodyPr/>
          <a:lstStyle/>
          <a:p>
            <a:r>
              <a:rPr lang="fr-FR" altLang="fr-FR" dirty="0"/>
              <a:t>37</a:t>
            </a:r>
          </a:p>
        </p:txBody>
      </p:sp>
    </p:spTree>
    <p:extLst>
      <p:ext uri="{BB962C8B-B14F-4D97-AF65-F5344CB8AC3E}">
        <p14:creationId xmlns:p14="http://schemas.microsoft.com/office/powerpoint/2010/main" val="1237522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E4F6F32B-5052-C71E-62DD-57A040E7B5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Résultat de recherche d'images pour &quot;tableau des maladies professionnelles 57&quot;"/>
          <p:cNvSpPr>
            <a:spLocks noChangeAspect="1" noChangeArrowheads="1"/>
          </p:cNvSpPr>
          <p:nvPr/>
        </p:nvSpPr>
        <p:spPr bwMode="auto">
          <a:xfrm>
            <a:off x="375870" y="-159277"/>
            <a:ext cx="336056" cy="336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817" tIns="50408" rIns="100817" bIns="50408" numCol="1" anchor="t" anchorCtr="0" compatLnSpc="1">
            <a:prstTxWarp prst="textNoShape">
              <a:avLst/>
            </a:prstTxWarp>
          </a:bodyPr>
          <a:lstStyle/>
          <a:p>
            <a:endParaRPr lang="fr-FR" dirty="0"/>
          </a:p>
        </p:txBody>
      </p:sp>
      <p:pic>
        <p:nvPicPr>
          <p:cNvPr id="1028" name="Picture 4" descr="Résultat de recherche d'images pour &quot;tableau des maladies professionnelles 57&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645" y="1557651"/>
            <a:ext cx="9915301" cy="452409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06140" y="323559"/>
            <a:ext cx="8812529" cy="567399"/>
          </a:xfrm>
          <a:prstGeom prst="rect">
            <a:avLst/>
          </a:prstGeom>
          <a:noFill/>
        </p:spPr>
        <p:txBody>
          <a:bodyPr wrap="square" rtlCol="0">
            <a:spAutoFit/>
          </a:bodyPr>
          <a:lstStyle/>
          <a:p>
            <a:r>
              <a:rPr lang="fr-FR" sz="3087" b="1" dirty="0">
                <a:latin typeface="Calibri" panose="020F0502020204030204" pitchFamily="34" charset="0"/>
                <a:cs typeface="Calibri" panose="020F0502020204030204" pitchFamily="34" charset="0"/>
              </a:rPr>
              <a:t>Exemple tableau de maladie professionnelle</a:t>
            </a:r>
          </a:p>
        </p:txBody>
      </p:sp>
      <p:sp>
        <p:nvSpPr>
          <p:cNvPr id="3" name="Espace réservé du numéro de diapositive 2">
            <a:extLst>
              <a:ext uri="{FF2B5EF4-FFF2-40B4-BE49-F238E27FC236}">
                <a16:creationId xmlns:a16="http://schemas.microsoft.com/office/drawing/2014/main" id="{ED5D9B4C-A2A1-CEC2-BB78-B2A902578755}"/>
              </a:ext>
            </a:extLst>
          </p:cNvPr>
          <p:cNvSpPr>
            <a:spLocks noGrp="1"/>
          </p:cNvSpPr>
          <p:nvPr>
            <p:ph type="sldNum" sz="quarter" idx="12"/>
          </p:nvPr>
        </p:nvSpPr>
        <p:spPr/>
        <p:txBody>
          <a:bodyPr/>
          <a:lstStyle/>
          <a:p>
            <a:r>
              <a:rPr lang="fr-FR" altLang="fr-FR" dirty="0"/>
              <a:t>38</a:t>
            </a:r>
          </a:p>
        </p:txBody>
      </p:sp>
    </p:spTree>
    <p:extLst>
      <p:ext uri="{BB962C8B-B14F-4D97-AF65-F5344CB8AC3E}">
        <p14:creationId xmlns:p14="http://schemas.microsoft.com/office/powerpoint/2010/main" val="4216461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29E022E0-7747-6128-5B6C-6B0534FF76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32" y="1548383"/>
            <a:ext cx="9860047" cy="519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a:extLst>
              <a:ext uri="{FF2B5EF4-FFF2-40B4-BE49-F238E27FC236}">
                <a16:creationId xmlns:a16="http://schemas.microsoft.com/office/drawing/2014/main" id="{CCB1C49E-1360-C0EC-B733-E1E803AFC111}"/>
              </a:ext>
            </a:extLst>
          </p:cNvPr>
          <p:cNvSpPr/>
          <p:nvPr/>
        </p:nvSpPr>
        <p:spPr>
          <a:xfrm>
            <a:off x="8249880" y="2772519"/>
            <a:ext cx="166876" cy="1212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C9BEE172-C625-8FCD-763A-FE1493948199}"/>
              </a:ext>
            </a:extLst>
          </p:cNvPr>
          <p:cNvSpPr>
            <a:spLocks noGrp="1"/>
          </p:cNvSpPr>
          <p:nvPr>
            <p:ph type="sldNum" sz="quarter" idx="12"/>
          </p:nvPr>
        </p:nvSpPr>
        <p:spPr/>
        <p:txBody>
          <a:bodyPr/>
          <a:lstStyle/>
          <a:p>
            <a:r>
              <a:rPr lang="fr-FR" altLang="fr-FR" dirty="0"/>
              <a:t>39</a:t>
            </a:r>
          </a:p>
        </p:txBody>
      </p:sp>
    </p:spTree>
    <p:extLst>
      <p:ext uri="{BB962C8B-B14F-4D97-AF65-F5344CB8AC3E}">
        <p14:creationId xmlns:p14="http://schemas.microsoft.com/office/powerpoint/2010/main" val="180512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06140" y="252239"/>
            <a:ext cx="9624060" cy="1260211"/>
          </a:xfrm>
        </p:spPr>
        <p:txBody>
          <a:bodyPr/>
          <a:lstStyle/>
          <a:p>
            <a:pPr algn="l"/>
            <a:r>
              <a:rPr lang="fr-FR" sz="2800" b="1" dirty="0">
                <a:solidFill>
                  <a:srgbClr val="BE0F2E"/>
                </a:solidFill>
                <a:latin typeface="Calibri" panose="020F0502020204030204" pitchFamily="34" charset="0"/>
                <a:cs typeface="Calibri" panose="020F0502020204030204" pitchFamily="34" charset="0"/>
              </a:rPr>
              <a:t>Réforme des instances médicales : </a:t>
            </a:r>
            <a:br>
              <a:rPr lang="fr-FR" sz="2800" b="1" dirty="0">
                <a:solidFill>
                  <a:srgbClr val="BE0F2E"/>
                </a:solidFill>
                <a:latin typeface="Calibri" panose="020F0502020204030204" pitchFamily="34" charset="0"/>
                <a:cs typeface="Calibri" panose="020F0502020204030204" pitchFamily="34" charset="0"/>
              </a:rPr>
            </a:br>
            <a:r>
              <a:rPr lang="fr-FR" sz="2800" b="1" dirty="0">
                <a:solidFill>
                  <a:srgbClr val="BE0F2E"/>
                </a:solidFill>
                <a:latin typeface="Calibri" panose="020F0502020204030204" pitchFamily="34" charset="0"/>
                <a:cs typeface="Calibri" panose="020F0502020204030204" pitchFamily="34" charset="0"/>
              </a:rPr>
              <a:t>Cadre législatif et réglementaire</a:t>
            </a:r>
            <a:br>
              <a:rPr lang="fr-FR" sz="2800" b="1" dirty="0">
                <a:solidFill>
                  <a:srgbClr val="BE0F2E"/>
                </a:solidFill>
                <a:latin typeface="Calibri" panose="020F0502020204030204" pitchFamily="34" charset="0"/>
                <a:cs typeface="Calibri" panose="020F0502020204030204" pitchFamily="34" charset="0"/>
              </a:rPr>
            </a:br>
            <a:endParaRPr lang="fr-FR" sz="2800" b="1" dirty="0">
              <a:solidFill>
                <a:srgbClr val="BE0F2E"/>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234132" y="1260351"/>
            <a:ext cx="10153128" cy="2500787"/>
          </a:xfrm>
        </p:spPr>
        <p:txBody>
          <a:bodyPr/>
          <a:lstStyle/>
          <a:p>
            <a:pPr algn="just"/>
            <a:r>
              <a:rPr lang="fr-FR" sz="2200" dirty="0">
                <a:cs typeface="Calibri" panose="020F0502020204030204" pitchFamily="34" charset="0"/>
              </a:rPr>
              <a:t>Code général de la Fonction Publique, notamment son livre VIII, titre II (Art L821-1 à L829-2) ; </a:t>
            </a:r>
          </a:p>
          <a:p>
            <a:pPr algn="just"/>
            <a:endParaRPr lang="fr-FR" sz="400" dirty="0">
              <a:cs typeface="Calibri" panose="020F0502020204030204" pitchFamily="34" charset="0"/>
            </a:endParaRPr>
          </a:p>
          <a:p>
            <a:pPr algn="just"/>
            <a:r>
              <a:rPr lang="fr-FR" sz="2200" dirty="0">
                <a:cs typeface="Calibri" panose="020F0502020204030204" pitchFamily="34" charset="0"/>
              </a:rPr>
              <a:t>Loi n°2019-828 du 6 août 2019 de transformation de la fonction publique, notamment l’article 40 ;</a:t>
            </a:r>
          </a:p>
          <a:p>
            <a:pPr algn="just"/>
            <a:endParaRPr lang="fr-FR" sz="400" dirty="0">
              <a:cs typeface="Calibri" panose="020F0502020204030204" pitchFamily="34" charset="0"/>
            </a:endParaRPr>
          </a:p>
          <a:p>
            <a:pPr algn="just"/>
            <a:r>
              <a:rPr lang="fr-FR" sz="2200" dirty="0">
                <a:cs typeface="Calibri" panose="020F0502020204030204" pitchFamily="34" charset="0"/>
              </a:rPr>
              <a:t>Ordonnance n° 2020-1447 du 25 novembre 2020 portant diverses mesures en matière de santé et de famille dans la fonction publique ; </a:t>
            </a:r>
          </a:p>
          <a:p>
            <a:pPr algn="just"/>
            <a:endParaRPr lang="fr-FR" sz="400" dirty="0">
              <a:cs typeface="Calibri" panose="020F0502020204030204" pitchFamily="34" charset="0"/>
            </a:endParaRPr>
          </a:p>
          <a:p>
            <a:pPr algn="just"/>
            <a:r>
              <a:rPr lang="fr-FR" sz="2200" dirty="0">
                <a:cs typeface="Calibri" panose="020F0502020204030204" pitchFamily="34" charset="0"/>
              </a:rPr>
              <a:t>Décret n°87-602 du 30 juillet 1987 modifié pris pour l'application de la loi n° 84-53 du 26 janvier 1984 portant dispositions statutaires relatives à la fonction publique territoriale et relatif à l'organisation des conseils médicaux, aux conditions d'aptitude physique et au régime des congés de maladie des fonctionnaires territoriaux modifié par le décret n° 2022-350 du 11 mars 2022 relatif aux conseils médicaux dans la fonction publique territoriale.</a:t>
            </a:r>
          </a:p>
          <a:p>
            <a:pPr algn="just"/>
            <a:endParaRPr lang="fr-FR" sz="1200" dirty="0">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fr-FR" sz="2200" dirty="0">
                <a:cs typeface="Calibri" panose="020F0502020204030204" pitchFamily="34" charset="0"/>
              </a:rPr>
              <a:t>La date d’entrée en vigueur de la réforme : </a:t>
            </a:r>
            <a:r>
              <a:rPr lang="fr-FR" sz="2200" b="1" dirty="0">
                <a:cs typeface="Calibri" panose="020F0502020204030204" pitchFamily="34" charset="0"/>
              </a:rPr>
              <a:t>le 14 mars 2022</a:t>
            </a:r>
            <a:r>
              <a:rPr lang="fr-FR" sz="2200" dirty="0">
                <a:cs typeface="Calibri" panose="020F0502020204030204" pitchFamily="34" charset="0"/>
              </a:rPr>
              <a:t>.</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4</a:t>
            </a:fld>
            <a:endParaRPr lang="fr-FR" altLang="fr-FR" dirty="0"/>
          </a:p>
        </p:txBody>
      </p:sp>
    </p:spTree>
    <p:extLst>
      <p:ext uri="{BB962C8B-B14F-4D97-AF65-F5344CB8AC3E}">
        <p14:creationId xmlns:p14="http://schemas.microsoft.com/office/powerpoint/2010/main" val="2130808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3E5F4EE-9A06-B67F-88FE-C0B5B55BC933}"/>
              </a:ext>
            </a:extLst>
          </p:cNvPr>
          <p:cNvSpPr>
            <a:spLocks noGrp="1"/>
          </p:cNvSpPr>
          <p:nvPr>
            <p:ph type="sldNum" sz="quarter" idx="12"/>
          </p:nvPr>
        </p:nvSpPr>
        <p:spPr/>
        <p:txBody>
          <a:bodyPr/>
          <a:lstStyle/>
          <a:p>
            <a:r>
              <a:rPr lang="fr-FR" altLang="fr-FR" dirty="0">
                <a:latin typeface="+mn-lt"/>
              </a:rPr>
              <a:t>40</a:t>
            </a:r>
          </a:p>
        </p:txBody>
      </p:sp>
      <p:sp>
        <p:nvSpPr>
          <p:cNvPr id="3" name="Rectangle à coins arrondis 1">
            <a:extLst>
              <a:ext uri="{FF2B5EF4-FFF2-40B4-BE49-F238E27FC236}">
                <a16:creationId xmlns:a16="http://schemas.microsoft.com/office/drawing/2014/main" id="{620339E1-05D0-0BB1-31A2-1C6DF553F234}"/>
              </a:ext>
            </a:extLst>
          </p:cNvPr>
          <p:cNvSpPr>
            <a:spLocks noChangeArrowheads="1"/>
          </p:cNvSpPr>
          <p:nvPr/>
        </p:nvSpPr>
        <p:spPr bwMode="auto">
          <a:xfrm>
            <a:off x="3448050" y="192294"/>
            <a:ext cx="3850650" cy="612299"/>
          </a:xfrm>
          <a:prstGeom prst="roundRect">
            <a:avLst>
              <a:gd name="adj"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eaLnBrk="0" hangingPunct="0"/>
            <a:r>
              <a:rPr lang="fr-FR" altLang="fr-FR" b="1" dirty="0">
                <a:latin typeface="Calibri" panose="020F0502020204030204" pitchFamily="34" charset="0"/>
                <a:ea typeface="Calibri" panose="020F0502020204030204" pitchFamily="34" charset="0"/>
                <a:cs typeface="Times New Roman" panose="02020603050405020304" pitchFamily="18" charset="0"/>
              </a:rPr>
              <a:t>Demande de l’agent</a:t>
            </a:r>
          </a:p>
          <a:p>
            <a:pPr algn="ctr" eaLnBrk="0" hangingPunct="0"/>
            <a:r>
              <a:rPr lang="fr-FR" altLang="fr-FR" b="1" dirty="0">
                <a:latin typeface="Calibri" panose="020F0502020204030204" pitchFamily="34" charset="0"/>
                <a:ea typeface="Calibri" panose="020F0502020204030204" pitchFamily="34" charset="0"/>
                <a:cs typeface="Times New Roman" panose="02020603050405020304" pitchFamily="18" charset="0"/>
              </a:rPr>
              <a:t>(Déclaration)</a:t>
            </a:r>
          </a:p>
        </p:txBody>
      </p:sp>
      <p:sp>
        <p:nvSpPr>
          <p:cNvPr id="4" name="Rectangle à coins arrondis 2">
            <a:extLst>
              <a:ext uri="{FF2B5EF4-FFF2-40B4-BE49-F238E27FC236}">
                <a16:creationId xmlns:a16="http://schemas.microsoft.com/office/drawing/2014/main" id="{9DC808E3-D4CE-CB96-A575-EB59834A0E2A}"/>
              </a:ext>
            </a:extLst>
          </p:cNvPr>
          <p:cNvSpPr>
            <a:spLocks noChangeArrowheads="1"/>
          </p:cNvSpPr>
          <p:nvPr/>
        </p:nvSpPr>
        <p:spPr bwMode="auto">
          <a:xfrm>
            <a:off x="415498" y="1193213"/>
            <a:ext cx="4499154" cy="572769"/>
          </a:xfrm>
          <a:prstGeom prst="roundRect">
            <a:avLst>
              <a:gd name="adj" fmla="val 16667"/>
            </a:avLst>
          </a:prstGeom>
          <a:solidFill>
            <a:srgbClr val="92D050"/>
          </a:solidFill>
          <a:ln w="38100">
            <a:solidFill>
              <a:srgbClr val="FFFFFF"/>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eaLnBrk="0" hangingPunct="0"/>
            <a:r>
              <a:rPr lang="fr-FR" altLang="fr-FR" sz="1600" b="1" dirty="0">
                <a:latin typeface="+mj-lt"/>
                <a:ea typeface="Calibri" panose="020F0502020204030204" pitchFamily="34" charset="0"/>
                <a:cs typeface="Times New Roman" panose="02020603050405020304" pitchFamily="18" charset="0"/>
              </a:rPr>
              <a:t>Déclaration effectuée dans les délais</a:t>
            </a:r>
          </a:p>
        </p:txBody>
      </p:sp>
      <p:sp>
        <p:nvSpPr>
          <p:cNvPr id="5" name="Rectangle à coins arrondis 4">
            <a:extLst>
              <a:ext uri="{FF2B5EF4-FFF2-40B4-BE49-F238E27FC236}">
                <a16:creationId xmlns:a16="http://schemas.microsoft.com/office/drawing/2014/main" id="{5E4B1CDC-EDCD-72AD-C9A7-6B0A428B2857}"/>
              </a:ext>
            </a:extLst>
          </p:cNvPr>
          <p:cNvSpPr>
            <a:spLocks noChangeArrowheads="1"/>
          </p:cNvSpPr>
          <p:nvPr/>
        </p:nvSpPr>
        <p:spPr bwMode="auto">
          <a:xfrm>
            <a:off x="864234" y="2051425"/>
            <a:ext cx="3690377" cy="819530"/>
          </a:xfrm>
          <a:prstGeom prst="roundRect">
            <a:avLst>
              <a:gd name="adj" fmla="val 16667"/>
            </a:avLst>
          </a:prstGeom>
          <a:solidFill>
            <a:srgbClr val="FFFF99"/>
          </a:solidFill>
          <a:ln w="9525">
            <a:solidFill>
              <a:srgbClr val="F68C36"/>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mn-lt"/>
              <a:ea typeface="Calibri" panose="020F0502020204030204" pitchFamily="34" charset="0"/>
              <a:cs typeface="BurlingamePro-CondBold"/>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Calibri" panose="020F0502020204030204" pitchFamily="34" charset="0"/>
                <a:cs typeface="BurlingamePro-CondBold"/>
              </a:rPr>
              <a:t>Visite médicale avec le médecin du travail</a:t>
            </a:r>
            <a:endParaRPr kumimoji="0" lang="fr-FR" altLang="fr-FR"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mn-lt"/>
            </a:endParaRPr>
          </a:p>
        </p:txBody>
      </p:sp>
      <p:sp>
        <p:nvSpPr>
          <p:cNvPr id="6" name="Rectangle à coins arrondis 35">
            <a:extLst>
              <a:ext uri="{FF2B5EF4-FFF2-40B4-BE49-F238E27FC236}">
                <a16:creationId xmlns:a16="http://schemas.microsoft.com/office/drawing/2014/main" id="{2E7B4890-B009-E015-7F8D-1155F221784F}"/>
              </a:ext>
            </a:extLst>
          </p:cNvPr>
          <p:cNvSpPr>
            <a:spLocks noChangeArrowheads="1"/>
          </p:cNvSpPr>
          <p:nvPr/>
        </p:nvSpPr>
        <p:spPr bwMode="auto">
          <a:xfrm>
            <a:off x="5480091" y="1191919"/>
            <a:ext cx="4476094" cy="572769"/>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algn="ctr" eaLnBrk="0" hangingPunct="0"/>
            <a:r>
              <a:rPr lang="fr-FR" altLang="fr-FR" sz="1600" b="1" dirty="0">
                <a:ea typeface="Calibri" panose="020F0502020204030204" pitchFamily="34" charset="0"/>
                <a:cs typeface="Times New Roman" panose="02020603050405020304" pitchFamily="18" charset="0"/>
              </a:rPr>
              <a:t>Déclaration effectuée hors délais</a:t>
            </a:r>
          </a:p>
        </p:txBody>
      </p:sp>
      <p:sp>
        <p:nvSpPr>
          <p:cNvPr id="7" name="Zone de texte 2">
            <a:extLst>
              <a:ext uri="{FF2B5EF4-FFF2-40B4-BE49-F238E27FC236}">
                <a16:creationId xmlns:a16="http://schemas.microsoft.com/office/drawing/2014/main" id="{FDD46225-2C71-9047-F398-6FF447AC4B36}"/>
              </a:ext>
            </a:extLst>
          </p:cNvPr>
          <p:cNvSpPr txBox="1">
            <a:spLocks noChangeArrowheads="1"/>
          </p:cNvSpPr>
          <p:nvPr/>
        </p:nvSpPr>
        <p:spPr bwMode="auto">
          <a:xfrm>
            <a:off x="5968840" y="4556918"/>
            <a:ext cx="2353717" cy="943254"/>
          </a:xfrm>
          <a:prstGeom prst="rect">
            <a:avLst/>
          </a:prstGeom>
          <a:gradFill rotWithShape="1">
            <a:gsLst>
              <a:gs pos="0">
                <a:srgbClr val="FFBE86"/>
              </a:gs>
              <a:gs pos="35001">
                <a:srgbClr val="FFD0AA"/>
              </a:gs>
              <a:gs pos="100000">
                <a:srgbClr val="FFEBDB"/>
              </a:gs>
            </a:gsLst>
            <a:lin ang="16200000" scaled="1"/>
          </a:gradFill>
          <a:ln w="9525">
            <a:solidFill>
              <a:srgbClr val="F68C36"/>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defPPr>
              <a:defRPr lang="fr-FR"/>
            </a:defPPr>
            <a:lvl1pPr marL="0" marR="0" lvl="0" indent="0" algn="ctr" defTabSz="914400" eaLnBrk="0" latinLnBrk="0" hangingPunct="0">
              <a:lnSpc>
                <a:spcPct val="100000"/>
              </a:lnSpc>
              <a:buClrTx/>
              <a:buSzTx/>
              <a:buFontTx/>
              <a:buNone/>
              <a:tabLst/>
              <a:defRPr kumimoji="0" sz="1400" b="1" i="0" u="none" strike="noStrike" cap="none" normalizeH="0" baseline="0">
                <a:ln>
                  <a:noFill/>
                </a:ln>
                <a:effectLst/>
                <a:latin typeface="+mn-lt"/>
                <a:ea typeface="Calibri" panose="020F0502020204030204" pitchFamily="34" charset="0"/>
                <a:cs typeface="Calibri" panose="020F0502020204030204" pitchFamily="34" charset="0"/>
              </a:defRPr>
            </a:lvl1pPr>
          </a:lstStyle>
          <a:p>
            <a:r>
              <a:rPr lang="fr-FR" altLang="fr-FR" dirty="0"/>
              <a:t>Le médecin du travail estime qu’il s’agit d’une maladie hors tableaux</a:t>
            </a:r>
          </a:p>
        </p:txBody>
      </p:sp>
      <p:sp>
        <p:nvSpPr>
          <p:cNvPr id="8" name="Rectangle à coins arrondis 7">
            <a:extLst>
              <a:ext uri="{FF2B5EF4-FFF2-40B4-BE49-F238E27FC236}">
                <a16:creationId xmlns:a16="http://schemas.microsoft.com/office/drawing/2014/main" id="{50EE8BE2-3829-1D41-71AE-C0F45AF15875}"/>
              </a:ext>
            </a:extLst>
          </p:cNvPr>
          <p:cNvSpPr>
            <a:spLocks noChangeArrowheads="1"/>
          </p:cNvSpPr>
          <p:nvPr/>
        </p:nvSpPr>
        <p:spPr bwMode="auto">
          <a:xfrm>
            <a:off x="6377349" y="4065360"/>
            <a:ext cx="768350" cy="377825"/>
          </a:xfrm>
          <a:prstGeom prst="roundRect">
            <a:avLst>
              <a:gd name="adj" fmla="val 16667"/>
            </a:avLst>
          </a:prstGeom>
          <a:solidFill>
            <a:srgbClr val="C0504D"/>
          </a:solidFill>
          <a:ln w="38100">
            <a:solidFill>
              <a:srgbClr val="FFFFFF"/>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NON</a:t>
            </a:r>
            <a:endParaRPr kumimoji="0" lang="fr-FR" altLang="fr-FR" sz="1600" b="0" i="0" u="none" strike="noStrike" cap="none" normalizeH="0" baseline="0" dirty="0">
              <a:ln>
                <a:noFill/>
              </a:ln>
              <a:solidFill>
                <a:schemeClr val="tx1"/>
              </a:solidFill>
              <a:effectLst/>
              <a:latin typeface="+mn-lt"/>
            </a:endParaRPr>
          </a:p>
        </p:txBody>
      </p:sp>
      <p:sp>
        <p:nvSpPr>
          <p:cNvPr id="9" name="Rectangle à coins arrondis 9">
            <a:extLst>
              <a:ext uri="{FF2B5EF4-FFF2-40B4-BE49-F238E27FC236}">
                <a16:creationId xmlns:a16="http://schemas.microsoft.com/office/drawing/2014/main" id="{65D7AA48-F917-CF97-C9D4-C0C0CF4AD1FE}"/>
              </a:ext>
            </a:extLst>
          </p:cNvPr>
          <p:cNvSpPr>
            <a:spLocks noChangeArrowheads="1"/>
          </p:cNvSpPr>
          <p:nvPr/>
        </p:nvSpPr>
        <p:spPr bwMode="auto">
          <a:xfrm>
            <a:off x="284225" y="4592029"/>
            <a:ext cx="1916239" cy="1077144"/>
          </a:xfrm>
          <a:prstGeom prst="roundRect">
            <a:avLst>
              <a:gd name="adj" fmla="val 16667"/>
            </a:avLst>
          </a:prstGeom>
          <a:gradFill rotWithShape="1">
            <a:gsLst>
              <a:gs pos="0">
                <a:srgbClr val="DAFDA7"/>
              </a:gs>
              <a:gs pos="35001">
                <a:srgbClr val="E4FDC2"/>
              </a:gs>
              <a:gs pos="100000">
                <a:srgbClr val="F5FFE6"/>
              </a:gs>
            </a:gsLst>
            <a:lin ang="16200000" scaled="1"/>
          </a:gra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Selon le médecin du travail : conditions du tableau remplies</a:t>
            </a:r>
            <a:endParaRPr kumimoji="0" lang="fr-FR" altLang="fr-FR" sz="1400" b="0" i="0" u="none" strike="noStrike" cap="none" normalizeH="0" baseline="0" dirty="0">
              <a:ln>
                <a:noFill/>
              </a:ln>
              <a:solidFill>
                <a:schemeClr val="tx1"/>
              </a:solidFill>
              <a:effectLst/>
              <a:latin typeface="+mn-lt"/>
            </a:endParaRPr>
          </a:p>
        </p:txBody>
      </p:sp>
      <p:sp>
        <p:nvSpPr>
          <p:cNvPr id="10" name="Rectangle à coins arrondis 10">
            <a:extLst>
              <a:ext uri="{FF2B5EF4-FFF2-40B4-BE49-F238E27FC236}">
                <a16:creationId xmlns:a16="http://schemas.microsoft.com/office/drawing/2014/main" id="{757F6B3C-8C49-9BB3-FB61-A1D69F2942D8}"/>
              </a:ext>
            </a:extLst>
          </p:cNvPr>
          <p:cNvSpPr>
            <a:spLocks noChangeArrowheads="1"/>
          </p:cNvSpPr>
          <p:nvPr/>
        </p:nvSpPr>
        <p:spPr bwMode="auto">
          <a:xfrm>
            <a:off x="2513681" y="4591439"/>
            <a:ext cx="2782781" cy="834007"/>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rgbClr val="F68C36"/>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Selon le médecin du travail : toutes les conditions du tableau ne sont pas   remplies</a:t>
            </a:r>
            <a:endParaRPr kumimoji="0" lang="fr-FR" altLang="fr-FR" sz="1400" b="0" i="0" u="none" strike="noStrike" cap="none" normalizeH="0" baseline="0" dirty="0">
              <a:ln>
                <a:noFill/>
              </a:ln>
              <a:solidFill>
                <a:schemeClr val="tx1"/>
              </a:solidFill>
              <a:effectLst/>
              <a:latin typeface="+mn-lt"/>
            </a:endParaRPr>
          </a:p>
        </p:txBody>
      </p:sp>
      <p:sp>
        <p:nvSpPr>
          <p:cNvPr id="11" name="Rectangle à coins arrondis 11">
            <a:extLst>
              <a:ext uri="{FF2B5EF4-FFF2-40B4-BE49-F238E27FC236}">
                <a16:creationId xmlns:a16="http://schemas.microsoft.com/office/drawing/2014/main" id="{5B4E0144-166B-2416-F4C9-B8C6FEB27799}"/>
              </a:ext>
            </a:extLst>
          </p:cNvPr>
          <p:cNvSpPr>
            <a:spLocks noChangeArrowheads="1"/>
          </p:cNvSpPr>
          <p:nvPr/>
        </p:nvSpPr>
        <p:spPr bwMode="auto">
          <a:xfrm>
            <a:off x="399021" y="5985231"/>
            <a:ext cx="1899952" cy="609600"/>
          </a:xfrm>
          <a:prstGeom prst="roundRect">
            <a:avLst>
              <a:gd name="adj" fmla="val 16667"/>
            </a:avLst>
          </a:prstGeom>
          <a:solidFill>
            <a:srgbClr val="FFFFFF"/>
          </a:solidFill>
          <a:ln w="25400">
            <a:solidFill>
              <a:srgbClr val="9BBB59"/>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Présomption d’imputabilité</a:t>
            </a:r>
            <a:endParaRPr kumimoji="0" lang="fr-FR" altLang="fr-FR" sz="1600" b="0" i="0" u="none" strike="noStrike" cap="none" normalizeH="0" baseline="0" dirty="0">
              <a:ln>
                <a:noFill/>
              </a:ln>
              <a:solidFill>
                <a:schemeClr val="tx1"/>
              </a:solidFill>
              <a:effectLst/>
              <a:latin typeface="+mn-lt"/>
            </a:endParaRPr>
          </a:p>
        </p:txBody>
      </p:sp>
      <p:sp>
        <p:nvSpPr>
          <p:cNvPr id="12" name="Rectangle à coins arrondis 14">
            <a:extLst>
              <a:ext uri="{FF2B5EF4-FFF2-40B4-BE49-F238E27FC236}">
                <a16:creationId xmlns:a16="http://schemas.microsoft.com/office/drawing/2014/main" id="{212E8878-7C2C-BA04-B298-B55B5AD7C0E9}"/>
              </a:ext>
            </a:extLst>
          </p:cNvPr>
          <p:cNvSpPr>
            <a:spLocks noChangeArrowheads="1"/>
          </p:cNvSpPr>
          <p:nvPr/>
        </p:nvSpPr>
        <p:spPr bwMode="auto">
          <a:xfrm>
            <a:off x="2055023" y="7080143"/>
            <a:ext cx="3797300" cy="341313"/>
          </a:xfrm>
          <a:prstGeom prst="roundRect">
            <a:avLst>
              <a:gd name="adj"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eaLnBrk="0" hangingPunct="0"/>
            <a:r>
              <a:rPr lang="fr-FR" altLang="fr-FR" b="1" dirty="0">
                <a:solidFill>
                  <a:schemeClr val="dk1"/>
                </a:solidFill>
                <a:latin typeface="Calibri" panose="020F0502020204030204" pitchFamily="34" charset="0"/>
                <a:ea typeface="Calibri" panose="020F0502020204030204" pitchFamily="34" charset="0"/>
                <a:cs typeface="Times New Roman" panose="02020603050405020304" pitchFamily="18" charset="0"/>
              </a:rPr>
              <a:t>Décision de la collectivité</a:t>
            </a:r>
          </a:p>
        </p:txBody>
      </p:sp>
      <p:sp>
        <p:nvSpPr>
          <p:cNvPr id="13" name="Rectangle à coins arrondis 29">
            <a:extLst>
              <a:ext uri="{FF2B5EF4-FFF2-40B4-BE49-F238E27FC236}">
                <a16:creationId xmlns:a16="http://schemas.microsoft.com/office/drawing/2014/main" id="{626CAD05-0912-E872-D302-C526D355ECEB}"/>
              </a:ext>
            </a:extLst>
          </p:cNvPr>
          <p:cNvSpPr>
            <a:spLocks noChangeArrowheads="1"/>
          </p:cNvSpPr>
          <p:nvPr/>
        </p:nvSpPr>
        <p:spPr bwMode="auto">
          <a:xfrm>
            <a:off x="6671699" y="2038758"/>
            <a:ext cx="3066982" cy="832197"/>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algn="ctr" eaLnBrk="0" hangingPunct="0"/>
            <a:r>
              <a:rPr lang="fr-FR" altLang="fr-FR"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Décision de rejet motivée en droit et en fait</a:t>
            </a:r>
          </a:p>
        </p:txBody>
      </p:sp>
      <p:sp>
        <p:nvSpPr>
          <p:cNvPr id="14" name="Rectangle à coins arrondis 30">
            <a:extLst>
              <a:ext uri="{FF2B5EF4-FFF2-40B4-BE49-F238E27FC236}">
                <a16:creationId xmlns:a16="http://schemas.microsoft.com/office/drawing/2014/main" id="{A694114A-575A-5C93-63F5-AE253F3CE34E}"/>
              </a:ext>
            </a:extLst>
          </p:cNvPr>
          <p:cNvSpPr>
            <a:spLocks noChangeArrowheads="1"/>
          </p:cNvSpPr>
          <p:nvPr/>
        </p:nvSpPr>
        <p:spPr bwMode="auto">
          <a:xfrm>
            <a:off x="284224" y="3232140"/>
            <a:ext cx="7532609" cy="662820"/>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S’agit-il d’une maladie professionnelle indiquée dans le tableau du code de la sécurité sociale ?</a:t>
            </a:r>
            <a:endParaRPr kumimoji="0" lang="fr-FR" altLang="fr-FR" sz="1600" b="0" i="0" u="none" strike="noStrike" cap="none" normalizeH="0" baseline="0" dirty="0">
              <a:ln>
                <a:noFill/>
              </a:ln>
              <a:solidFill>
                <a:schemeClr val="tx1"/>
              </a:solidFill>
              <a:effectLst/>
              <a:latin typeface="+mn-lt"/>
            </a:endParaRPr>
          </a:p>
        </p:txBody>
      </p:sp>
      <p:sp>
        <p:nvSpPr>
          <p:cNvPr id="15" name="Rectangle à coins arrondis 31">
            <a:extLst>
              <a:ext uri="{FF2B5EF4-FFF2-40B4-BE49-F238E27FC236}">
                <a16:creationId xmlns:a16="http://schemas.microsoft.com/office/drawing/2014/main" id="{4448BD01-1A78-1CDF-3E6B-4BC02F7EADEB}"/>
              </a:ext>
            </a:extLst>
          </p:cNvPr>
          <p:cNvSpPr>
            <a:spLocks noChangeArrowheads="1"/>
          </p:cNvSpPr>
          <p:nvPr/>
        </p:nvSpPr>
        <p:spPr bwMode="auto">
          <a:xfrm>
            <a:off x="1896725" y="4060964"/>
            <a:ext cx="768350" cy="390525"/>
          </a:xfrm>
          <a:prstGeom prst="roundRect">
            <a:avLst>
              <a:gd name="adj" fmla="val 16667"/>
            </a:avLst>
          </a:prstGeom>
          <a:solidFill>
            <a:srgbClr val="9BBB59"/>
          </a:solidFill>
          <a:ln w="38100">
            <a:solidFill>
              <a:srgbClr val="FFFFFF"/>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OUI</a:t>
            </a:r>
            <a:endParaRPr kumimoji="0" lang="fr-FR" altLang="fr-FR" sz="1600" b="0" i="0" u="none" strike="noStrike" cap="none" normalizeH="0" baseline="0" dirty="0">
              <a:ln>
                <a:noFill/>
              </a:ln>
              <a:solidFill>
                <a:schemeClr val="tx1"/>
              </a:solidFill>
              <a:effectLst/>
              <a:latin typeface="+mn-lt"/>
            </a:endParaRPr>
          </a:p>
        </p:txBody>
      </p:sp>
      <p:sp>
        <p:nvSpPr>
          <p:cNvPr id="16" name="Rectangle à coins arrondis 32">
            <a:extLst>
              <a:ext uri="{FF2B5EF4-FFF2-40B4-BE49-F238E27FC236}">
                <a16:creationId xmlns:a16="http://schemas.microsoft.com/office/drawing/2014/main" id="{EF9DC910-282D-5FE7-2E1D-14620979A5D2}"/>
              </a:ext>
            </a:extLst>
          </p:cNvPr>
          <p:cNvSpPr>
            <a:spLocks noChangeArrowheads="1"/>
          </p:cNvSpPr>
          <p:nvPr/>
        </p:nvSpPr>
        <p:spPr bwMode="auto">
          <a:xfrm>
            <a:off x="2984720" y="6026889"/>
            <a:ext cx="1899952" cy="591237"/>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Avis du conseil médical</a:t>
            </a:r>
            <a:endParaRPr kumimoji="0" lang="fr-FR" altLang="fr-FR" sz="1600" b="0" i="0" u="none" strike="noStrike" cap="none" normalizeH="0" baseline="0" dirty="0">
              <a:ln>
                <a:noFill/>
              </a:ln>
              <a:solidFill>
                <a:schemeClr val="tx1"/>
              </a:solidFill>
              <a:effectLst/>
              <a:latin typeface="+mn-lt"/>
            </a:endParaRPr>
          </a:p>
        </p:txBody>
      </p:sp>
      <p:sp>
        <p:nvSpPr>
          <p:cNvPr id="17" name="Text Box 22">
            <a:extLst>
              <a:ext uri="{FF2B5EF4-FFF2-40B4-BE49-F238E27FC236}">
                <a16:creationId xmlns:a16="http://schemas.microsoft.com/office/drawing/2014/main" id="{7BC45232-D797-E3FE-C30C-BC30C50063A3}"/>
              </a:ext>
            </a:extLst>
          </p:cNvPr>
          <p:cNvSpPr txBox="1">
            <a:spLocks noChangeArrowheads="1"/>
          </p:cNvSpPr>
          <p:nvPr/>
        </p:nvSpPr>
        <p:spPr bwMode="auto">
          <a:xfrm>
            <a:off x="2563252" y="5502519"/>
            <a:ext cx="5833678" cy="450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3F2270"/>
                </a:solidFill>
                <a:effectLst/>
                <a:latin typeface="+mn-lt"/>
                <a:ea typeface="Calibri" panose="020F0502020204030204" pitchFamily="34" charset="0"/>
                <a:cs typeface="Times New Roman" panose="02020603050405020304" pitchFamily="18" charset="0"/>
              </a:rPr>
              <a:t>Consultation d’un médecin agréé</a:t>
            </a:r>
            <a:endParaRPr kumimoji="0" lang="fr-FR" altLang="fr-FR" sz="1600" i="0" u="none" strike="noStrike" cap="none" normalizeH="0" baseline="0" dirty="0">
              <a:ln>
                <a:noFill/>
              </a:ln>
              <a:solidFill>
                <a:srgbClr val="3F2270"/>
              </a:solidFill>
              <a:effectLst/>
              <a:latin typeface="+mn-lt"/>
            </a:endParaRPr>
          </a:p>
        </p:txBody>
      </p:sp>
      <p:sp>
        <p:nvSpPr>
          <p:cNvPr id="20" name="Flèche à angle droit 17">
            <a:extLst>
              <a:ext uri="{FF2B5EF4-FFF2-40B4-BE49-F238E27FC236}">
                <a16:creationId xmlns:a16="http://schemas.microsoft.com/office/drawing/2014/main" id="{AF2940B8-C7E3-A56B-1686-58C5EA6171A7}"/>
              </a:ext>
            </a:extLst>
          </p:cNvPr>
          <p:cNvSpPr/>
          <p:nvPr/>
        </p:nvSpPr>
        <p:spPr>
          <a:xfrm rot="10800000" flipH="1">
            <a:off x="7441494" y="361249"/>
            <a:ext cx="560070" cy="572770"/>
          </a:xfrm>
          <a:prstGeom prst="bentUp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21" name="Flèche à angle droit 16">
            <a:extLst>
              <a:ext uri="{FF2B5EF4-FFF2-40B4-BE49-F238E27FC236}">
                <a16:creationId xmlns:a16="http://schemas.microsoft.com/office/drawing/2014/main" id="{2794146E-20E6-082F-33AD-EE73C967874A}"/>
              </a:ext>
            </a:extLst>
          </p:cNvPr>
          <p:cNvSpPr/>
          <p:nvPr/>
        </p:nvSpPr>
        <p:spPr>
          <a:xfrm rot="10800000">
            <a:off x="2679920" y="489644"/>
            <a:ext cx="609600" cy="542290"/>
          </a:xfrm>
          <a:prstGeom prst="bentUp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22" name="Flèche vers le bas 15">
            <a:extLst>
              <a:ext uri="{FF2B5EF4-FFF2-40B4-BE49-F238E27FC236}">
                <a16:creationId xmlns:a16="http://schemas.microsoft.com/office/drawing/2014/main" id="{A4B18765-D151-A0B7-DB75-762E75498444}"/>
              </a:ext>
            </a:extLst>
          </p:cNvPr>
          <p:cNvSpPr/>
          <p:nvPr/>
        </p:nvSpPr>
        <p:spPr>
          <a:xfrm>
            <a:off x="2166032" y="2974845"/>
            <a:ext cx="176530" cy="194945"/>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24" name="Flèche vers le bas 19">
            <a:extLst>
              <a:ext uri="{FF2B5EF4-FFF2-40B4-BE49-F238E27FC236}">
                <a16:creationId xmlns:a16="http://schemas.microsoft.com/office/drawing/2014/main" id="{39E4A281-AB13-F58C-10B1-52EEC3845D93}"/>
              </a:ext>
            </a:extLst>
          </p:cNvPr>
          <p:cNvSpPr/>
          <p:nvPr/>
        </p:nvSpPr>
        <p:spPr>
          <a:xfrm>
            <a:off x="7913299" y="1841458"/>
            <a:ext cx="176530" cy="194945"/>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25" name="Flèche vers le bas 21">
            <a:extLst>
              <a:ext uri="{FF2B5EF4-FFF2-40B4-BE49-F238E27FC236}">
                <a16:creationId xmlns:a16="http://schemas.microsoft.com/office/drawing/2014/main" id="{BA33B3A7-4EE7-04B8-A660-06D37BF54F93}"/>
              </a:ext>
            </a:extLst>
          </p:cNvPr>
          <p:cNvSpPr/>
          <p:nvPr/>
        </p:nvSpPr>
        <p:spPr>
          <a:xfrm>
            <a:off x="7027202" y="6416312"/>
            <a:ext cx="176530" cy="194945"/>
          </a:xfrm>
          <a:prstGeom prst="downArrow">
            <a:avLst>
              <a:gd name="adj1" fmla="val 50000"/>
              <a:gd name="adj2" fmla="val 77626"/>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26" name="Flèche vers le bas 26">
            <a:extLst>
              <a:ext uri="{FF2B5EF4-FFF2-40B4-BE49-F238E27FC236}">
                <a16:creationId xmlns:a16="http://schemas.microsoft.com/office/drawing/2014/main" id="{918E713B-21A0-6DAD-6057-996084FB4852}"/>
              </a:ext>
            </a:extLst>
          </p:cNvPr>
          <p:cNvSpPr/>
          <p:nvPr/>
        </p:nvSpPr>
        <p:spPr>
          <a:xfrm>
            <a:off x="2200465" y="1710084"/>
            <a:ext cx="176530" cy="194945"/>
          </a:xfrm>
          <a:prstGeom prst="downArrow">
            <a:avLst>
              <a:gd name="adj1" fmla="val 50000"/>
              <a:gd name="adj2" fmla="val 77626"/>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28" name="Flèche vers le bas 28">
            <a:extLst>
              <a:ext uri="{FF2B5EF4-FFF2-40B4-BE49-F238E27FC236}">
                <a16:creationId xmlns:a16="http://schemas.microsoft.com/office/drawing/2014/main" id="{9C2DE9AA-DE1E-ABD3-3D53-3698A6F32F77}"/>
              </a:ext>
            </a:extLst>
          </p:cNvPr>
          <p:cNvSpPr/>
          <p:nvPr/>
        </p:nvSpPr>
        <p:spPr>
          <a:xfrm>
            <a:off x="3980936" y="6662003"/>
            <a:ext cx="141628" cy="341313"/>
          </a:xfrm>
          <a:prstGeom prst="downArrow">
            <a:avLst>
              <a:gd name="adj1" fmla="val 50000"/>
              <a:gd name="adj2" fmla="val 77626"/>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29" name="Flèche vers le bas 33">
            <a:extLst>
              <a:ext uri="{FF2B5EF4-FFF2-40B4-BE49-F238E27FC236}">
                <a16:creationId xmlns:a16="http://schemas.microsoft.com/office/drawing/2014/main" id="{30874C06-297A-5FBB-1586-FE26DEF4E0A8}"/>
              </a:ext>
            </a:extLst>
          </p:cNvPr>
          <p:cNvSpPr/>
          <p:nvPr/>
        </p:nvSpPr>
        <p:spPr>
          <a:xfrm>
            <a:off x="3271520" y="8474710"/>
            <a:ext cx="176530" cy="194945"/>
          </a:xfrm>
          <a:prstGeom prst="downArrow">
            <a:avLst>
              <a:gd name="adj1" fmla="val 50000"/>
              <a:gd name="adj2" fmla="val 77626"/>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30" name="Flèche vers le bas 34">
            <a:extLst>
              <a:ext uri="{FF2B5EF4-FFF2-40B4-BE49-F238E27FC236}">
                <a16:creationId xmlns:a16="http://schemas.microsoft.com/office/drawing/2014/main" id="{5A9FF488-E1C7-3251-0A8A-311AA9C61BEB}"/>
              </a:ext>
            </a:extLst>
          </p:cNvPr>
          <p:cNvSpPr/>
          <p:nvPr/>
        </p:nvSpPr>
        <p:spPr>
          <a:xfrm>
            <a:off x="3333115" y="9394825"/>
            <a:ext cx="176530" cy="194945"/>
          </a:xfrm>
          <a:prstGeom prst="downArrow">
            <a:avLst>
              <a:gd name="adj1" fmla="val 50000"/>
              <a:gd name="adj2" fmla="val 77626"/>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31" name="Flèche vers le bas 36">
            <a:extLst>
              <a:ext uri="{FF2B5EF4-FFF2-40B4-BE49-F238E27FC236}">
                <a16:creationId xmlns:a16="http://schemas.microsoft.com/office/drawing/2014/main" id="{A98BF287-1AAB-A391-ED0D-61569CED61C0}"/>
              </a:ext>
            </a:extLst>
          </p:cNvPr>
          <p:cNvSpPr/>
          <p:nvPr/>
        </p:nvSpPr>
        <p:spPr>
          <a:xfrm rot="1660945">
            <a:off x="1207516" y="4253692"/>
            <a:ext cx="176530" cy="194945"/>
          </a:xfrm>
          <a:prstGeom prst="downArrow">
            <a:avLst>
              <a:gd name="adj1" fmla="val 50000"/>
              <a:gd name="adj2" fmla="val 77626"/>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32" name="Flèche vers le bas 38">
            <a:extLst>
              <a:ext uri="{FF2B5EF4-FFF2-40B4-BE49-F238E27FC236}">
                <a16:creationId xmlns:a16="http://schemas.microsoft.com/office/drawing/2014/main" id="{58E77F8B-792D-3505-AB22-155E924A60CA}"/>
              </a:ext>
            </a:extLst>
          </p:cNvPr>
          <p:cNvSpPr/>
          <p:nvPr/>
        </p:nvSpPr>
        <p:spPr>
          <a:xfrm rot="20018549">
            <a:off x="3761710" y="4283327"/>
            <a:ext cx="176530" cy="194945"/>
          </a:xfrm>
          <a:prstGeom prst="downArrow">
            <a:avLst>
              <a:gd name="adj1" fmla="val 50000"/>
              <a:gd name="adj2" fmla="val 77626"/>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36" name="Flèche vers le bas 42">
            <a:extLst>
              <a:ext uri="{FF2B5EF4-FFF2-40B4-BE49-F238E27FC236}">
                <a16:creationId xmlns:a16="http://schemas.microsoft.com/office/drawing/2014/main" id="{279A1BC4-53F4-6DE6-9876-354BB6BBB6BE}"/>
              </a:ext>
            </a:extLst>
          </p:cNvPr>
          <p:cNvSpPr/>
          <p:nvPr/>
        </p:nvSpPr>
        <p:spPr>
          <a:xfrm rot="2738804">
            <a:off x="6289084" y="6710993"/>
            <a:ext cx="176530" cy="762000"/>
          </a:xfrm>
          <a:prstGeom prst="downArrow">
            <a:avLst>
              <a:gd name="adj1" fmla="val 50000"/>
              <a:gd name="adj2" fmla="val 77626"/>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37" name="Flèche vers le bas 43">
            <a:extLst>
              <a:ext uri="{FF2B5EF4-FFF2-40B4-BE49-F238E27FC236}">
                <a16:creationId xmlns:a16="http://schemas.microsoft.com/office/drawing/2014/main" id="{5C4D330D-A077-BEB8-6817-60D28DDDEBA3}"/>
              </a:ext>
            </a:extLst>
          </p:cNvPr>
          <p:cNvSpPr/>
          <p:nvPr/>
        </p:nvSpPr>
        <p:spPr>
          <a:xfrm rot="18913350">
            <a:off x="1263096" y="6666772"/>
            <a:ext cx="176189" cy="856396"/>
          </a:xfrm>
          <a:prstGeom prst="downArrow">
            <a:avLst>
              <a:gd name="adj1" fmla="val 50000"/>
              <a:gd name="adj2" fmla="val 77626"/>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600"/>
          </a:p>
        </p:txBody>
      </p:sp>
      <p:sp>
        <p:nvSpPr>
          <p:cNvPr id="38" name="Rectangle 36">
            <a:extLst>
              <a:ext uri="{FF2B5EF4-FFF2-40B4-BE49-F238E27FC236}">
                <a16:creationId xmlns:a16="http://schemas.microsoft.com/office/drawing/2014/main" id="{56C29559-97CE-AF95-1C18-ADDAD396F883}"/>
              </a:ext>
            </a:extLst>
          </p:cNvPr>
          <p:cNvSpPr>
            <a:spLocks noChangeArrowheads="1"/>
          </p:cNvSpPr>
          <p:nvPr/>
        </p:nvSpPr>
        <p:spPr bwMode="auto">
          <a:xfrm>
            <a:off x="0" y="5932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1600">
              <a:latin typeface="+mn-lt"/>
            </a:endParaRPr>
          </a:p>
        </p:txBody>
      </p:sp>
      <p:sp>
        <p:nvSpPr>
          <p:cNvPr id="39" name="Rectangle 53">
            <a:extLst>
              <a:ext uri="{FF2B5EF4-FFF2-40B4-BE49-F238E27FC236}">
                <a16:creationId xmlns:a16="http://schemas.microsoft.com/office/drawing/2014/main" id="{D7301AAD-2C27-E8DC-2F7C-D1413CA5290B}"/>
              </a:ext>
            </a:extLst>
          </p:cNvPr>
          <p:cNvSpPr>
            <a:spLocks noChangeArrowheads="1"/>
          </p:cNvSpPr>
          <p:nvPr/>
        </p:nvSpPr>
        <p:spPr bwMode="auto">
          <a:xfrm>
            <a:off x="449263" y="41702"/>
            <a:ext cx="2423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 </a:t>
            </a:r>
            <a:endParaRPr kumimoji="0" lang="fr-FR" altLang="fr-FR"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a:ln>
                <a:noFill/>
              </a:ln>
              <a:solidFill>
                <a:schemeClr val="tx1"/>
              </a:solidFill>
              <a:effectLst/>
              <a:latin typeface="+mn-lt"/>
            </a:endParaRPr>
          </a:p>
        </p:txBody>
      </p:sp>
      <p:sp>
        <p:nvSpPr>
          <p:cNvPr id="40" name="Rectangle 55">
            <a:extLst>
              <a:ext uri="{FF2B5EF4-FFF2-40B4-BE49-F238E27FC236}">
                <a16:creationId xmlns:a16="http://schemas.microsoft.com/office/drawing/2014/main" id="{C2F43B68-B616-A649-0552-F7CBAD059F4B}"/>
              </a:ext>
            </a:extLst>
          </p:cNvPr>
          <p:cNvSpPr>
            <a:spLocks noChangeArrowheads="1"/>
          </p:cNvSpPr>
          <p:nvPr/>
        </p:nvSpPr>
        <p:spPr bwMode="auto">
          <a:xfrm>
            <a:off x="0" y="34007"/>
            <a:ext cx="184731"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600" b="0" i="0" u="none" strike="noStrike" cap="none" normalizeH="0" baseline="0">
                <a:ln>
                  <a:noFill/>
                </a:ln>
                <a:solidFill>
                  <a:schemeClr val="tx1"/>
                </a:solidFill>
                <a:effectLst/>
                <a:latin typeface="+mn-lt"/>
                <a:ea typeface="Calibri" panose="020F0502020204030204" pitchFamily="34" charset="0"/>
              </a:rPr>
            </a:br>
            <a:endParaRPr kumimoji="0" lang="fr-FR" altLang="fr-FR"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a:ln>
                <a:noFill/>
              </a:ln>
              <a:solidFill>
                <a:schemeClr val="tx1"/>
              </a:solidFill>
              <a:effectLst/>
              <a:latin typeface="+mn-lt"/>
            </a:endParaRPr>
          </a:p>
        </p:txBody>
      </p:sp>
      <p:sp>
        <p:nvSpPr>
          <p:cNvPr id="41" name="Rectangle à coins arrondis 32">
            <a:extLst>
              <a:ext uri="{FF2B5EF4-FFF2-40B4-BE49-F238E27FC236}">
                <a16:creationId xmlns:a16="http://schemas.microsoft.com/office/drawing/2014/main" id="{B7FC46E1-18A2-723D-75E8-5BE3B8A0051A}"/>
              </a:ext>
            </a:extLst>
          </p:cNvPr>
          <p:cNvSpPr>
            <a:spLocks noChangeArrowheads="1"/>
          </p:cNvSpPr>
          <p:nvPr/>
        </p:nvSpPr>
        <p:spPr bwMode="auto">
          <a:xfrm>
            <a:off x="5450641" y="5976123"/>
            <a:ext cx="1907941" cy="59123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Avis du conseil médical</a:t>
            </a:r>
            <a:endParaRPr kumimoji="0" lang="fr-FR" altLang="fr-FR"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214493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endParaRPr lang="fr-FR" sz="3200" b="1" dirty="0">
              <a:solidFill>
                <a:schemeClr val="tx2"/>
              </a:solidFill>
              <a:latin typeface="+mj-lt"/>
              <a:ea typeface="+mj-ea"/>
              <a:cs typeface="+mj-cs"/>
            </a:endParaRPr>
          </a:p>
          <a:p>
            <a:r>
              <a:rPr lang="fr-FR" sz="3200" b="1" dirty="0">
                <a:solidFill>
                  <a:schemeClr val="tx2"/>
                </a:solidFill>
                <a:latin typeface="Calibri" panose="020F0502020204030204" pitchFamily="34" charset="0"/>
                <a:ea typeface="+mj-ea"/>
                <a:cs typeface="Calibri" panose="020F0502020204030204" pitchFamily="34" charset="0"/>
              </a:rPr>
              <a:t>Imputabilité au service d’une maladie (Rappel)</a:t>
            </a:r>
          </a:p>
        </p:txBody>
      </p:sp>
      <p:sp>
        <p:nvSpPr>
          <p:cNvPr id="2" name="ZoneTexte 1">
            <a:extLst>
              <a:ext uri="{FF2B5EF4-FFF2-40B4-BE49-F238E27FC236}">
                <a16:creationId xmlns:a16="http://schemas.microsoft.com/office/drawing/2014/main" id="{755BA370-11CA-F6C5-6C58-8B936F6D177A}"/>
              </a:ext>
            </a:extLst>
          </p:cNvPr>
          <p:cNvSpPr txBox="1"/>
          <p:nvPr/>
        </p:nvSpPr>
        <p:spPr>
          <a:xfrm>
            <a:off x="425930" y="1140771"/>
            <a:ext cx="9777598" cy="7973978"/>
          </a:xfrm>
          <a:prstGeom prst="rect">
            <a:avLst/>
          </a:prstGeom>
          <a:noFill/>
        </p:spPr>
        <p:txBody>
          <a:bodyPr wrap="square" rtlCol="0">
            <a:spAutoFit/>
          </a:bodyPr>
          <a:lstStyle/>
          <a:p>
            <a:pPr>
              <a:lnSpc>
                <a:spcPct val="115000"/>
              </a:lnSpc>
              <a:spcAft>
                <a:spcPts val="1000"/>
              </a:spcAft>
            </a:pPr>
            <a:r>
              <a:rPr lang="fr-FR" sz="1800" b="1" dirty="0">
                <a:solidFill>
                  <a:srgbClr val="1F92B7"/>
                </a:solidFill>
                <a:effectLst/>
                <a:latin typeface="+mn-lt"/>
                <a:ea typeface="Calibri" panose="020F0502020204030204" pitchFamily="34" charset="0"/>
                <a:cs typeface="Times New Roman" panose="02020603050405020304" pitchFamily="18" charset="0"/>
              </a:rPr>
              <a:t>Délais de déclaration d’une maladie professionnelle :</a:t>
            </a:r>
          </a:p>
          <a:p>
            <a:pPr>
              <a:lnSpc>
                <a:spcPct val="115000"/>
              </a:lnSpc>
              <a:spcAft>
                <a:spcPts val="1000"/>
              </a:spcAft>
            </a:pPr>
            <a:r>
              <a:rPr lang="fr-FR" sz="1800" dirty="0">
                <a:effectLst/>
                <a:latin typeface="+mn-lt"/>
                <a:ea typeface="Calibri" panose="020F0502020204030204" pitchFamily="34" charset="0"/>
                <a:cs typeface="Times New Roman" panose="02020603050405020304" pitchFamily="18" charset="0"/>
              </a:rPr>
              <a:t>La déclaration de maladie professionnelle doit être adressée à l’employeur territorial dans un délai de </a:t>
            </a:r>
            <a:r>
              <a:rPr lang="fr-FR" sz="1800" b="1" dirty="0">
                <a:effectLst/>
                <a:latin typeface="+mn-lt"/>
                <a:ea typeface="Calibri" panose="020F0502020204030204" pitchFamily="34" charset="0"/>
                <a:cs typeface="Times New Roman" panose="02020603050405020304" pitchFamily="18" charset="0"/>
              </a:rPr>
              <a:t>2 ans</a:t>
            </a:r>
            <a:r>
              <a:rPr lang="fr-FR" sz="1800" dirty="0">
                <a:effectLst/>
                <a:latin typeface="+mn-lt"/>
                <a:ea typeface="Calibri" panose="020F0502020204030204" pitchFamily="34" charset="0"/>
                <a:cs typeface="Times New Roman" panose="02020603050405020304" pitchFamily="18" charset="0"/>
              </a:rPr>
              <a:t>, à compter de la première constatation de la maladie ou de la date à laquelle le fonctionnaire est informé par un certificat médical du lien possible entre sa maladie et son activité professionnelle. </a:t>
            </a:r>
          </a:p>
          <a:p>
            <a:pPr>
              <a:lnSpc>
                <a:spcPct val="115000"/>
              </a:lnSpc>
              <a:spcAft>
                <a:spcPts val="1000"/>
              </a:spcAft>
            </a:pPr>
            <a:r>
              <a:rPr lang="fr-FR" sz="1800" b="1" u="sng" dirty="0">
                <a:effectLst/>
                <a:latin typeface="+mn-lt"/>
                <a:ea typeface="Calibri" panose="020F0502020204030204" pitchFamily="34" charset="0"/>
                <a:cs typeface="Times New Roman" panose="02020603050405020304" pitchFamily="18" charset="0"/>
              </a:rPr>
              <a:t>Attention</a:t>
            </a:r>
            <a:r>
              <a:rPr lang="fr-FR" sz="1800" dirty="0">
                <a:effectLst/>
                <a:latin typeface="+mn-lt"/>
                <a:ea typeface="Calibri" panose="020F0502020204030204" pitchFamily="34" charset="0"/>
                <a:cs typeface="Times New Roman" panose="02020603050405020304" pitchFamily="18" charset="0"/>
              </a:rPr>
              <a:t>: Le délai de déclaration de l’accident à l’employeur est distinct du délai d’envoi d’un arrêt de travail (48h). Le non-respect du délai de 48h ne doit pas rendre impossible la déclaration </a:t>
            </a:r>
          </a:p>
          <a:p>
            <a:pPr>
              <a:lnSpc>
                <a:spcPct val="115000"/>
              </a:lnSpc>
              <a:spcAft>
                <a:spcPts val="1000"/>
              </a:spcAft>
            </a:pPr>
            <a:endParaRPr lang="fr-FR" sz="6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fr-FR" sz="1800" b="1" dirty="0">
                <a:solidFill>
                  <a:srgbClr val="BE0F2E"/>
                </a:solidFill>
                <a:effectLst/>
                <a:latin typeface="+mn-lt"/>
                <a:ea typeface="Calibri" panose="020F0502020204030204" pitchFamily="34" charset="0"/>
                <a:cs typeface="Times New Roman" panose="02020603050405020304" pitchFamily="18" charset="0"/>
              </a:rPr>
              <a:t>Délais d’instruction par l’administration :</a:t>
            </a:r>
          </a:p>
          <a:p>
            <a:pPr>
              <a:lnSpc>
                <a:spcPct val="115000"/>
              </a:lnSpc>
              <a:spcAft>
                <a:spcPts val="1000"/>
              </a:spcAft>
            </a:pPr>
            <a:r>
              <a:rPr lang="fr-FR" sz="1800" b="1" dirty="0">
                <a:effectLst/>
                <a:latin typeface="+mn-lt"/>
                <a:ea typeface="Calibri" panose="020F0502020204030204" pitchFamily="34" charset="0"/>
                <a:cs typeface="Times New Roman" panose="02020603050405020304" pitchFamily="18" charset="0"/>
              </a:rPr>
              <a:t>2 mois à compter </a:t>
            </a:r>
            <a:r>
              <a:rPr lang="fr-FR" sz="1800" dirty="0">
                <a:effectLst/>
                <a:latin typeface="+mn-lt"/>
                <a:ea typeface="Calibri" panose="020F0502020204030204" pitchFamily="34" charset="0"/>
                <a:cs typeface="Times New Roman" panose="02020603050405020304" pitchFamily="18" charset="0"/>
              </a:rPr>
              <a:t>de la date de réception de déclaration.</a:t>
            </a:r>
          </a:p>
          <a:p>
            <a:pPr>
              <a:lnSpc>
                <a:spcPct val="115000"/>
              </a:lnSpc>
              <a:spcAft>
                <a:spcPts val="1000"/>
              </a:spcAft>
            </a:pPr>
            <a:r>
              <a:rPr lang="fr-FR" sz="1800" b="1" dirty="0">
                <a:effectLst/>
                <a:latin typeface="+mn-lt"/>
                <a:ea typeface="Calibri" panose="020F0502020204030204" pitchFamily="34" charset="0"/>
                <a:cs typeface="Times New Roman" panose="02020603050405020304" pitchFamily="18" charset="0"/>
              </a:rPr>
              <a:t>3 mois supplémentaires </a:t>
            </a:r>
            <a:r>
              <a:rPr lang="fr-FR" sz="1800" dirty="0">
                <a:effectLst/>
                <a:latin typeface="+mn-lt"/>
                <a:ea typeface="Calibri" panose="020F0502020204030204" pitchFamily="34" charset="0"/>
                <a:cs typeface="Times New Roman" panose="02020603050405020304" pitchFamily="18" charset="0"/>
              </a:rPr>
              <a:t>de délai d’instruction par l’administration, si:</a:t>
            </a:r>
          </a:p>
          <a:p>
            <a:pPr marL="285750" indent="-285750">
              <a:lnSpc>
                <a:spcPct val="115000"/>
              </a:lnSpc>
              <a:spcAft>
                <a:spcPts val="1000"/>
              </a:spcAft>
              <a:buFont typeface="Arial" panose="020B0604020202020204" pitchFamily="34" charset="0"/>
              <a:buChar char="•"/>
            </a:pPr>
            <a:r>
              <a:rPr lang="fr-FR" sz="1800" dirty="0">
                <a:effectLst/>
                <a:latin typeface="+mn-lt"/>
                <a:ea typeface="Calibri" panose="020F0502020204030204" pitchFamily="34" charset="0"/>
                <a:cs typeface="Times New Roman" panose="02020603050405020304" pitchFamily="18" charset="0"/>
              </a:rPr>
              <a:t>Une expertise est diligentée (la maladie ne remplit pas tous les critères du tableau ou la maladie est hors tableau) et lorsque le conseil médical formation plénière est saisi.</a:t>
            </a:r>
          </a:p>
          <a:p>
            <a:pPr>
              <a:lnSpc>
                <a:spcPct val="115000"/>
              </a:lnSpc>
              <a:spcAft>
                <a:spcPts val="1000"/>
              </a:spcAft>
            </a:pPr>
            <a:r>
              <a:rPr lang="fr-FR" sz="1800" dirty="0">
                <a:effectLst/>
                <a:latin typeface="+mn-lt"/>
                <a:ea typeface="Calibri" panose="020F0502020204030204" pitchFamily="34" charset="0"/>
                <a:cs typeface="Times New Roman" panose="02020603050405020304" pitchFamily="18" charset="0"/>
              </a:rPr>
              <a:t>Non- respect du délai (2+3 mois) = placement provisoire en CITIS. Cette décision, notifiée au fonctionnaire, précise qu'elle peut être retirée avec la régularisation de la rémunération versée à tort.</a:t>
            </a:r>
            <a:endParaRPr lang="fr-FR" sz="2800" i="0" dirty="0">
              <a:effectLst/>
              <a:latin typeface="+mn-lt"/>
            </a:endParaRPr>
          </a:p>
          <a:p>
            <a:pPr>
              <a:lnSpc>
                <a:spcPct val="115000"/>
              </a:lnSpc>
              <a:spcAft>
                <a:spcPts val="1000"/>
              </a:spcAft>
            </a:pPr>
            <a:endParaRPr lang="fr-FR" sz="24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r>
              <a:rPr lang="fr-FR" dirty="0"/>
              <a:t> </a:t>
            </a:r>
          </a:p>
        </p:txBody>
      </p:sp>
      <p:sp>
        <p:nvSpPr>
          <p:cNvPr id="3" name="Espace réservé du numéro de diapositive 2">
            <a:extLst>
              <a:ext uri="{FF2B5EF4-FFF2-40B4-BE49-F238E27FC236}">
                <a16:creationId xmlns:a16="http://schemas.microsoft.com/office/drawing/2014/main" id="{3533D2AB-276E-4B6D-09AD-EBCE3754A6DE}"/>
              </a:ext>
            </a:extLst>
          </p:cNvPr>
          <p:cNvSpPr>
            <a:spLocks noGrp="1"/>
          </p:cNvSpPr>
          <p:nvPr>
            <p:ph type="sldNum" sz="quarter" idx="12"/>
          </p:nvPr>
        </p:nvSpPr>
        <p:spPr/>
        <p:txBody>
          <a:bodyPr/>
          <a:lstStyle/>
          <a:p>
            <a:r>
              <a:rPr lang="fr-FR" altLang="fr-FR" dirty="0"/>
              <a:t>41</a:t>
            </a:r>
          </a:p>
        </p:txBody>
      </p:sp>
    </p:spTree>
    <p:extLst>
      <p:ext uri="{BB962C8B-B14F-4D97-AF65-F5344CB8AC3E}">
        <p14:creationId xmlns:p14="http://schemas.microsoft.com/office/powerpoint/2010/main" val="2145677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r>
              <a:rPr lang="fr-FR" sz="3200" b="1" dirty="0">
                <a:solidFill>
                  <a:schemeClr val="tx2"/>
                </a:solidFill>
                <a:latin typeface="Calibri" panose="020F0502020204030204" pitchFamily="34" charset="0"/>
                <a:ea typeface="+mj-ea"/>
                <a:cs typeface="Calibri" panose="020F0502020204030204" pitchFamily="34" charset="0"/>
              </a:rPr>
              <a:t>Pièces à fournir pour l’imputabilité d’une maladie professionnelle</a:t>
            </a:r>
          </a:p>
        </p:txBody>
      </p:sp>
      <p:sp>
        <p:nvSpPr>
          <p:cNvPr id="2" name="ZoneTexte 1">
            <a:extLst>
              <a:ext uri="{FF2B5EF4-FFF2-40B4-BE49-F238E27FC236}">
                <a16:creationId xmlns:a16="http://schemas.microsoft.com/office/drawing/2014/main" id="{755BA370-11CA-F6C5-6C58-8B936F6D177A}"/>
              </a:ext>
            </a:extLst>
          </p:cNvPr>
          <p:cNvSpPr txBox="1"/>
          <p:nvPr/>
        </p:nvSpPr>
        <p:spPr>
          <a:xfrm>
            <a:off x="378147" y="1216822"/>
            <a:ext cx="9841541" cy="7323543"/>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fr-FR" b="0" i="0" dirty="0">
                <a:solidFill>
                  <a:srgbClr val="212121"/>
                </a:solidFill>
                <a:effectLst/>
                <a:latin typeface="+mn-lt"/>
              </a:rPr>
              <a:t>La saisine du conseil médical dûment complétée ;</a:t>
            </a:r>
          </a:p>
          <a:p>
            <a:pPr marL="285750" indent="-285750">
              <a:lnSpc>
                <a:spcPct val="115000"/>
              </a:lnSpc>
              <a:spcAft>
                <a:spcPts val="1000"/>
              </a:spcAft>
              <a:buFont typeface="Arial" panose="020B0604020202020204" pitchFamily="34" charset="0"/>
              <a:buChar char="•"/>
            </a:pPr>
            <a:r>
              <a:rPr lang="fr-FR" b="0" i="0" dirty="0">
                <a:solidFill>
                  <a:srgbClr val="212121"/>
                </a:solidFill>
                <a:effectLst/>
                <a:latin typeface="+mn-lt"/>
              </a:rPr>
              <a:t>Un courrier de l’autorité territoriale précisant les raisons pour lesquelles l’employeur ne reconnaît pas l’imputabilité au service de la maladie ;</a:t>
            </a:r>
          </a:p>
          <a:p>
            <a:pPr marL="285750" indent="-285750">
              <a:lnSpc>
                <a:spcPct val="115000"/>
              </a:lnSpc>
              <a:spcAft>
                <a:spcPts val="1000"/>
              </a:spcAft>
              <a:buFont typeface="Arial" panose="020B0604020202020204" pitchFamily="34" charset="0"/>
              <a:buChar char="•"/>
            </a:pPr>
            <a:r>
              <a:rPr lang="fr-FR" b="0" i="0" dirty="0">
                <a:solidFill>
                  <a:srgbClr val="212121"/>
                </a:solidFill>
                <a:effectLst/>
                <a:latin typeface="+mn-lt"/>
              </a:rPr>
              <a:t>Un formulaire complété par l’agent précisant les circonstances de la maladie</a:t>
            </a:r>
            <a:r>
              <a:rPr lang="fr-FR" dirty="0">
                <a:solidFill>
                  <a:srgbClr val="212121"/>
                </a:solidFill>
                <a:latin typeface="+mn-lt"/>
              </a:rPr>
              <a:t> ;</a:t>
            </a:r>
            <a:endParaRPr lang="fr-FR" b="0" i="0" dirty="0">
              <a:solidFill>
                <a:srgbClr val="212121"/>
              </a:solidFill>
              <a:effectLst/>
              <a:latin typeface="+mn-lt"/>
            </a:endParaRPr>
          </a:p>
          <a:p>
            <a:pPr marL="285750" indent="-285750">
              <a:lnSpc>
                <a:spcPct val="115000"/>
              </a:lnSpc>
              <a:spcAft>
                <a:spcPts val="1000"/>
              </a:spcAft>
              <a:buFont typeface="Arial" panose="020B0604020202020204" pitchFamily="34" charset="0"/>
              <a:buChar char="•"/>
            </a:pPr>
            <a:r>
              <a:rPr lang="fr-FR" b="0" i="0" dirty="0">
                <a:solidFill>
                  <a:srgbClr val="212121"/>
                </a:solidFill>
                <a:effectLst/>
                <a:latin typeface="+mn-lt"/>
              </a:rPr>
              <a:t>Un certificat médical indiquant la nature et le siège des lésions résultant de la maladie, la désignation de la maladie, le numéro du tableau (le cas échéant) et la date de la première constatation médicale ;</a:t>
            </a:r>
          </a:p>
          <a:p>
            <a:pPr marL="285750" indent="-285750">
              <a:lnSpc>
                <a:spcPct val="115000"/>
              </a:lnSpc>
              <a:spcAft>
                <a:spcPts val="1000"/>
              </a:spcAft>
              <a:buFont typeface="Arial" panose="020B0604020202020204" pitchFamily="34" charset="0"/>
              <a:buChar char="•"/>
            </a:pPr>
            <a:r>
              <a:rPr lang="fr-FR" b="0" i="0" dirty="0">
                <a:solidFill>
                  <a:srgbClr val="212121"/>
                </a:solidFill>
                <a:effectLst/>
                <a:latin typeface="+mn-lt"/>
              </a:rPr>
              <a:t>Les autres certificats médicaux (prolongation, reprise des fonctions, consolidation, final, guérison…) ;</a:t>
            </a:r>
          </a:p>
          <a:p>
            <a:pPr marL="285750" indent="-285750">
              <a:lnSpc>
                <a:spcPct val="115000"/>
              </a:lnSpc>
              <a:spcAft>
                <a:spcPts val="1000"/>
              </a:spcAft>
              <a:buFont typeface="Arial" panose="020B0604020202020204" pitchFamily="34" charset="0"/>
              <a:buChar char="•"/>
            </a:pPr>
            <a:r>
              <a:rPr lang="fr-FR" b="0" i="0" dirty="0">
                <a:solidFill>
                  <a:srgbClr val="212121"/>
                </a:solidFill>
                <a:effectLst/>
                <a:latin typeface="+mn-lt"/>
              </a:rPr>
              <a:t>Tout document transmis par l’agent ou ses ayants droit établissant le lien direct entre la maladie et l’exercice des fonctions ;</a:t>
            </a:r>
          </a:p>
          <a:p>
            <a:pPr marL="285750" indent="-285750">
              <a:lnSpc>
                <a:spcPct val="115000"/>
              </a:lnSpc>
              <a:spcAft>
                <a:spcPts val="1000"/>
              </a:spcAft>
              <a:buFont typeface="Arial" panose="020B0604020202020204" pitchFamily="34" charset="0"/>
              <a:buChar char="•"/>
            </a:pPr>
            <a:r>
              <a:rPr lang="fr-FR" b="0" i="0" dirty="0">
                <a:solidFill>
                  <a:srgbClr val="212121"/>
                </a:solidFill>
                <a:effectLst/>
                <a:latin typeface="+mn-lt"/>
              </a:rPr>
              <a:t>La fiche de poste détaillée de l’agent ;</a:t>
            </a:r>
          </a:p>
          <a:p>
            <a:pPr marL="285750" indent="-285750">
              <a:lnSpc>
                <a:spcPct val="115000"/>
              </a:lnSpc>
              <a:spcAft>
                <a:spcPts val="1000"/>
              </a:spcAft>
              <a:buFont typeface="Arial" panose="020B0604020202020204" pitchFamily="34" charset="0"/>
              <a:buChar char="•"/>
            </a:pPr>
            <a:r>
              <a:rPr lang="fr-FR" b="0" i="0" dirty="0">
                <a:solidFill>
                  <a:srgbClr val="212121"/>
                </a:solidFill>
                <a:effectLst/>
                <a:latin typeface="+mn-lt"/>
              </a:rPr>
              <a:t>Un rapport du médecin du travail ;</a:t>
            </a:r>
          </a:p>
          <a:p>
            <a:pPr marL="285750" indent="-285750">
              <a:lnSpc>
                <a:spcPct val="115000"/>
              </a:lnSpc>
              <a:spcAft>
                <a:spcPts val="1000"/>
              </a:spcAft>
              <a:buFont typeface="Arial" panose="020B0604020202020204" pitchFamily="34" charset="0"/>
              <a:buChar char="•"/>
            </a:pPr>
            <a:r>
              <a:rPr lang="fr-FR" b="1" dirty="0">
                <a:solidFill>
                  <a:srgbClr val="212121"/>
                </a:solidFill>
                <a:latin typeface="+mn-lt"/>
              </a:rPr>
              <a:t>Un rapport écrit d’un médecin agréé saisi par l’employeur.</a:t>
            </a:r>
            <a:endParaRPr lang="fr-FR" b="1" i="0" dirty="0">
              <a:solidFill>
                <a:srgbClr val="212121"/>
              </a:solidFill>
              <a:effectLst/>
              <a:latin typeface="+mn-lt"/>
            </a:endParaRPr>
          </a:p>
          <a:p>
            <a:pPr>
              <a:lnSpc>
                <a:spcPct val="115000"/>
              </a:lnSpc>
              <a:spcAft>
                <a:spcPts val="1000"/>
              </a:spcAft>
            </a:pPr>
            <a:endParaRPr lang="fr-FR" b="0" i="0" dirty="0">
              <a:solidFill>
                <a:srgbClr val="212121"/>
              </a:solidFill>
              <a:effectLst/>
              <a:latin typeface="+mn-lt"/>
            </a:endParaRPr>
          </a:p>
          <a:p>
            <a:pPr>
              <a:lnSpc>
                <a:spcPct val="115000"/>
              </a:lnSpc>
              <a:spcAft>
                <a:spcPts val="1000"/>
              </a:spcAft>
            </a:pPr>
            <a:endParaRPr lang="fr-FR"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dirty="0">
              <a:effectLst/>
              <a:latin typeface="+mn-lt"/>
              <a:ea typeface="Calibri" panose="020F0502020204030204" pitchFamily="34" charset="0"/>
              <a:cs typeface="Times New Roman" panose="02020603050405020304" pitchFamily="18" charset="0"/>
            </a:endParaRPr>
          </a:p>
          <a:p>
            <a:r>
              <a:rPr lang="fr-FR" dirty="0">
                <a:latin typeface="+mn-lt"/>
              </a:rPr>
              <a:t> </a:t>
            </a:r>
          </a:p>
        </p:txBody>
      </p:sp>
      <p:sp>
        <p:nvSpPr>
          <p:cNvPr id="3" name="Espace réservé du numéro de diapositive 2">
            <a:extLst>
              <a:ext uri="{FF2B5EF4-FFF2-40B4-BE49-F238E27FC236}">
                <a16:creationId xmlns:a16="http://schemas.microsoft.com/office/drawing/2014/main" id="{17C6E1C9-A595-8C99-1CCC-65EB15833C00}"/>
              </a:ext>
            </a:extLst>
          </p:cNvPr>
          <p:cNvSpPr>
            <a:spLocks noGrp="1"/>
          </p:cNvSpPr>
          <p:nvPr>
            <p:ph type="sldNum" sz="quarter" idx="12"/>
          </p:nvPr>
        </p:nvSpPr>
        <p:spPr/>
        <p:txBody>
          <a:bodyPr/>
          <a:lstStyle/>
          <a:p>
            <a:r>
              <a:rPr lang="fr-FR" altLang="fr-FR" dirty="0"/>
              <a:t>42</a:t>
            </a:r>
          </a:p>
        </p:txBody>
      </p:sp>
    </p:spTree>
    <p:extLst>
      <p:ext uri="{BB962C8B-B14F-4D97-AF65-F5344CB8AC3E}">
        <p14:creationId xmlns:p14="http://schemas.microsoft.com/office/powerpoint/2010/main" val="343008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r>
              <a:rPr lang="fr-FR" sz="3200" b="1" dirty="0">
                <a:solidFill>
                  <a:schemeClr val="tx2"/>
                </a:solidFill>
                <a:latin typeface="Calibri" panose="020F0502020204030204" pitchFamily="34" charset="0"/>
                <a:ea typeface="+mj-ea"/>
                <a:cs typeface="Calibri" panose="020F0502020204030204" pitchFamily="34" charset="0"/>
              </a:rPr>
              <a:t>Pièces à fournir pour l’imputabilité d’une maladie professionnelle</a:t>
            </a:r>
          </a:p>
        </p:txBody>
      </p:sp>
      <p:sp>
        <p:nvSpPr>
          <p:cNvPr id="2" name="ZoneTexte 1">
            <a:extLst>
              <a:ext uri="{FF2B5EF4-FFF2-40B4-BE49-F238E27FC236}">
                <a16:creationId xmlns:a16="http://schemas.microsoft.com/office/drawing/2014/main" id="{755BA370-11CA-F6C5-6C58-8B936F6D177A}"/>
              </a:ext>
            </a:extLst>
          </p:cNvPr>
          <p:cNvSpPr txBox="1"/>
          <p:nvPr/>
        </p:nvSpPr>
        <p:spPr>
          <a:xfrm>
            <a:off x="306139" y="1140771"/>
            <a:ext cx="10153129" cy="7841121"/>
          </a:xfrm>
          <a:prstGeom prst="rect">
            <a:avLst/>
          </a:prstGeom>
          <a:noFill/>
        </p:spPr>
        <p:txBody>
          <a:bodyPr wrap="square" rtlCol="0">
            <a:spAutoFit/>
          </a:bodyPr>
          <a:lstStyle/>
          <a:p>
            <a:pPr>
              <a:lnSpc>
                <a:spcPct val="115000"/>
              </a:lnSpc>
              <a:spcAft>
                <a:spcPts val="1000"/>
              </a:spcAft>
            </a:pPr>
            <a:r>
              <a:rPr lang="fr-FR" sz="2000" b="1" dirty="0">
                <a:solidFill>
                  <a:srgbClr val="333399"/>
                </a:solidFill>
                <a:latin typeface="+mn-lt"/>
              </a:rPr>
              <a:t>Un rapport écrit d’un médecin agréé saisi par l’employeur qui doit répondre aux questions suivantes :</a:t>
            </a:r>
            <a:endParaRPr lang="fr-FR" sz="2000" b="1" i="0" dirty="0">
              <a:solidFill>
                <a:srgbClr val="333399"/>
              </a:solidFill>
              <a:effectLst/>
              <a:latin typeface="+mn-lt"/>
            </a:endParaRPr>
          </a:p>
          <a:p>
            <a:pPr marL="285750" lvl="0" indent="-285750">
              <a:lnSpc>
                <a:spcPct val="115000"/>
              </a:lnSpc>
              <a:spcAft>
                <a:spcPts val="1000"/>
              </a:spcAft>
              <a:buClr>
                <a:srgbClr val="231F20"/>
              </a:buClr>
              <a:buSzPts val="1100"/>
              <a:buFont typeface="Arial" panose="020B0604020202020204" pitchFamily="34" charset="0"/>
              <a:buChar char="•"/>
            </a:pPr>
            <a:r>
              <a:rPr lang="fr-FR" dirty="0">
                <a:solidFill>
                  <a:srgbClr val="212121"/>
                </a:solidFill>
                <a:latin typeface="+mn-lt"/>
              </a:rPr>
              <a:t>Le numéro du tableau des maladies, le cas échéant</a:t>
            </a:r>
          </a:p>
          <a:p>
            <a:pPr marL="285750" lvl="0" indent="-285750">
              <a:lnSpc>
                <a:spcPct val="115000"/>
              </a:lnSpc>
              <a:spcAft>
                <a:spcPts val="1000"/>
              </a:spcAft>
              <a:buClr>
                <a:srgbClr val="231F20"/>
              </a:buClr>
              <a:buSzPts val="1100"/>
              <a:buFont typeface="Arial" panose="020B0604020202020204" pitchFamily="34" charset="0"/>
              <a:buChar char="•"/>
            </a:pPr>
            <a:r>
              <a:rPr lang="fr-FR" dirty="0">
                <a:solidFill>
                  <a:srgbClr val="212121"/>
                </a:solidFill>
                <a:latin typeface="+mn-lt"/>
              </a:rPr>
              <a:t>Dans le cas d’une maladie hors tableau, le taux d’IPP (invalidité partielle permanente) prévisible.</a:t>
            </a:r>
          </a:p>
          <a:p>
            <a:pPr marL="285750" lvl="0" indent="-285750">
              <a:lnSpc>
                <a:spcPct val="115000"/>
              </a:lnSpc>
              <a:spcAft>
                <a:spcPts val="1000"/>
              </a:spcAft>
              <a:buClr>
                <a:srgbClr val="231F20"/>
              </a:buClr>
              <a:buSzPts val="1100"/>
              <a:buFont typeface="Arial" panose="020B0604020202020204" pitchFamily="34" charset="0"/>
              <a:buChar char="•"/>
            </a:pPr>
            <a:r>
              <a:rPr lang="fr-FR" dirty="0">
                <a:solidFill>
                  <a:srgbClr val="212121"/>
                </a:solidFill>
                <a:latin typeface="+mn-lt"/>
              </a:rPr>
              <a:t>L’existence d’un lien direct et certain entre la survenue de l’affection et les fonctions habituelles de l’agent.</a:t>
            </a:r>
          </a:p>
          <a:p>
            <a:pPr marL="285750" lvl="0" indent="-285750">
              <a:lnSpc>
                <a:spcPct val="115000"/>
              </a:lnSpc>
              <a:spcAft>
                <a:spcPts val="1000"/>
              </a:spcAft>
              <a:buClr>
                <a:srgbClr val="231F20"/>
              </a:buClr>
              <a:buSzPts val="1100"/>
              <a:buFont typeface="Arial" panose="020B0604020202020204" pitchFamily="34" charset="0"/>
              <a:buChar char="•"/>
            </a:pPr>
            <a:r>
              <a:rPr lang="fr-FR" dirty="0">
                <a:solidFill>
                  <a:srgbClr val="212121"/>
                </a:solidFill>
                <a:latin typeface="+mn-lt"/>
              </a:rPr>
              <a:t>L’existence d’un état antérieur ou l’existence d’une pathologie indépendante évoluant pour son propre compte, le cas échéant.</a:t>
            </a:r>
          </a:p>
          <a:p>
            <a:pPr>
              <a:lnSpc>
                <a:spcPct val="115000"/>
              </a:lnSpc>
              <a:spcAft>
                <a:spcPts val="10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En cas d’avis favorable à l’imputabilité de la maladie :</a:t>
            </a:r>
          </a:p>
          <a:p>
            <a:pPr marL="285750" lvl="0" indent="-285750">
              <a:lnSpc>
                <a:spcPct val="115000"/>
              </a:lnSpc>
              <a:spcAft>
                <a:spcPts val="1000"/>
              </a:spcAft>
              <a:buClr>
                <a:srgbClr val="231F20"/>
              </a:buClr>
              <a:buSzPts val="1100"/>
              <a:buFont typeface="Arial" panose="020B0604020202020204" pitchFamily="34" charset="0"/>
              <a:buChar char="•"/>
            </a:pPr>
            <a:r>
              <a:rPr lang="fr-FR" dirty="0">
                <a:solidFill>
                  <a:srgbClr val="212121"/>
                </a:solidFill>
                <a:latin typeface="+mn-lt"/>
              </a:rPr>
              <a:t>La date de consolidation et le taux d’IPP (invalidité partielle permanente) ?</a:t>
            </a:r>
          </a:p>
          <a:p>
            <a:pPr marL="285750" lvl="0" indent="-285750">
              <a:lnSpc>
                <a:spcPct val="115000"/>
              </a:lnSpc>
              <a:spcAft>
                <a:spcPts val="1000"/>
              </a:spcAft>
              <a:buClr>
                <a:srgbClr val="231F20"/>
              </a:buClr>
              <a:buSzPts val="1100"/>
              <a:buFont typeface="Arial" panose="020B0604020202020204" pitchFamily="34" charset="0"/>
              <a:buChar char="•"/>
            </a:pPr>
            <a:r>
              <a:rPr lang="fr-FR" dirty="0">
                <a:solidFill>
                  <a:srgbClr val="212121"/>
                </a:solidFill>
                <a:latin typeface="+mn-lt"/>
              </a:rPr>
              <a:t>La prise en charge des soins post-consolidation : en fixer la nature et la durée</a:t>
            </a:r>
          </a:p>
          <a:p>
            <a:pPr marL="285750" lvl="0" indent="-285750">
              <a:lnSpc>
                <a:spcPct val="115000"/>
              </a:lnSpc>
              <a:spcAft>
                <a:spcPts val="1000"/>
              </a:spcAft>
              <a:buClr>
                <a:srgbClr val="231F20"/>
              </a:buClr>
              <a:buSzPts val="1100"/>
              <a:buFont typeface="Arial" panose="020B0604020202020204" pitchFamily="34" charset="0"/>
              <a:buChar char="•"/>
            </a:pPr>
            <a:r>
              <a:rPr lang="fr-FR" dirty="0">
                <a:solidFill>
                  <a:srgbClr val="212121"/>
                </a:solidFill>
                <a:latin typeface="+mn-lt"/>
              </a:rPr>
              <a:t>L’agent est-il apte à reprendre ses fonctions ? Sur son poste avec ou sans aménagements ? Sur un autre poste de son grade (changement d’affectation) ?</a:t>
            </a:r>
          </a:p>
          <a:p>
            <a:pPr marL="285750" lvl="0" indent="-285750">
              <a:lnSpc>
                <a:spcPct val="115000"/>
              </a:lnSpc>
              <a:spcAft>
                <a:spcPts val="1000"/>
              </a:spcAft>
              <a:buClr>
                <a:srgbClr val="231F20"/>
              </a:buClr>
              <a:buSzPts val="1100"/>
              <a:buFont typeface="Arial" panose="020B0604020202020204" pitchFamily="34" charset="0"/>
              <a:buChar char="•"/>
            </a:pPr>
            <a:r>
              <a:rPr lang="fr-FR" dirty="0">
                <a:solidFill>
                  <a:srgbClr val="212121"/>
                </a:solidFill>
                <a:latin typeface="+mn-lt"/>
              </a:rPr>
              <a:t>L’agent est-il inapte de manière temporaire ou définitive aux fonctions de son grade ?</a:t>
            </a:r>
          </a:p>
          <a:p>
            <a:pPr marL="285750" indent="-285750">
              <a:lnSpc>
                <a:spcPct val="115000"/>
              </a:lnSpc>
              <a:spcAft>
                <a:spcPts val="1000"/>
              </a:spcAft>
              <a:buClr>
                <a:srgbClr val="231F20"/>
              </a:buClr>
              <a:buSzPts val="1100"/>
              <a:buFont typeface="Arial" panose="020B0604020202020204" pitchFamily="34" charset="0"/>
              <a:buChar char="•"/>
            </a:pPr>
            <a:r>
              <a:rPr lang="fr-FR" dirty="0">
                <a:solidFill>
                  <a:srgbClr val="212121"/>
                </a:solidFill>
                <a:latin typeface="+mn-lt"/>
              </a:rPr>
              <a:t>L’agent est-il inapte de manière absolue et définitive à toutes fonctions ?</a:t>
            </a:r>
          </a:p>
          <a:p>
            <a:pPr>
              <a:lnSpc>
                <a:spcPct val="115000"/>
              </a:lnSpc>
              <a:spcAft>
                <a:spcPts val="1000"/>
              </a:spcAft>
            </a:pPr>
            <a:endParaRPr lang="fr-FR" dirty="0">
              <a:solidFill>
                <a:srgbClr val="212121"/>
              </a:solidFill>
              <a:latin typeface="+mn-lt"/>
            </a:endParaRPr>
          </a:p>
          <a:p>
            <a:pPr>
              <a:lnSpc>
                <a:spcPct val="115000"/>
              </a:lnSpc>
              <a:spcAft>
                <a:spcPts val="1000"/>
              </a:spcAft>
            </a:pPr>
            <a:endParaRPr lang="fr-FR" dirty="0">
              <a:solidFill>
                <a:srgbClr val="212121"/>
              </a:solidFill>
              <a:latin typeface="+mn-lt"/>
            </a:endParaRPr>
          </a:p>
          <a:p>
            <a:r>
              <a:rPr lang="fr-FR" dirty="0">
                <a:solidFill>
                  <a:srgbClr val="212121"/>
                </a:solidFill>
                <a:latin typeface="+mn-lt"/>
              </a:rPr>
              <a:t> </a:t>
            </a:r>
          </a:p>
        </p:txBody>
      </p:sp>
      <p:sp>
        <p:nvSpPr>
          <p:cNvPr id="3" name="Espace réservé du numéro de diapositive 2">
            <a:extLst>
              <a:ext uri="{FF2B5EF4-FFF2-40B4-BE49-F238E27FC236}">
                <a16:creationId xmlns:a16="http://schemas.microsoft.com/office/drawing/2014/main" id="{246FBE16-CDC0-2DB5-D054-A1D98ADC6AE7}"/>
              </a:ext>
            </a:extLst>
          </p:cNvPr>
          <p:cNvSpPr>
            <a:spLocks noGrp="1"/>
          </p:cNvSpPr>
          <p:nvPr>
            <p:ph type="sldNum" sz="quarter" idx="12"/>
          </p:nvPr>
        </p:nvSpPr>
        <p:spPr/>
        <p:txBody>
          <a:bodyPr/>
          <a:lstStyle/>
          <a:p>
            <a:r>
              <a:rPr lang="fr-FR" altLang="fr-FR" dirty="0"/>
              <a:t>43</a:t>
            </a:r>
          </a:p>
        </p:txBody>
      </p:sp>
    </p:spTree>
    <p:extLst>
      <p:ext uri="{BB962C8B-B14F-4D97-AF65-F5344CB8AC3E}">
        <p14:creationId xmlns:p14="http://schemas.microsoft.com/office/powerpoint/2010/main" val="2858424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584775"/>
          </a:xfrm>
          <a:prstGeom prst="rect">
            <a:avLst/>
          </a:prstGeom>
          <a:noFill/>
        </p:spPr>
        <p:txBody>
          <a:bodyPr wrap="square" rtlCol="0">
            <a:spAutoFit/>
          </a:bodyPr>
          <a:lstStyle/>
          <a:p>
            <a:r>
              <a:rPr lang="fr-FR" sz="3200" b="1" dirty="0">
                <a:solidFill>
                  <a:schemeClr val="tx2"/>
                </a:solidFill>
                <a:latin typeface="Calibri" panose="020F0502020204030204" pitchFamily="34" charset="0"/>
                <a:ea typeface="+mj-ea"/>
                <a:cs typeface="Calibri" panose="020F0502020204030204" pitchFamily="34" charset="0"/>
              </a:rPr>
              <a:t>Allocation temporaire d’invalidité (ATI)</a:t>
            </a:r>
          </a:p>
        </p:txBody>
      </p:sp>
      <p:sp>
        <p:nvSpPr>
          <p:cNvPr id="2" name="ZoneTexte 1">
            <a:extLst>
              <a:ext uri="{FF2B5EF4-FFF2-40B4-BE49-F238E27FC236}">
                <a16:creationId xmlns:a16="http://schemas.microsoft.com/office/drawing/2014/main" id="{755BA370-11CA-F6C5-6C58-8B936F6D177A}"/>
              </a:ext>
            </a:extLst>
          </p:cNvPr>
          <p:cNvSpPr txBox="1"/>
          <p:nvPr/>
        </p:nvSpPr>
        <p:spPr>
          <a:xfrm>
            <a:off x="306140" y="1404367"/>
            <a:ext cx="10081120" cy="7372275"/>
          </a:xfrm>
          <a:prstGeom prst="rect">
            <a:avLst/>
          </a:prstGeom>
          <a:noFill/>
        </p:spPr>
        <p:txBody>
          <a:bodyPr wrap="square" rtlCol="0">
            <a:spAutoFit/>
          </a:bodyPr>
          <a:lstStyle/>
          <a:p>
            <a:pPr>
              <a:lnSpc>
                <a:spcPct val="115000"/>
              </a:lnSpc>
              <a:spcAft>
                <a:spcPts val="1000"/>
              </a:spcAft>
            </a:pPr>
            <a:r>
              <a:rPr lang="fr-FR" sz="2000" b="0" i="0" dirty="0">
                <a:solidFill>
                  <a:srgbClr val="212121"/>
                </a:solidFill>
                <a:effectLst/>
                <a:latin typeface="+mn-lt"/>
              </a:rPr>
              <a:t>L’allocation temporaire d’invalidité est une prestation attribuée au fonctionnaire territorial maintenu en activité et présentant une invalidité permanente partielle (IPP) à la suite d’un accident de service ou d’une maladie professionnelle imputable au service.</a:t>
            </a:r>
          </a:p>
          <a:p>
            <a:pPr>
              <a:lnSpc>
                <a:spcPct val="115000"/>
              </a:lnSpc>
              <a:spcAft>
                <a:spcPts val="1000"/>
              </a:spcAft>
            </a:pPr>
            <a:r>
              <a:rPr lang="fr-FR" sz="2000" b="0" i="0" dirty="0">
                <a:solidFill>
                  <a:srgbClr val="212121"/>
                </a:solidFill>
                <a:effectLst/>
                <a:latin typeface="+mn-lt"/>
              </a:rPr>
              <a:t>L’ATI est justifiée par un taux d’IPP atteignant :</a:t>
            </a:r>
          </a:p>
          <a:p>
            <a:pPr marL="457200" indent="-457200">
              <a:lnSpc>
                <a:spcPct val="115000"/>
              </a:lnSpc>
              <a:spcAft>
                <a:spcPts val="1000"/>
              </a:spcAft>
              <a:buFont typeface="Arial" panose="020B0604020202020204" pitchFamily="34" charset="0"/>
              <a:buChar char="•"/>
            </a:pPr>
            <a:r>
              <a:rPr lang="fr-FR" sz="2000" b="1" i="0" dirty="0">
                <a:solidFill>
                  <a:srgbClr val="212121"/>
                </a:solidFill>
                <a:effectLst/>
                <a:latin typeface="+mn-lt"/>
              </a:rPr>
              <a:t>10%</a:t>
            </a:r>
            <a:r>
              <a:rPr lang="fr-FR" sz="2000" b="0" i="0" dirty="0">
                <a:solidFill>
                  <a:srgbClr val="212121"/>
                </a:solidFill>
                <a:effectLst/>
                <a:latin typeface="+mn-lt"/>
              </a:rPr>
              <a:t> à la suite d’un </a:t>
            </a:r>
            <a:r>
              <a:rPr lang="fr-FR" sz="2000" b="1" i="0" dirty="0">
                <a:solidFill>
                  <a:srgbClr val="212121"/>
                </a:solidFill>
                <a:effectLst/>
                <a:latin typeface="+mn-lt"/>
              </a:rPr>
              <a:t>accident de service / trajet </a:t>
            </a:r>
            <a:r>
              <a:rPr lang="fr-FR" sz="2000" b="0" i="0" dirty="0">
                <a:solidFill>
                  <a:srgbClr val="212121"/>
                </a:solidFill>
                <a:effectLst/>
                <a:latin typeface="+mn-lt"/>
              </a:rPr>
              <a:t>imputable au service.</a:t>
            </a:r>
          </a:p>
          <a:p>
            <a:pPr marL="457200" indent="-457200">
              <a:lnSpc>
                <a:spcPct val="115000"/>
              </a:lnSpc>
              <a:spcAft>
                <a:spcPts val="1000"/>
              </a:spcAft>
              <a:buFont typeface="Arial" panose="020B0604020202020204" pitchFamily="34" charset="0"/>
              <a:buChar char="•"/>
            </a:pPr>
            <a:r>
              <a:rPr lang="fr-FR" sz="2000" b="1" i="0" dirty="0">
                <a:solidFill>
                  <a:srgbClr val="212121"/>
                </a:solidFill>
                <a:effectLst/>
                <a:latin typeface="+mn-lt"/>
              </a:rPr>
              <a:t>1%</a:t>
            </a:r>
            <a:r>
              <a:rPr lang="fr-FR" sz="2000" b="0" i="0" dirty="0">
                <a:solidFill>
                  <a:srgbClr val="212121"/>
                </a:solidFill>
                <a:effectLst/>
                <a:latin typeface="+mn-lt"/>
              </a:rPr>
              <a:t> à la suite d’une </a:t>
            </a:r>
            <a:r>
              <a:rPr lang="fr-FR" sz="2000" b="1" i="0" dirty="0">
                <a:solidFill>
                  <a:srgbClr val="212121"/>
                </a:solidFill>
                <a:effectLst/>
                <a:latin typeface="+mn-lt"/>
              </a:rPr>
              <a:t>maladie professionnelle </a:t>
            </a:r>
            <a:r>
              <a:rPr lang="fr-FR" sz="2000" b="0" i="0" dirty="0">
                <a:solidFill>
                  <a:srgbClr val="212121"/>
                </a:solidFill>
                <a:effectLst/>
                <a:latin typeface="+mn-lt"/>
              </a:rPr>
              <a:t>du CSS.</a:t>
            </a:r>
          </a:p>
          <a:p>
            <a:pPr marL="457200" indent="-457200">
              <a:lnSpc>
                <a:spcPct val="115000"/>
              </a:lnSpc>
              <a:spcAft>
                <a:spcPts val="1000"/>
              </a:spcAft>
              <a:buFont typeface="Arial" panose="020B0604020202020204" pitchFamily="34" charset="0"/>
              <a:buChar char="•"/>
            </a:pPr>
            <a:r>
              <a:rPr lang="fr-FR" sz="2000" b="0" i="0" dirty="0">
                <a:solidFill>
                  <a:srgbClr val="212121"/>
                </a:solidFill>
                <a:effectLst/>
                <a:latin typeface="+mn-lt"/>
              </a:rPr>
              <a:t> </a:t>
            </a:r>
            <a:r>
              <a:rPr lang="fr-FR" sz="2000" b="1" i="0" dirty="0">
                <a:solidFill>
                  <a:srgbClr val="212121"/>
                </a:solidFill>
                <a:effectLst/>
                <a:latin typeface="+mn-lt"/>
              </a:rPr>
              <a:t>25%</a:t>
            </a:r>
            <a:r>
              <a:rPr lang="fr-FR" sz="2000" b="0" i="0" dirty="0">
                <a:solidFill>
                  <a:srgbClr val="212121"/>
                </a:solidFill>
                <a:effectLst/>
                <a:latin typeface="+mn-lt"/>
              </a:rPr>
              <a:t> à la suite d’une </a:t>
            </a:r>
            <a:r>
              <a:rPr lang="fr-FR" sz="2000" b="1" i="0" dirty="0">
                <a:solidFill>
                  <a:srgbClr val="212121"/>
                </a:solidFill>
                <a:effectLst/>
                <a:latin typeface="+mn-lt"/>
              </a:rPr>
              <a:t>maladie professionnelle non désignée dans les tableaux </a:t>
            </a:r>
            <a:r>
              <a:rPr lang="fr-FR" sz="2000" b="0" i="0" dirty="0">
                <a:solidFill>
                  <a:srgbClr val="212121"/>
                </a:solidFill>
                <a:effectLst/>
                <a:latin typeface="+mn-lt"/>
              </a:rPr>
              <a:t>du CSS.</a:t>
            </a:r>
          </a:p>
          <a:p>
            <a:pPr>
              <a:lnSpc>
                <a:spcPct val="115000"/>
              </a:lnSpc>
              <a:spcAft>
                <a:spcPts val="1000"/>
              </a:spcAft>
            </a:pPr>
            <a:endParaRPr lang="fr-FR" sz="2000" dirty="0">
              <a:solidFill>
                <a:srgbClr val="1F92B7"/>
              </a:solidFill>
              <a:latin typeface="+mn-lt"/>
            </a:endParaRPr>
          </a:p>
          <a:p>
            <a:pPr>
              <a:lnSpc>
                <a:spcPct val="115000"/>
              </a:lnSpc>
              <a:spcAft>
                <a:spcPts val="1000"/>
              </a:spcAft>
            </a:pPr>
            <a:r>
              <a:rPr lang="fr-FR" sz="2000" dirty="0">
                <a:solidFill>
                  <a:srgbClr val="1F92B7"/>
                </a:solidFill>
                <a:latin typeface="+mn-lt"/>
              </a:rPr>
              <a:t>Le conseil médical formation plénière doit être saisi pour entériner le taux d’IPP qui ouvre droit à l’ATI ( révision quinquennale).</a:t>
            </a:r>
          </a:p>
          <a:p>
            <a:pPr>
              <a:lnSpc>
                <a:spcPct val="115000"/>
              </a:lnSpc>
              <a:spcAft>
                <a:spcPts val="1000"/>
              </a:spcAft>
            </a:pPr>
            <a:endParaRPr lang="fr-FR" sz="2400" b="0" i="0" dirty="0">
              <a:solidFill>
                <a:srgbClr val="212121"/>
              </a:solidFill>
              <a:effectLst/>
              <a:latin typeface="+mn-lt"/>
            </a:endParaRPr>
          </a:p>
          <a:p>
            <a:pPr>
              <a:lnSpc>
                <a:spcPct val="115000"/>
              </a:lnSpc>
              <a:spcAft>
                <a:spcPts val="1000"/>
              </a:spcAft>
            </a:pPr>
            <a:endParaRPr lang="fr-FR" sz="2800" b="0" i="0" dirty="0">
              <a:solidFill>
                <a:srgbClr val="212121"/>
              </a:solidFill>
              <a:effectLst/>
              <a:latin typeface="+mn-lt"/>
            </a:endParaRPr>
          </a:p>
          <a:p>
            <a:pPr>
              <a:lnSpc>
                <a:spcPct val="115000"/>
              </a:lnSpc>
              <a:spcAft>
                <a:spcPts val="1000"/>
              </a:spcAft>
            </a:pPr>
            <a:endParaRPr lang="fr-FR" sz="24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r>
              <a:rPr lang="fr-FR" dirty="0"/>
              <a:t> </a:t>
            </a:r>
          </a:p>
        </p:txBody>
      </p:sp>
      <p:sp>
        <p:nvSpPr>
          <p:cNvPr id="3" name="Espace réservé du numéro de diapositive 2">
            <a:extLst>
              <a:ext uri="{FF2B5EF4-FFF2-40B4-BE49-F238E27FC236}">
                <a16:creationId xmlns:a16="http://schemas.microsoft.com/office/drawing/2014/main" id="{422D951E-072F-F771-AA1F-804D96A08C7C}"/>
              </a:ext>
            </a:extLst>
          </p:cNvPr>
          <p:cNvSpPr>
            <a:spLocks noGrp="1"/>
          </p:cNvSpPr>
          <p:nvPr>
            <p:ph type="sldNum" sz="quarter" idx="12"/>
          </p:nvPr>
        </p:nvSpPr>
        <p:spPr/>
        <p:txBody>
          <a:bodyPr/>
          <a:lstStyle/>
          <a:p>
            <a:r>
              <a:rPr lang="fr-FR" altLang="fr-FR" dirty="0"/>
              <a:t>44</a:t>
            </a:r>
          </a:p>
        </p:txBody>
      </p:sp>
    </p:spTree>
    <p:extLst>
      <p:ext uri="{BB962C8B-B14F-4D97-AF65-F5344CB8AC3E}">
        <p14:creationId xmlns:p14="http://schemas.microsoft.com/office/powerpoint/2010/main" val="1193935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584775"/>
          </a:xfrm>
          <a:prstGeom prst="rect">
            <a:avLst/>
          </a:prstGeom>
          <a:noFill/>
        </p:spPr>
        <p:txBody>
          <a:bodyPr wrap="square" rtlCol="0">
            <a:spAutoFit/>
          </a:bodyPr>
          <a:lstStyle/>
          <a:p>
            <a:r>
              <a:rPr lang="fr-FR" sz="3200" b="1" dirty="0">
                <a:solidFill>
                  <a:schemeClr val="tx2"/>
                </a:solidFill>
                <a:latin typeface="Calibri" panose="020F0502020204030204" pitchFamily="34" charset="0"/>
                <a:ea typeface="+mj-ea"/>
                <a:cs typeface="Calibri" panose="020F0502020204030204" pitchFamily="34" charset="0"/>
              </a:rPr>
              <a:t>Pièces à fournir pour l’ATI</a:t>
            </a:r>
          </a:p>
        </p:txBody>
      </p:sp>
      <p:sp>
        <p:nvSpPr>
          <p:cNvPr id="2" name="ZoneTexte 1">
            <a:extLst>
              <a:ext uri="{FF2B5EF4-FFF2-40B4-BE49-F238E27FC236}">
                <a16:creationId xmlns:a16="http://schemas.microsoft.com/office/drawing/2014/main" id="{755BA370-11CA-F6C5-6C58-8B936F6D177A}"/>
              </a:ext>
            </a:extLst>
          </p:cNvPr>
          <p:cNvSpPr txBox="1"/>
          <p:nvPr/>
        </p:nvSpPr>
        <p:spPr>
          <a:xfrm>
            <a:off x="357954" y="1404367"/>
            <a:ext cx="9913549" cy="5571782"/>
          </a:xfrm>
          <a:prstGeom prst="rect">
            <a:avLst/>
          </a:prstGeom>
          <a:noFill/>
        </p:spPr>
        <p:txBody>
          <a:bodyPr wrap="square" rtlCol="0">
            <a:spAutoFit/>
          </a:bodyPr>
          <a:lstStyle/>
          <a:p>
            <a:pPr marL="285750" indent="-285750" algn="just">
              <a:lnSpc>
                <a:spcPct val="115000"/>
              </a:lnSpc>
              <a:spcAft>
                <a:spcPts val="1000"/>
              </a:spcAft>
              <a:buFont typeface="Arial" panose="020B0604020202020204" pitchFamily="34" charset="0"/>
              <a:buChar char="•"/>
            </a:pPr>
            <a:r>
              <a:rPr lang="fr-FR" sz="2000" b="0" i="0" dirty="0">
                <a:solidFill>
                  <a:srgbClr val="212121"/>
                </a:solidFill>
                <a:effectLst/>
                <a:latin typeface="+mn-lt"/>
              </a:rPr>
              <a:t>La saisine du conseil médical dûment complétée ;</a:t>
            </a:r>
          </a:p>
          <a:p>
            <a:pPr marL="285750" indent="-285750" algn="just">
              <a:lnSpc>
                <a:spcPct val="115000"/>
              </a:lnSpc>
              <a:spcAft>
                <a:spcPts val="1000"/>
              </a:spcAft>
              <a:buFont typeface="Arial" panose="020B0604020202020204" pitchFamily="34" charset="0"/>
              <a:buChar char="•"/>
            </a:pPr>
            <a:r>
              <a:rPr lang="fr-FR" sz="2000" b="0" i="0" dirty="0">
                <a:solidFill>
                  <a:srgbClr val="212121"/>
                </a:solidFill>
                <a:effectLst/>
                <a:latin typeface="+mn-lt"/>
              </a:rPr>
              <a:t>La demande de l’intéressé (sauf en cas de révision quinquennale obligatoire) ;</a:t>
            </a:r>
          </a:p>
          <a:p>
            <a:pPr marL="285750" indent="-285750" algn="just">
              <a:lnSpc>
                <a:spcPct val="115000"/>
              </a:lnSpc>
              <a:spcAft>
                <a:spcPts val="1000"/>
              </a:spcAft>
              <a:buFont typeface="Arial" panose="020B0604020202020204" pitchFamily="34" charset="0"/>
              <a:buChar char="•"/>
            </a:pPr>
            <a:r>
              <a:rPr lang="fr-FR" sz="2000" b="0" i="0" dirty="0">
                <a:solidFill>
                  <a:srgbClr val="212121"/>
                </a:solidFill>
                <a:effectLst/>
                <a:latin typeface="+mn-lt"/>
              </a:rPr>
              <a:t>Le dossier administratif (imprimable depuis le site Internet : </a:t>
            </a:r>
            <a:r>
              <a:rPr lang="fr-FR" sz="2000" b="0" i="0" dirty="0">
                <a:solidFill>
                  <a:srgbClr val="212121"/>
                </a:solidFill>
                <a:effectLst/>
                <a:latin typeface="+mn-lt"/>
                <a:hlinkClick r:id="rId4"/>
              </a:rPr>
              <a:t>www.cdc.retraites.fr</a:t>
            </a:r>
            <a:r>
              <a:rPr lang="fr-FR" sz="2000" b="0" i="0" dirty="0">
                <a:solidFill>
                  <a:srgbClr val="212121"/>
                </a:solidFill>
                <a:effectLst/>
                <a:latin typeface="+mn-lt"/>
              </a:rPr>
              <a:t>) ;</a:t>
            </a:r>
          </a:p>
          <a:p>
            <a:pPr marL="285750" indent="-285750" algn="just">
              <a:lnSpc>
                <a:spcPct val="115000"/>
              </a:lnSpc>
              <a:spcAft>
                <a:spcPts val="1000"/>
              </a:spcAft>
              <a:buFont typeface="Arial" panose="020B0604020202020204" pitchFamily="34" charset="0"/>
              <a:buChar char="•"/>
            </a:pPr>
            <a:r>
              <a:rPr lang="fr-FR" sz="2000" b="0" i="0" dirty="0">
                <a:solidFill>
                  <a:srgbClr val="212121"/>
                </a:solidFill>
                <a:effectLst/>
                <a:latin typeface="+mn-lt"/>
              </a:rPr>
              <a:t>Le rapport médical complété par le médecin agréé accompagné de toutes les pièces médicales (notamment les certificats médicaux initial et final, les précédents procès-verbaux du conseil médical, le rapport du médecin de médecine préventive (maladie professionnelle) ;</a:t>
            </a:r>
          </a:p>
          <a:p>
            <a:pPr marL="285750" indent="-285750" algn="just">
              <a:lnSpc>
                <a:spcPct val="115000"/>
              </a:lnSpc>
              <a:spcAft>
                <a:spcPts val="1000"/>
              </a:spcAft>
              <a:buFont typeface="Arial" panose="020B0604020202020204" pitchFamily="34" charset="0"/>
              <a:buChar char="•"/>
            </a:pPr>
            <a:r>
              <a:rPr lang="fr-FR" sz="2000" b="0" i="0" dirty="0">
                <a:solidFill>
                  <a:srgbClr val="212121"/>
                </a:solidFill>
                <a:effectLst/>
                <a:latin typeface="+mn-lt"/>
              </a:rPr>
              <a:t>Une copie du rapport hiérarchique ;</a:t>
            </a:r>
          </a:p>
          <a:p>
            <a:pPr marL="285750" indent="-285750" algn="just">
              <a:lnSpc>
                <a:spcPct val="115000"/>
              </a:lnSpc>
              <a:spcAft>
                <a:spcPts val="1000"/>
              </a:spcAft>
              <a:buFont typeface="Arial" panose="020B0604020202020204" pitchFamily="34" charset="0"/>
              <a:buChar char="•"/>
            </a:pPr>
            <a:r>
              <a:rPr lang="fr-FR" sz="2000" b="0" i="0" dirty="0">
                <a:solidFill>
                  <a:srgbClr val="212121"/>
                </a:solidFill>
                <a:effectLst/>
                <a:latin typeface="+mn-lt"/>
              </a:rPr>
              <a:t>Les dossiers des accidents ou maladies contractées en service antérieurs en cas de révision pour un nouvel accident.</a:t>
            </a:r>
          </a:p>
          <a:p>
            <a:pPr>
              <a:lnSpc>
                <a:spcPct val="115000"/>
              </a:lnSpc>
              <a:spcAft>
                <a:spcPts val="1000"/>
              </a:spcAft>
            </a:pPr>
            <a:endParaRPr lang="fr-FR"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dirty="0">
              <a:effectLst/>
              <a:latin typeface="+mn-lt"/>
              <a:ea typeface="Calibri" panose="020F0502020204030204" pitchFamily="34" charset="0"/>
              <a:cs typeface="Times New Roman" panose="02020603050405020304" pitchFamily="18" charset="0"/>
            </a:endParaRPr>
          </a:p>
          <a:p>
            <a:r>
              <a:rPr lang="fr-FR" dirty="0">
                <a:latin typeface="+mn-lt"/>
              </a:rPr>
              <a:t> </a:t>
            </a:r>
          </a:p>
        </p:txBody>
      </p:sp>
      <p:sp>
        <p:nvSpPr>
          <p:cNvPr id="3" name="Espace réservé du numéro de diapositive 2">
            <a:extLst>
              <a:ext uri="{FF2B5EF4-FFF2-40B4-BE49-F238E27FC236}">
                <a16:creationId xmlns:a16="http://schemas.microsoft.com/office/drawing/2014/main" id="{464B69F0-6C10-7192-C9C2-04EE917C558A}"/>
              </a:ext>
            </a:extLst>
          </p:cNvPr>
          <p:cNvSpPr>
            <a:spLocks noGrp="1"/>
          </p:cNvSpPr>
          <p:nvPr>
            <p:ph type="sldNum" sz="quarter" idx="12"/>
          </p:nvPr>
        </p:nvSpPr>
        <p:spPr/>
        <p:txBody>
          <a:bodyPr/>
          <a:lstStyle/>
          <a:p>
            <a:r>
              <a:rPr lang="fr-FR" altLang="fr-FR" dirty="0"/>
              <a:t>45</a:t>
            </a:r>
          </a:p>
        </p:txBody>
      </p:sp>
    </p:spTree>
    <p:extLst>
      <p:ext uri="{BB962C8B-B14F-4D97-AF65-F5344CB8AC3E}">
        <p14:creationId xmlns:p14="http://schemas.microsoft.com/office/powerpoint/2010/main" val="2262220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584775"/>
          </a:xfrm>
          <a:prstGeom prst="rect">
            <a:avLst/>
          </a:prstGeom>
          <a:noFill/>
        </p:spPr>
        <p:txBody>
          <a:bodyPr wrap="square" rtlCol="0">
            <a:spAutoFit/>
          </a:bodyPr>
          <a:lstStyle/>
          <a:p>
            <a:r>
              <a:rPr lang="fr-FR" sz="3200" b="1" dirty="0">
                <a:solidFill>
                  <a:schemeClr val="tx2"/>
                </a:solidFill>
                <a:latin typeface="Calibri" panose="020F0502020204030204" pitchFamily="34" charset="0"/>
                <a:ea typeface="+mj-ea"/>
                <a:cs typeface="Calibri" panose="020F0502020204030204" pitchFamily="34" charset="0"/>
              </a:rPr>
              <a:t>Retraite pour invalidité</a:t>
            </a:r>
          </a:p>
        </p:txBody>
      </p:sp>
      <p:sp>
        <p:nvSpPr>
          <p:cNvPr id="2" name="ZoneTexte 1">
            <a:extLst>
              <a:ext uri="{FF2B5EF4-FFF2-40B4-BE49-F238E27FC236}">
                <a16:creationId xmlns:a16="http://schemas.microsoft.com/office/drawing/2014/main" id="{755BA370-11CA-F6C5-6C58-8B936F6D177A}"/>
              </a:ext>
            </a:extLst>
          </p:cNvPr>
          <p:cNvSpPr txBox="1"/>
          <p:nvPr/>
        </p:nvSpPr>
        <p:spPr>
          <a:xfrm>
            <a:off x="306140" y="1188343"/>
            <a:ext cx="10186924" cy="6969600"/>
          </a:xfrm>
          <a:prstGeom prst="rect">
            <a:avLst/>
          </a:prstGeom>
          <a:noFill/>
        </p:spPr>
        <p:txBody>
          <a:bodyPr wrap="square" rtlCol="0">
            <a:spAutoFit/>
          </a:bodyPr>
          <a:lstStyle/>
          <a:p>
            <a:pPr>
              <a:lnSpc>
                <a:spcPct val="115000"/>
              </a:lnSpc>
              <a:spcAft>
                <a:spcPts val="1000"/>
              </a:spcAft>
            </a:pPr>
            <a:r>
              <a:rPr lang="fr-FR" sz="2000" b="0" i="0" dirty="0">
                <a:solidFill>
                  <a:srgbClr val="212121"/>
                </a:solidFill>
                <a:effectLst/>
                <a:latin typeface="+mn-lt"/>
              </a:rPr>
              <a:t>Les conditions d’attribution :</a:t>
            </a:r>
          </a:p>
          <a:p>
            <a:pPr>
              <a:lnSpc>
                <a:spcPct val="115000"/>
              </a:lnSpc>
              <a:spcAft>
                <a:spcPts val="1000"/>
              </a:spcAft>
            </a:pPr>
            <a:endParaRPr lang="fr-FR" sz="1000" b="0" i="0" dirty="0">
              <a:solidFill>
                <a:srgbClr val="212121"/>
              </a:solidFill>
              <a:effectLst/>
              <a:latin typeface="+mn-lt"/>
            </a:endParaRPr>
          </a:p>
          <a:p>
            <a:pPr marL="342900" indent="-342900">
              <a:lnSpc>
                <a:spcPct val="115000"/>
              </a:lnSpc>
              <a:spcAft>
                <a:spcPts val="1000"/>
              </a:spcAft>
              <a:buFont typeface="Arial" panose="020B0604020202020204" pitchFamily="34" charset="0"/>
              <a:buChar char="•"/>
            </a:pPr>
            <a:r>
              <a:rPr lang="fr-FR" sz="2000" b="0" i="0" dirty="0">
                <a:solidFill>
                  <a:srgbClr val="212121"/>
                </a:solidFill>
                <a:effectLst/>
                <a:latin typeface="+mn-lt"/>
              </a:rPr>
              <a:t>Avoir été titularisé.</a:t>
            </a:r>
          </a:p>
          <a:p>
            <a:pPr marL="342900" indent="-342900">
              <a:lnSpc>
                <a:spcPct val="115000"/>
              </a:lnSpc>
              <a:spcAft>
                <a:spcPts val="1000"/>
              </a:spcAft>
              <a:buFont typeface="Arial" panose="020B0604020202020204" pitchFamily="34" charset="0"/>
              <a:buChar char="•"/>
            </a:pPr>
            <a:r>
              <a:rPr lang="fr-FR" sz="2000" b="0" i="0" dirty="0">
                <a:solidFill>
                  <a:srgbClr val="212121"/>
                </a:solidFill>
                <a:effectLst/>
                <a:latin typeface="+mn-lt"/>
              </a:rPr>
              <a:t>Avoir bénéficié des congés maladie statutaires.</a:t>
            </a:r>
          </a:p>
          <a:p>
            <a:pPr marL="342900" indent="-342900">
              <a:lnSpc>
                <a:spcPct val="115000"/>
              </a:lnSpc>
              <a:spcAft>
                <a:spcPts val="1000"/>
              </a:spcAft>
              <a:buFont typeface="Arial" panose="020B0604020202020204" pitchFamily="34" charset="0"/>
              <a:buChar char="•"/>
            </a:pPr>
            <a:r>
              <a:rPr lang="fr-FR" sz="2000" b="0" i="0" dirty="0">
                <a:solidFill>
                  <a:srgbClr val="212121"/>
                </a:solidFill>
                <a:effectLst/>
                <a:latin typeface="+mn-lt"/>
              </a:rPr>
              <a:t>Avoir contracté une infirmité ou l’avoir aggravée durant une période valable pour la retraite CNRACL.</a:t>
            </a:r>
          </a:p>
          <a:p>
            <a:pPr marL="342900" indent="-342900">
              <a:lnSpc>
                <a:spcPct val="115000"/>
              </a:lnSpc>
              <a:spcAft>
                <a:spcPts val="1000"/>
              </a:spcAft>
              <a:buFont typeface="Arial" panose="020B0604020202020204" pitchFamily="34" charset="0"/>
              <a:buChar char="•"/>
            </a:pPr>
            <a:r>
              <a:rPr lang="fr-FR" sz="2000" b="0" i="0" dirty="0">
                <a:solidFill>
                  <a:srgbClr val="212121"/>
                </a:solidFill>
                <a:effectLst/>
                <a:latin typeface="+mn-lt"/>
              </a:rPr>
              <a:t>Être inapte de manière absolue et définitive à l’exercice de ses fonctions ou de toutes fonctions.</a:t>
            </a:r>
          </a:p>
          <a:p>
            <a:pPr marL="342900" indent="-342900">
              <a:lnSpc>
                <a:spcPct val="115000"/>
              </a:lnSpc>
              <a:spcAft>
                <a:spcPts val="1000"/>
              </a:spcAft>
              <a:buFont typeface="Arial" panose="020B0604020202020204" pitchFamily="34" charset="0"/>
              <a:buChar char="•"/>
            </a:pPr>
            <a:r>
              <a:rPr lang="fr-FR" sz="2000" b="0" i="0" dirty="0">
                <a:solidFill>
                  <a:srgbClr val="212121"/>
                </a:solidFill>
                <a:effectLst/>
                <a:latin typeface="+mn-lt"/>
              </a:rPr>
              <a:t>Ne pas avoir pu être reclassé si inapte uniquement à ses fonctions.</a:t>
            </a:r>
          </a:p>
          <a:p>
            <a:pPr marL="342900" indent="-342900">
              <a:lnSpc>
                <a:spcPct val="115000"/>
              </a:lnSpc>
              <a:spcAft>
                <a:spcPts val="1000"/>
              </a:spcAft>
              <a:buFont typeface="Arial" panose="020B0604020202020204" pitchFamily="34" charset="0"/>
              <a:buChar char="•"/>
            </a:pPr>
            <a:r>
              <a:rPr lang="fr-FR" sz="2000" b="0" i="0" dirty="0">
                <a:solidFill>
                  <a:srgbClr val="212121"/>
                </a:solidFill>
                <a:effectLst/>
                <a:latin typeface="+mn-lt"/>
              </a:rPr>
              <a:t>Avoir été reconnu inapte avant la radiation des cadres et avant la limite d’âge.</a:t>
            </a:r>
          </a:p>
          <a:p>
            <a:pPr marL="342900" indent="-342900">
              <a:lnSpc>
                <a:spcPct val="115000"/>
              </a:lnSpc>
              <a:spcAft>
                <a:spcPts val="1000"/>
              </a:spcAft>
              <a:buFont typeface="Arial" panose="020B0604020202020204" pitchFamily="34" charset="0"/>
              <a:buChar char="•"/>
            </a:pPr>
            <a:r>
              <a:rPr lang="fr-FR" sz="2000" b="0" i="0" dirty="0">
                <a:solidFill>
                  <a:srgbClr val="212121"/>
                </a:solidFill>
                <a:effectLst/>
                <a:latin typeface="+mn-lt"/>
              </a:rPr>
              <a:t>Avoir été reconnu inapte par le conseil médical.</a:t>
            </a:r>
          </a:p>
          <a:p>
            <a:pPr>
              <a:lnSpc>
                <a:spcPct val="115000"/>
              </a:lnSpc>
              <a:spcAft>
                <a:spcPts val="1000"/>
              </a:spcAft>
            </a:pPr>
            <a:endParaRPr lang="fr-FR" sz="2800" b="0" i="0" dirty="0">
              <a:solidFill>
                <a:srgbClr val="212121"/>
              </a:solidFill>
              <a:effectLst/>
              <a:latin typeface="+mn-lt"/>
            </a:endParaRPr>
          </a:p>
          <a:p>
            <a:pPr>
              <a:lnSpc>
                <a:spcPct val="115000"/>
              </a:lnSpc>
              <a:spcAft>
                <a:spcPts val="1000"/>
              </a:spcAft>
            </a:pPr>
            <a:endParaRPr lang="fr-FR" sz="24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r>
              <a:rPr lang="fr-FR" dirty="0"/>
              <a:t> </a:t>
            </a:r>
          </a:p>
        </p:txBody>
      </p:sp>
      <p:sp>
        <p:nvSpPr>
          <p:cNvPr id="3" name="Espace réservé du numéro de diapositive 2">
            <a:extLst>
              <a:ext uri="{FF2B5EF4-FFF2-40B4-BE49-F238E27FC236}">
                <a16:creationId xmlns:a16="http://schemas.microsoft.com/office/drawing/2014/main" id="{A3B03A2B-683F-5C5E-A126-5BD10ADA3B89}"/>
              </a:ext>
            </a:extLst>
          </p:cNvPr>
          <p:cNvSpPr>
            <a:spLocks noGrp="1"/>
          </p:cNvSpPr>
          <p:nvPr>
            <p:ph type="sldNum" sz="quarter" idx="12"/>
          </p:nvPr>
        </p:nvSpPr>
        <p:spPr/>
        <p:txBody>
          <a:bodyPr/>
          <a:lstStyle/>
          <a:p>
            <a:r>
              <a:rPr lang="fr-FR" altLang="fr-FR" dirty="0"/>
              <a:t>46</a:t>
            </a:r>
          </a:p>
        </p:txBody>
      </p:sp>
    </p:spTree>
    <p:extLst>
      <p:ext uri="{BB962C8B-B14F-4D97-AF65-F5344CB8AC3E}">
        <p14:creationId xmlns:p14="http://schemas.microsoft.com/office/powerpoint/2010/main" val="1674098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27359"/>
            <a:ext cx="10691812" cy="588581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584775"/>
          </a:xfrm>
          <a:prstGeom prst="rect">
            <a:avLst/>
          </a:prstGeom>
          <a:noFill/>
        </p:spPr>
        <p:txBody>
          <a:bodyPr wrap="square" rtlCol="0">
            <a:spAutoFit/>
          </a:bodyPr>
          <a:lstStyle/>
          <a:p>
            <a:r>
              <a:rPr lang="fr-FR" sz="3200" b="1" dirty="0">
                <a:solidFill>
                  <a:schemeClr val="tx2"/>
                </a:solidFill>
                <a:latin typeface="Calibri" panose="020F0502020204030204" pitchFamily="34" charset="0"/>
                <a:ea typeface="+mj-ea"/>
                <a:cs typeface="Calibri" panose="020F0502020204030204" pitchFamily="34" charset="0"/>
              </a:rPr>
              <a:t>Le circuit : retraite pour invalidité</a:t>
            </a:r>
          </a:p>
        </p:txBody>
      </p:sp>
      <p:sp>
        <p:nvSpPr>
          <p:cNvPr id="2" name="ZoneTexte 1">
            <a:extLst>
              <a:ext uri="{FF2B5EF4-FFF2-40B4-BE49-F238E27FC236}">
                <a16:creationId xmlns:a16="http://schemas.microsoft.com/office/drawing/2014/main" id="{755BA370-11CA-F6C5-6C58-8B936F6D177A}"/>
              </a:ext>
            </a:extLst>
          </p:cNvPr>
          <p:cNvSpPr txBox="1"/>
          <p:nvPr/>
        </p:nvSpPr>
        <p:spPr>
          <a:xfrm>
            <a:off x="221267" y="1518120"/>
            <a:ext cx="10439368" cy="4496616"/>
          </a:xfrm>
          <a:prstGeom prst="rect">
            <a:avLst/>
          </a:prstGeom>
          <a:noFill/>
        </p:spPr>
        <p:txBody>
          <a:bodyPr wrap="square" rtlCol="0">
            <a:spAutoFit/>
          </a:bodyPr>
          <a:lstStyle/>
          <a:p>
            <a:pPr>
              <a:lnSpc>
                <a:spcPct val="115000"/>
              </a:lnSpc>
              <a:spcAft>
                <a:spcPts val="1000"/>
              </a:spcAft>
            </a:pPr>
            <a:r>
              <a:rPr lang="fr-FR" sz="2200" b="0" i="0" dirty="0">
                <a:solidFill>
                  <a:srgbClr val="212121"/>
                </a:solidFill>
                <a:effectLst/>
                <a:latin typeface="+mn-lt"/>
              </a:rPr>
              <a:t>Etape 1 : Missionner un médecin agrée pour compléter l’imprimé AF3</a:t>
            </a:r>
          </a:p>
          <a:p>
            <a:pPr>
              <a:lnSpc>
                <a:spcPct val="115000"/>
              </a:lnSpc>
              <a:spcAft>
                <a:spcPts val="1000"/>
              </a:spcAft>
            </a:pPr>
            <a:endParaRPr lang="fr-FR" sz="600" b="0" i="0" dirty="0">
              <a:solidFill>
                <a:srgbClr val="212121"/>
              </a:solidFill>
              <a:effectLst/>
              <a:latin typeface="+mn-lt"/>
            </a:endParaRPr>
          </a:p>
          <a:p>
            <a:pPr>
              <a:lnSpc>
                <a:spcPct val="115000"/>
              </a:lnSpc>
              <a:spcAft>
                <a:spcPts val="1000"/>
              </a:spcAft>
            </a:pPr>
            <a:r>
              <a:rPr lang="fr-FR" sz="2200" b="0" i="0" dirty="0">
                <a:solidFill>
                  <a:srgbClr val="212121"/>
                </a:solidFill>
                <a:effectLst/>
                <a:latin typeface="+mn-lt"/>
              </a:rPr>
              <a:t>Etape 2 : Saisine du conseil médical formation plénière qui entérine l’imprimé AF3</a:t>
            </a:r>
          </a:p>
          <a:p>
            <a:pPr>
              <a:lnSpc>
                <a:spcPct val="115000"/>
              </a:lnSpc>
              <a:spcAft>
                <a:spcPts val="1000"/>
              </a:spcAft>
            </a:pPr>
            <a:endParaRPr lang="fr-FR" sz="600" b="0" i="0" dirty="0">
              <a:solidFill>
                <a:srgbClr val="212121"/>
              </a:solidFill>
              <a:effectLst/>
              <a:latin typeface="+mn-lt"/>
            </a:endParaRPr>
          </a:p>
          <a:p>
            <a:pPr>
              <a:lnSpc>
                <a:spcPct val="115000"/>
              </a:lnSpc>
              <a:spcAft>
                <a:spcPts val="1000"/>
              </a:spcAft>
            </a:pPr>
            <a:r>
              <a:rPr lang="fr-FR" sz="2200" dirty="0">
                <a:solidFill>
                  <a:srgbClr val="212121"/>
                </a:solidFill>
                <a:latin typeface="+mn-lt"/>
              </a:rPr>
              <a:t>Etape 3 : Le conseil médical adresse l’imprimé AF4 à la collectivité</a:t>
            </a:r>
          </a:p>
          <a:p>
            <a:pPr>
              <a:lnSpc>
                <a:spcPct val="115000"/>
              </a:lnSpc>
              <a:spcAft>
                <a:spcPts val="1000"/>
              </a:spcAft>
            </a:pPr>
            <a:endParaRPr lang="fr-FR" sz="600" b="0" i="0" dirty="0">
              <a:solidFill>
                <a:srgbClr val="212121"/>
              </a:solidFill>
              <a:effectLst/>
              <a:latin typeface="+mn-lt"/>
            </a:endParaRPr>
          </a:p>
          <a:p>
            <a:pPr>
              <a:lnSpc>
                <a:spcPct val="115000"/>
              </a:lnSpc>
              <a:spcAft>
                <a:spcPts val="1000"/>
              </a:spcAft>
            </a:pPr>
            <a:r>
              <a:rPr lang="fr-FR" sz="2200" dirty="0">
                <a:effectLst/>
                <a:latin typeface="+mn-lt"/>
                <a:ea typeface="Calibri" panose="020F0502020204030204" pitchFamily="34" charset="0"/>
                <a:cs typeface="Times New Roman" panose="02020603050405020304" pitchFamily="18" charset="0"/>
              </a:rPr>
              <a:t>Etape 4 : La collectivité adresse à la CNRACL le d</a:t>
            </a:r>
            <a:r>
              <a:rPr lang="da-DK" sz="2200" dirty="0">
                <a:effectLst/>
                <a:latin typeface="+mn-lt"/>
                <a:ea typeface="Calibri" panose="020F0502020204030204" pitchFamily="34" charset="0"/>
                <a:cs typeface="Times New Roman" panose="02020603050405020304" pitchFamily="18" charset="0"/>
              </a:rPr>
              <a:t>ossier pension E-services +AF3+AF4+attestation de non reclassement</a:t>
            </a:r>
            <a:endParaRPr lang="fr-FR" sz="22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fr-FR" sz="2000" dirty="0">
                <a:latin typeface="+mn-lt"/>
                <a:ea typeface="Calibri" panose="020F0502020204030204" pitchFamily="34" charset="0"/>
                <a:cs typeface="Times New Roman" panose="02020603050405020304" pitchFamily="18" charset="0"/>
              </a:rPr>
              <a:t>            </a:t>
            </a:r>
            <a:r>
              <a:rPr lang="fr-FR" sz="2000" dirty="0">
                <a:solidFill>
                  <a:srgbClr val="3F2270"/>
                </a:solidFill>
                <a:latin typeface="+mn-lt"/>
                <a:ea typeface="Calibri" panose="020F0502020204030204" pitchFamily="34" charset="0"/>
                <a:cs typeface="Times New Roman" panose="02020603050405020304" pitchFamily="18" charset="0"/>
              </a:rPr>
              <a:t>5 à 6 mois de traitement par la CNRACL</a:t>
            </a:r>
            <a:endParaRPr lang="fr-FR" sz="2000" dirty="0">
              <a:solidFill>
                <a:srgbClr val="3F2270"/>
              </a:solidFill>
              <a:effectLst/>
              <a:latin typeface="+mn-lt"/>
              <a:ea typeface="Calibri" panose="020F0502020204030204" pitchFamily="34" charset="0"/>
              <a:cs typeface="Times New Roman" panose="02020603050405020304" pitchFamily="18" charset="0"/>
            </a:endParaRPr>
          </a:p>
          <a:p>
            <a:r>
              <a:rPr lang="fr-FR" dirty="0"/>
              <a:t> </a:t>
            </a:r>
          </a:p>
        </p:txBody>
      </p:sp>
      <p:pic>
        <p:nvPicPr>
          <p:cNvPr id="3" name="Graphique 1" descr="Avertissement contour">
            <a:extLst>
              <a:ext uri="{FF2B5EF4-FFF2-40B4-BE49-F238E27FC236}">
                <a16:creationId xmlns:a16="http://schemas.microsoft.com/office/drawing/2014/main" id="{89A680F9-E021-586B-7263-272578DBE9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48" y="5004767"/>
            <a:ext cx="522164" cy="522164"/>
          </a:xfrm>
          <a:prstGeom prst="rect">
            <a:avLst/>
          </a:prstGeom>
        </p:spPr>
      </p:pic>
      <p:sp>
        <p:nvSpPr>
          <p:cNvPr id="4" name="Espace réservé du numéro de diapositive 3">
            <a:extLst>
              <a:ext uri="{FF2B5EF4-FFF2-40B4-BE49-F238E27FC236}">
                <a16:creationId xmlns:a16="http://schemas.microsoft.com/office/drawing/2014/main" id="{B9B68E7C-4CA2-BEF5-587C-1AD2F0ADCD56}"/>
              </a:ext>
            </a:extLst>
          </p:cNvPr>
          <p:cNvSpPr>
            <a:spLocks noGrp="1"/>
          </p:cNvSpPr>
          <p:nvPr>
            <p:ph type="sldNum" sz="quarter" idx="12"/>
          </p:nvPr>
        </p:nvSpPr>
        <p:spPr/>
        <p:txBody>
          <a:bodyPr/>
          <a:lstStyle/>
          <a:p>
            <a:r>
              <a:rPr lang="fr-FR" altLang="fr-FR" dirty="0"/>
              <a:t>47</a:t>
            </a:r>
          </a:p>
        </p:txBody>
      </p:sp>
    </p:spTree>
    <p:extLst>
      <p:ext uri="{BB962C8B-B14F-4D97-AF65-F5344CB8AC3E}">
        <p14:creationId xmlns:p14="http://schemas.microsoft.com/office/powerpoint/2010/main" val="2587344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391CBFA8-2A1E-194E-6B3D-18C02D899F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r>
              <a:rPr lang="fr-FR" sz="3200" b="1" dirty="0">
                <a:solidFill>
                  <a:schemeClr val="tx2"/>
                </a:solidFill>
                <a:latin typeface="Calibri" panose="020F0502020204030204" pitchFamily="34" charset="0"/>
                <a:ea typeface="+mj-ea"/>
                <a:cs typeface="Calibri" panose="020F0502020204030204" pitchFamily="34" charset="0"/>
              </a:rPr>
              <a:t>Les autres cas de saisine de la formation restreinte</a:t>
            </a:r>
          </a:p>
        </p:txBody>
      </p:sp>
      <p:sp>
        <p:nvSpPr>
          <p:cNvPr id="2" name="ZoneTexte 1">
            <a:extLst>
              <a:ext uri="{FF2B5EF4-FFF2-40B4-BE49-F238E27FC236}">
                <a16:creationId xmlns:a16="http://schemas.microsoft.com/office/drawing/2014/main" id="{755BA370-11CA-F6C5-6C58-8B936F6D177A}"/>
              </a:ext>
            </a:extLst>
          </p:cNvPr>
          <p:cNvSpPr txBox="1"/>
          <p:nvPr/>
        </p:nvSpPr>
        <p:spPr>
          <a:xfrm>
            <a:off x="255034" y="1044327"/>
            <a:ext cx="10439368" cy="5755422"/>
          </a:xfrm>
          <a:prstGeom prst="rect">
            <a:avLst/>
          </a:prstGeom>
          <a:noFill/>
        </p:spPr>
        <p:txBody>
          <a:bodyPr wrap="square" rtlCol="0">
            <a:spAutoFit/>
          </a:bodyPr>
          <a:lstStyle/>
          <a:p>
            <a:endParaRPr lang="fr-FR" sz="2400" b="0" i="0" u="none" strike="noStrike" baseline="0" dirty="0">
              <a:latin typeface="+mn-lt"/>
            </a:endParaRPr>
          </a:p>
          <a:p>
            <a:pPr marL="285750" indent="-285750">
              <a:buFont typeface="Arial" panose="020B0604020202020204" pitchFamily="34" charset="0"/>
              <a:buChar char="•"/>
            </a:pPr>
            <a:r>
              <a:rPr lang="fr-FR" sz="2200" b="0" i="0" u="none" strike="noStrike" baseline="0" dirty="0">
                <a:solidFill>
                  <a:srgbClr val="000000"/>
                </a:solidFill>
                <a:latin typeface="+mn-lt"/>
              </a:rPr>
              <a:t>Octroi et renouvellements d’un congé en raison d’infirmités ou d’affections pour lesquelles l’agent bénéficie d’une pension d’invalidité au titre des cas prévus par l’article L822-26 du code général de la fonction publique (congé pour infirmités de guerre).</a:t>
            </a:r>
          </a:p>
          <a:p>
            <a:endParaRPr lang="fr-FR" sz="2200" b="0" i="0" u="none" strike="noStrike" baseline="0" dirty="0">
              <a:solidFill>
                <a:srgbClr val="FFFFFF"/>
              </a:solidFill>
              <a:latin typeface="+mn-lt"/>
            </a:endParaRPr>
          </a:p>
          <a:p>
            <a:pPr marL="285750" indent="-285750">
              <a:buFont typeface="Arial" panose="020B0604020202020204" pitchFamily="34" charset="0"/>
              <a:buChar char="•"/>
            </a:pPr>
            <a:r>
              <a:rPr lang="fr-FR" sz="2200" b="0" i="0" u="none" strike="noStrike" baseline="0" dirty="0">
                <a:solidFill>
                  <a:srgbClr val="000000"/>
                </a:solidFill>
                <a:latin typeface="+mn-lt"/>
              </a:rPr>
              <a:t>Octroi, renouvellement, réintégration suite d’un congé sans traitement (stagiaires).</a:t>
            </a:r>
          </a:p>
          <a:p>
            <a:endParaRPr lang="fr-FR" sz="2200" b="0" i="0" u="none" strike="noStrike" baseline="0" dirty="0">
              <a:solidFill>
                <a:srgbClr val="FFFFFF"/>
              </a:solidFill>
              <a:latin typeface="+mn-lt"/>
            </a:endParaRPr>
          </a:p>
          <a:p>
            <a:pPr marL="285750" indent="-285750">
              <a:buFont typeface="Arial" panose="020B0604020202020204" pitchFamily="34" charset="0"/>
              <a:buChar char="•"/>
            </a:pPr>
            <a:r>
              <a:rPr lang="fr-FR" sz="2200" b="0" i="0" u="none" strike="noStrike" baseline="0" dirty="0">
                <a:solidFill>
                  <a:srgbClr val="000000"/>
                </a:solidFill>
                <a:latin typeface="+mn-lt"/>
              </a:rPr>
              <a:t>Octroi, renouvellement, réintégration suite d’un congé de longue maladie d’office.</a:t>
            </a:r>
          </a:p>
          <a:p>
            <a:r>
              <a:rPr lang="fr-FR" sz="2200" b="0" i="0" u="none" strike="noStrike" baseline="0" dirty="0">
                <a:solidFill>
                  <a:srgbClr val="FFFFFF"/>
                </a:solidFill>
                <a:latin typeface="+mn-lt"/>
              </a:rPr>
              <a:t> </a:t>
            </a:r>
          </a:p>
          <a:p>
            <a:pPr marL="285750" indent="-285750">
              <a:buFont typeface="Arial" panose="020B0604020202020204" pitchFamily="34" charset="0"/>
              <a:buChar char="•"/>
            </a:pPr>
            <a:r>
              <a:rPr lang="fr-FR" sz="2200" b="0" i="0" u="none" strike="noStrike" baseline="0" dirty="0">
                <a:solidFill>
                  <a:srgbClr val="000000"/>
                </a:solidFill>
                <a:latin typeface="+mn-lt"/>
              </a:rPr>
              <a:t>Octroi, renouvellement, réintégration suite d’un congé de longue maladie dont le bénéficiaire exerce des fonctions nécessitant des conditions de santé particulières.</a:t>
            </a:r>
            <a:endParaRPr lang="fr-FR" sz="2200" b="0" i="0" u="none" strike="noStrike" baseline="0" dirty="0">
              <a:solidFill>
                <a:srgbClr val="FFFFFF"/>
              </a:solidFill>
              <a:latin typeface="+mn-lt"/>
            </a:endParaRPr>
          </a:p>
          <a:p>
            <a:pPr marL="285750" indent="-285750">
              <a:buFont typeface="Arial" panose="020B0604020202020204" pitchFamily="34" charset="0"/>
              <a:buChar char="•"/>
            </a:pPr>
            <a:endParaRPr lang="fr-FR" b="0" i="0" u="none" strike="noStrike" baseline="0" dirty="0">
              <a:solidFill>
                <a:srgbClr val="000000"/>
              </a:solidFill>
              <a:latin typeface="+mn-lt"/>
            </a:endParaRPr>
          </a:p>
          <a:p>
            <a:endParaRPr lang="fr-FR" dirty="0">
              <a:latin typeface="+mn-lt"/>
            </a:endParaRPr>
          </a:p>
        </p:txBody>
      </p:sp>
      <p:sp>
        <p:nvSpPr>
          <p:cNvPr id="4" name="Espace réservé du numéro de diapositive 3">
            <a:extLst>
              <a:ext uri="{FF2B5EF4-FFF2-40B4-BE49-F238E27FC236}">
                <a16:creationId xmlns:a16="http://schemas.microsoft.com/office/drawing/2014/main" id="{C0B36C59-21CE-3985-55E0-4039FCED24A6}"/>
              </a:ext>
            </a:extLst>
          </p:cNvPr>
          <p:cNvSpPr>
            <a:spLocks noGrp="1"/>
          </p:cNvSpPr>
          <p:nvPr>
            <p:ph type="sldNum" sz="quarter" idx="12"/>
          </p:nvPr>
        </p:nvSpPr>
        <p:spPr/>
        <p:txBody>
          <a:bodyPr/>
          <a:lstStyle/>
          <a:p>
            <a:r>
              <a:rPr lang="fr-FR" altLang="fr-FR" dirty="0"/>
              <a:t>48</a:t>
            </a:r>
          </a:p>
        </p:txBody>
      </p:sp>
    </p:spTree>
    <p:extLst>
      <p:ext uri="{BB962C8B-B14F-4D97-AF65-F5344CB8AC3E}">
        <p14:creationId xmlns:p14="http://schemas.microsoft.com/office/powerpoint/2010/main" val="1140348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as-rd5200\diffusion\Commun Diffusion\Service Communication\Charte graphique\2021\changement de logo\Modèles de documents\powerpoint\page_texte_rouge_Plan de travail 1.jpg">
            <a:extLst>
              <a:ext uri="{FF2B5EF4-FFF2-40B4-BE49-F238E27FC236}">
                <a16:creationId xmlns:a16="http://schemas.microsoft.com/office/drawing/2014/main" id="{46775548-85F1-5AA3-BB0E-E35BF04D5F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7" y="-1249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4132" y="63553"/>
            <a:ext cx="8136904" cy="1077218"/>
          </a:xfrm>
          <a:prstGeom prst="rect">
            <a:avLst/>
          </a:prstGeom>
          <a:noFill/>
        </p:spPr>
        <p:txBody>
          <a:bodyPr wrap="square" rtlCol="0">
            <a:spAutoFit/>
          </a:bodyPr>
          <a:lstStyle/>
          <a:p>
            <a:r>
              <a:rPr lang="fr-FR" sz="3200" b="1" dirty="0">
                <a:solidFill>
                  <a:schemeClr val="tx2"/>
                </a:solidFill>
                <a:latin typeface="Calibri" panose="020F0502020204030204" pitchFamily="34" charset="0"/>
                <a:ea typeface="+mj-ea"/>
                <a:cs typeface="Calibri" panose="020F0502020204030204" pitchFamily="34" charset="0"/>
              </a:rPr>
              <a:t>Les autres cas de saisine de la formation plénière</a:t>
            </a:r>
          </a:p>
        </p:txBody>
      </p:sp>
      <p:sp>
        <p:nvSpPr>
          <p:cNvPr id="2" name="ZoneTexte 1">
            <a:extLst>
              <a:ext uri="{FF2B5EF4-FFF2-40B4-BE49-F238E27FC236}">
                <a16:creationId xmlns:a16="http://schemas.microsoft.com/office/drawing/2014/main" id="{755BA370-11CA-F6C5-6C58-8B936F6D177A}"/>
              </a:ext>
            </a:extLst>
          </p:cNvPr>
          <p:cNvSpPr txBox="1"/>
          <p:nvPr/>
        </p:nvSpPr>
        <p:spPr>
          <a:xfrm>
            <a:off x="255034" y="1044327"/>
            <a:ext cx="10439368" cy="6324808"/>
          </a:xfrm>
          <a:prstGeom prst="rect">
            <a:avLst/>
          </a:prstGeom>
          <a:noFill/>
        </p:spPr>
        <p:txBody>
          <a:bodyPr wrap="square" rtlCol="0">
            <a:spAutoFit/>
          </a:bodyPr>
          <a:lstStyle/>
          <a:p>
            <a:endParaRPr lang="fr-FR" sz="1800" b="0" i="0" u="none" strike="noStrike" baseline="0" dirty="0">
              <a:latin typeface="Tenorite" panose="00000500000000000000" pitchFamily="2" charset="0"/>
            </a:endParaRPr>
          </a:p>
          <a:p>
            <a:pPr marL="285750" indent="-285750">
              <a:buFont typeface="Arial" panose="020B0604020202020204" pitchFamily="34" charset="0"/>
              <a:buChar char="•"/>
            </a:pPr>
            <a:r>
              <a:rPr lang="fr-FR" sz="2000" b="0" i="0" u="none" strike="noStrike" baseline="0" dirty="0">
                <a:solidFill>
                  <a:srgbClr val="000000"/>
                </a:solidFill>
                <a:latin typeface="+mn-lt"/>
              </a:rPr>
              <a:t>Octroi et renouvellements d’un congé maladie résultant de l’accomplissement d’un acte de dévouement ou en exposant ses jours pour sauver la vie d’une ou plusieurs personnes. </a:t>
            </a:r>
          </a:p>
          <a:p>
            <a:pPr marL="285750" indent="-285750">
              <a:buFont typeface="Arial" panose="020B0604020202020204" pitchFamily="34" charset="0"/>
              <a:buChar char="•"/>
            </a:pPr>
            <a:endParaRPr lang="fr-FR" sz="1000" b="0" i="0" u="none" strike="noStrike" baseline="0" dirty="0">
              <a:solidFill>
                <a:srgbClr val="FFFFFF"/>
              </a:solidFill>
              <a:latin typeface="+mn-lt"/>
            </a:endParaRPr>
          </a:p>
          <a:p>
            <a:pPr marL="285750" indent="-285750">
              <a:buFont typeface="Arial" panose="020B0604020202020204" pitchFamily="34" charset="0"/>
              <a:buChar char="•"/>
            </a:pPr>
            <a:r>
              <a:rPr lang="fr-FR" sz="2000" b="0" i="0" u="none" strike="noStrike" baseline="0" dirty="0">
                <a:solidFill>
                  <a:srgbClr val="000000"/>
                </a:solidFill>
                <a:latin typeface="+mn-lt"/>
              </a:rPr>
              <a:t>Avis sur l’impossibilité définitive et absolue pour un fonctionnaire stagiaire affilié à la CNRACL à reprendre ses fonctions en raison d’infirmités résultant de blessures ou maladies contractées en service.</a:t>
            </a:r>
            <a:r>
              <a:rPr lang="fr-FR" sz="2000" b="0" i="0" u="none" strike="noStrike" baseline="0" dirty="0">
                <a:solidFill>
                  <a:srgbClr val="FFFFFF"/>
                </a:solidFill>
                <a:latin typeface="+mn-lt"/>
              </a:rPr>
              <a:t> </a:t>
            </a:r>
          </a:p>
          <a:p>
            <a:pPr marL="285750" indent="-285750">
              <a:buFont typeface="Arial" panose="020B0604020202020204" pitchFamily="34" charset="0"/>
              <a:buChar char="•"/>
            </a:pPr>
            <a:r>
              <a:rPr lang="fr-FR" sz="1000" b="0" i="0" u="none" strike="noStrike" baseline="0" dirty="0">
                <a:solidFill>
                  <a:srgbClr val="FFFFFF"/>
                </a:solidFill>
                <a:latin typeface="+mn-lt"/>
              </a:rPr>
              <a:t>,</a:t>
            </a:r>
            <a:endParaRPr lang="fr-FR" sz="2000" b="0" i="0" u="none" strike="noStrike" baseline="0" dirty="0">
              <a:solidFill>
                <a:srgbClr val="FFFFFF"/>
              </a:solidFill>
              <a:latin typeface="+mn-lt"/>
            </a:endParaRPr>
          </a:p>
          <a:p>
            <a:pPr marL="285750" indent="-285750">
              <a:buFont typeface="Arial" panose="020B0604020202020204" pitchFamily="34" charset="0"/>
              <a:buChar char="•"/>
            </a:pPr>
            <a:r>
              <a:rPr lang="fr-FR" sz="2000" b="0" i="0" u="none" strike="noStrike" baseline="0" dirty="0">
                <a:solidFill>
                  <a:srgbClr val="000000"/>
                </a:solidFill>
                <a:latin typeface="+mn-lt"/>
              </a:rPr>
              <a:t>Majoration spéciale tierce personne.</a:t>
            </a:r>
          </a:p>
          <a:p>
            <a:endParaRPr lang="fr-FR" sz="1000" b="0" i="0" u="none" strike="noStrike" baseline="0" dirty="0">
              <a:solidFill>
                <a:srgbClr val="FFFFFF"/>
              </a:solidFill>
              <a:latin typeface="+mn-lt"/>
            </a:endParaRPr>
          </a:p>
          <a:p>
            <a:pPr marL="285750" indent="-285750">
              <a:buFont typeface="Arial" panose="020B0604020202020204" pitchFamily="34" charset="0"/>
              <a:buChar char="•"/>
            </a:pPr>
            <a:r>
              <a:rPr lang="fr-FR" sz="2000" b="0" i="0" u="none" strike="noStrike" baseline="0" dirty="0">
                <a:solidFill>
                  <a:srgbClr val="000000"/>
                </a:solidFill>
                <a:latin typeface="+mn-lt"/>
              </a:rPr>
              <a:t>Réintégration d’un fonctionnaire retraité pour invalidité. </a:t>
            </a:r>
            <a:r>
              <a:rPr lang="fr-FR" sz="2000" dirty="0">
                <a:solidFill>
                  <a:srgbClr val="FFFFFF"/>
                </a:solidFill>
                <a:latin typeface="+mn-lt"/>
              </a:rPr>
              <a:t>.</a:t>
            </a:r>
            <a:r>
              <a:rPr lang="fr-FR" sz="2000" b="0" i="0" u="none" strike="noStrike" baseline="0" dirty="0">
                <a:solidFill>
                  <a:srgbClr val="FFFFFF"/>
                </a:solidFill>
                <a:latin typeface="+mn-lt"/>
              </a:rPr>
              <a:t>   </a:t>
            </a:r>
          </a:p>
          <a:p>
            <a:pPr marL="285750" indent="-285750">
              <a:buFont typeface="Arial" panose="020B0604020202020204" pitchFamily="34" charset="0"/>
              <a:buChar char="•"/>
            </a:pPr>
            <a:endParaRPr lang="fr-FR" sz="1000" b="0" i="0" u="none" strike="noStrike" baseline="0" dirty="0">
              <a:solidFill>
                <a:srgbClr val="000000"/>
              </a:solidFill>
              <a:latin typeface="+mn-lt"/>
            </a:endParaRPr>
          </a:p>
          <a:p>
            <a:pPr marL="285750" indent="-285750">
              <a:buFont typeface="Arial" panose="020B0604020202020204" pitchFamily="34" charset="0"/>
              <a:buChar char="•"/>
            </a:pPr>
            <a:r>
              <a:rPr lang="fr-FR" sz="2000" b="0" i="0" u="none" strike="noStrike" baseline="0" dirty="0">
                <a:solidFill>
                  <a:srgbClr val="000000"/>
                </a:solidFill>
                <a:latin typeface="+mn-lt"/>
              </a:rPr>
              <a:t>Entrée en jouissance immédiate de la pension concédée au fonctionnaire (si ce dernier ou son conjoint est atteint d’une maladie incurable le plaçant dans l’impossibilité d’exercer une profession quelconque).</a:t>
            </a:r>
          </a:p>
          <a:p>
            <a:endParaRPr lang="fr-FR" sz="1000" dirty="0">
              <a:solidFill>
                <a:srgbClr val="FFFFFF"/>
              </a:solidFill>
              <a:latin typeface="+mn-lt"/>
            </a:endParaRPr>
          </a:p>
          <a:p>
            <a:pPr marL="285750" indent="-285750">
              <a:buFont typeface="Arial" panose="020B0604020202020204" pitchFamily="34" charset="0"/>
              <a:buChar char="•"/>
            </a:pPr>
            <a:r>
              <a:rPr lang="fr-FR" sz="2000" b="0" i="0" u="none" strike="noStrike" baseline="0" dirty="0">
                <a:solidFill>
                  <a:srgbClr val="000000"/>
                </a:solidFill>
                <a:latin typeface="+mn-lt"/>
              </a:rPr>
              <a:t>Demande de pension d’orphelin infirme.</a:t>
            </a:r>
          </a:p>
          <a:p>
            <a:endParaRPr lang="fr-FR" sz="1000" b="0" i="0" u="none" strike="noStrike" baseline="0" dirty="0">
              <a:solidFill>
                <a:srgbClr val="FFFFFF"/>
              </a:solidFill>
              <a:latin typeface="+mn-lt"/>
            </a:endParaRPr>
          </a:p>
          <a:p>
            <a:pPr marL="285750" indent="-285750">
              <a:buFont typeface="Arial" panose="020B0604020202020204" pitchFamily="34" charset="0"/>
              <a:buChar char="•"/>
            </a:pPr>
            <a:r>
              <a:rPr lang="fr-FR" sz="2000" b="0" i="0" u="none" strike="noStrike" baseline="0" dirty="0">
                <a:solidFill>
                  <a:srgbClr val="000000"/>
                </a:solidFill>
                <a:latin typeface="+mn-lt"/>
              </a:rPr>
              <a:t>Contestation de l’avis émis par la commission médicale dans le cadre du projet de fin de carrière d’un sapeur-pompier professionnel .</a:t>
            </a:r>
          </a:p>
          <a:p>
            <a:endParaRPr lang="fr-FR" sz="1900" b="0" i="0" u="none" strike="noStrike" baseline="0" dirty="0">
              <a:solidFill>
                <a:srgbClr val="000000"/>
              </a:solidFill>
              <a:latin typeface="+mn-lt"/>
            </a:endParaRPr>
          </a:p>
          <a:p>
            <a:endParaRPr lang="fr-FR" dirty="0">
              <a:latin typeface="+mn-lt"/>
            </a:endParaRPr>
          </a:p>
        </p:txBody>
      </p:sp>
      <p:sp>
        <p:nvSpPr>
          <p:cNvPr id="3" name="Espace réservé du numéro de diapositive 2">
            <a:extLst>
              <a:ext uri="{FF2B5EF4-FFF2-40B4-BE49-F238E27FC236}">
                <a16:creationId xmlns:a16="http://schemas.microsoft.com/office/drawing/2014/main" id="{F1B31734-A0DB-2571-1E07-07A68A7EF5C8}"/>
              </a:ext>
            </a:extLst>
          </p:cNvPr>
          <p:cNvSpPr>
            <a:spLocks noGrp="1"/>
          </p:cNvSpPr>
          <p:nvPr>
            <p:ph type="sldNum" sz="quarter" idx="12"/>
          </p:nvPr>
        </p:nvSpPr>
        <p:spPr/>
        <p:txBody>
          <a:bodyPr/>
          <a:lstStyle/>
          <a:p>
            <a:r>
              <a:rPr lang="fr-FR" altLang="fr-FR" dirty="0"/>
              <a:t>49</a:t>
            </a:r>
          </a:p>
        </p:txBody>
      </p:sp>
    </p:spTree>
    <p:extLst>
      <p:ext uri="{BB962C8B-B14F-4D97-AF65-F5344CB8AC3E}">
        <p14:creationId xmlns:p14="http://schemas.microsoft.com/office/powerpoint/2010/main" val="259627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06140" y="0"/>
            <a:ext cx="9624060" cy="1260211"/>
          </a:xfrm>
        </p:spPr>
        <p:txBody>
          <a:bodyPr/>
          <a:lstStyle/>
          <a:p>
            <a:pPr algn="l"/>
            <a:r>
              <a:rPr lang="fr-FR" sz="2800" b="1" dirty="0">
                <a:solidFill>
                  <a:srgbClr val="BE0F2E"/>
                </a:solidFill>
                <a:latin typeface="Calibri" panose="020F0502020204030204" pitchFamily="34" charset="0"/>
                <a:cs typeface="Calibri" panose="020F0502020204030204" pitchFamily="34" charset="0"/>
              </a:rPr>
              <a:t>Objectif de la réforme</a:t>
            </a:r>
          </a:p>
        </p:txBody>
      </p:sp>
      <p:sp>
        <p:nvSpPr>
          <p:cNvPr id="3" name="Espace réservé du contenu 2"/>
          <p:cNvSpPr>
            <a:spLocks noGrp="1"/>
          </p:cNvSpPr>
          <p:nvPr>
            <p:ph idx="1"/>
          </p:nvPr>
        </p:nvSpPr>
        <p:spPr>
          <a:xfrm>
            <a:off x="512433" y="1260211"/>
            <a:ext cx="9624060" cy="2513111"/>
          </a:xfrm>
        </p:spPr>
        <p:txBody>
          <a:bodyPr/>
          <a:lstStyle/>
          <a:p>
            <a:pPr marL="0" indent="0" algn="just">
              <a:buNone/>
            </a:pPr>
            <a:r>
              <a:rPr lang="fr-FR" sz="2200" dirty="0">
                <a:cs typeface="Calibri" panose="020F0502020204030204" pitchFamily="34" charset="0"/>
              </a:rPr>
              <a:t>Simplifier et rationnaliser l’organisation et le fonctionnement des instances médicales par la mise en œuvre de l’ordonnance « Santé et famille » du 25 novembre 2020 qui prévoit :</a:t>
            </a:r>
          </a:p>
          <a:p>
            <a:pPr marL="0" indent="0" algn="just">
              <a:buNone/>
            </a:pPr>
            <a:endParaRPr lang="fr-FR" sz="1000" dirty="0">
              <a:latin typeface="Calibri" panose="020F0502020204030204" pitchFamily="34" charset="0"/>
              <a:cs typeface="Calibri" panose="020F0502020204030204" pitchFamily="34" charset="0"/>
            </a:endParaRPr>
          </a:p>
          <a:p>
            <a:pPr algn="just"/>
            <a:r>
              <a:rPr lang="fr-FR" sz="2200" dirty="0">
                <a:cs typeface="Calibri" panose="020F0502020204030204" pitchFamily="34" charset="0"/>
              </a:rPr>
              <a:t>la création d’une instance médicale unique : </a:t>
            </a:r>
            <a:r>
              <a:rPr lang="fr-FR" sz="2200" b="1" dirty="0">
                <a:cs typeface="Calibri" panose="020F0502020204030204" pitchFamily="34" charset="0"/>
              </a:rPr>
              <a:t>le conseil médical  </a:t>
            </a:r>
            <a:r>
              <a:rPr lang="fr-FR" sz="2200" dirty="0">
                <a:cs typeface="Calibri" panose="020F0502020204030204" pitchFamily="34" charset="0"/>
              </a:rPr>
              <a:t>qui se substitue au comité médical (conseil médical /formation restreinte)  et à la  commission de réforme (conseil médical/formation plénière)  ;</a:t>
            </a:r>
          </a:p>
          <a:p>
            <a:pPr algn="just"/>
            <a:endParaRPr lang="fr-FR" sz="1000" dirty="0">
              <a:latin typeface="Calibri" panose="020F0502020204030204" pitchFamily="34" charset="0"/>
              <a:cs typeface="Calibri" panose="020F0502020204030204" pitchFamily="34" charset="0"/>
            </a:endParaRPr>
          </a:p>
          <a:p>
            <a:pPr algn="just"/>
            <a:r>
              <a:rPr lang="fr-FR" sz="2200" dirty="0">
                <a:cs typeface="Calibri" panose="020F0502020204030204" pitchFamily="34" charset="0"/>
              </a:rPr>
              <a:t>la suppression de la condition générale d’aptitude à l’entrée dans la fonction publique ;</a:t>
            </a:r>
          </a:p>
          <a:p>
            <a:pPr algn="just"/>
            <a:endParaRPr lang="fr-FR" sz="1000" dirty="0">
              <a:latin typeface="Calibri" panose="020F0502020204030204" pitchFamily="34" charset="0"/>
              <a:cs typeface="Calibri" panose="020F0502020204030204" pitchFamily="34" charset="0"/>
            </a:endParaRPr>
          </a:p>
          <a:p>
            <a:pPr algn="just"/>
            <a:r>
              <a:rPr lang="fr-FR" sz="2200" dirty="0">
                <a:cs typeface="Calibri" panose="020F0502020204030204" pitchFamily="34" charset="0"/>
              </a:rPr>
              <a:t>L’amélioration de la prise en charge des agents publics en favorisant leur maintien dans l’emploi et leur retour à l’emploi ;</a:t>
            </a:r>
          </a:p>
          <a:p>
            <a:pPr algn="just"/>
            <a:endParaRPr lang="fr-FR" sz="1000" dirty="0">
              <a:latin typeface="Calibri" panose="020F0502020204030204" pitchFamily="34" charset="0"/>
              <a:cs typeface="Calibri" panose="020F0502020204030204" pitchFamily="34" charset="0"/>
            </a:endParaRPr>
          </a:p>
          <a:p>
            <a:pPr algn="just"/>
            <a:r>
              <a:rPr lang="fr-FR" sz="2200" dirty="0">
                <a:cs typeface="Calibri" panose="020F0502020204030204" pitchFamily="34" charset="0"/>
              </a:rPr>
              <a:t>La simplification de certaines règles applicables aux congés pour maladie d’origine non-professionnelle ou professionnelle, de façon à accélérer le traitement des dossiers déposés.</a:t>
            </a:r>
          </a:p>
          <a:p>
            <a:pPr marL="0" indent="0">
              <a:buNone/>
            </a:pPr>
            <a:endParaRPr lang="fr-FR" sz="200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5</a:t>
            </a:fld>
            <a:endParaRPr lang="fr-FR" altLang="fr-FR" dirty="0"/>
          </a:p>
        </p:txBody>
      </p:sp>
    </p:spTree>
    <p:extLst>
      <p:ext uri="{BB962C8B-B14F-4D97-AF65-F5344CB8AC3E}">
        <p14:creationId xmlns:p14="http://schemas.microsoft.com/office/powerpoint/2010/main" val="3555308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Nas-rd5200\diffusion\Commun Diffusion\Service Communication\Charte graphique\kit de charte graphique\powerpoint\page_texte_bleu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 y="-1587"/>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2"/>
          <p:cNvSpPr txBox="1">
            <a:spLocks/>
          </p:cNvSpPr>
          <p:nvPr/>
        </p:nvSpPr>
        <p:spPr bwMode="auto">
          <a:xfrm>
            <a:off x="534670" y="36215"/>
            <a:ext cx="9624060" cy="108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1F92B7"/>
                </a:solidFill>
                <a:latin typeface="Calibri" panose="020F0502020204030204" pitchFamily="34" charset="0"/>
                <a:cs typeface="Calibri" panose="020F0502020204030204" pitchFamily="34" charset="0"/>
              </a:rPr>
              <a:t>Contact </a:t>
            </a:r>
          </a:p>
        </p:txBody>
      </p:sp>
      <p:sp>
        <p:nvSpPr>
          <p:cNvPr id="9" name="Espace réservé du contenu 2"/>
          <p:cNvSpPr>
            <a:spLocks noGrp="1"/>
          </p:cNvSpPr>
          <p:nvPr>
            <p:ph idx="1"/>
          </p:nvPr>
        </p:nvSpPr>
        <p:spPr>
          <a:xfrm>
            <a:off x="657985" y="4788743"/>
            <a:ext cx="9624060" cy="3456384"/>
          </a:xfrm>
        </p:spPr>
        <p:txBody>
          <a:bodyPr/>
          <a:lstStyle/>
          <a:p>
            <a:pPr marL="0" lvl="3" indent="0" algn="ctr">
              <a:spcBef>
                <a:spcPts val="0"/>
              </a:spcBef>
              <a:spcAft>
                <a:spcPts val="2738"/>
              </a:spcAft>
              <a:buNone/>
            </a:pPr>
            <a:r>
              <a:rPr lang="fr-FR" sz="2000" b="1" dirty="0">
                <a:latin typeface="Calibri" panose="020F0502020204030204" pitchFamily="34" charset="0"/>
                <a:cs typeface="Calibri" panose="020F0502020204030204" pitchFamily="34" charset="0"/>
              </a:rPr>
              <a:t>Centre de Gestion de la Fonction Publique Territoriale de la Haute-Garonne</a:t>
            </a:r>
          </a:p>
          <a:p>
            <a:pPr marL="0" lvl="3" indent="0" algn="ctr">
              <a:spcBef>
                <a:spcPts val="0"/>
              </a:spcBef>
              <a:spcAft>
                <a:spcPts val="2738"/>
              </a:spcAft>
              <a:buNone/>
            </a:pPr>
            <a:r>
              <a:rPr lang="fr-FR" sz="2000" dirty="0">
                <a:latin typeface="Calibri" panose="020F0502020204030204" pitchFamily="34" charset="0"/>
                <a:cs typeface="Calibri" panose="020F0502020204030204" pitchFamily="34" charset="0"/>
              </a:rPr>
              <a:t>590, rue Buissonnière – CS 37666 – 31676 LABEGE CEDEX</a:t>
            </a:r>
          </a:p>
          <a:p>
            <a:pPr marL="0" lvl="3" indent="0" algn="ctr">
              <a:spcBef>
                <a:spcPts val="0"/>
              </a:spcBef>
              <a:spcAft>
                <a:spcPts val="2738"/>
              </a:spcAft>
              <a:buNone/>
            </a:pPr>
            <a:r>
              <a:rPr lang="fr-FR" sz="2000" b="1" dirty="0">
                <a:latin typeface="Calibri" panose="020F0502020204030204" pitchFamily="34" charset="0"/>
                <a:cs typeface="Calibri" panose="020F0502020204030204" pitchFamily="34" charset="0"/>
              </a:rPr>
              <a:t>Tel</a:t>
            </a:r>
            <a:r>
              <a:rPr lang="fr-FR" sz="2000" dirty="0">
                <a:latin typeface="Calibri" panose="020F0502020204030204" pitchFamily="34" charset="0"/>
                <a:cs typeface="Calibri" panose="020F0502020204030204" pitchFamily="34" charset="0"/>
              </a:rPr>
              <a:t> : 05 81 91 93 00 – </a:t>
            </a:r>
            <a:r>
              <a:rPr lang="fr-FR" sz="2000" b="1" dirty="0">
                <a:latin typeface="Calibri" panose="020F0502020204030204" pitchFamily="34" charset="0"/>
                <a:cs typeface="Calibri" panose="020F0502020204030204" pitchFamily="34" charset="0"/>
              </a:rPr>
              <a:t>Fax</a:t>
            </a:r>
            <a:r>
              <a:rPr lang="fr-FR" sz="2000" dirty="0">
                <a:latin typeface="Calibri" panose="020F0502020204030204" pitchFamily="34" charset="0"/>
                <a:cs typeface="Calibri" panose="020F0502020204030204" pitchFamily="34" charset="0"/>
              </a:rPr>
              <a:t> : 05 62 26 09 39</a:t>
            </a:r>
          </a:p>
          <a:p>
            <a:pPr marL="0" lvl="3" indent="0" algn="ctr">
              <a:spcBef>
                <a:spcPts val="0"/>
              </a:spcBef>
              <a:spcAft>
                <a:spcPts val="2738"/>
              </a:spcAft>
              <a:buNone/>
            </a:pPr>
            <a:r>
              <a:rPr lang="fr-FR" sz="2000" b="1" dirty="0">
                <a:latin typeface="Calibri" panose="020F0502020204030204" pitchFamily="34" charset="0"/>
                <a:cs typeface="Calibri" panose="020F0502020204030204" pitchFamily="34" charset="0"/>
              </a:rPr>
              <a:t>Site internet </a:t>
            </a:r>
            <a:r>
              <a:rPr lang="fr-FR" sz="2000"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hlinkClick r:id="rId3"/>
              </a:rPr>
              <a:t>www.cdg31.fr</a:t>
            </a:r>
            <a:r>
              <a:rPr lang="fr-FR" sz="2000" dirty="0">
                <a:latin typeface="Calibri" panose="020F0502020204030204" pitchFamily="34" charset="0"/>
                <a:cs typeface="Calibri" panose="020F0502020204030204" pitchFamily="34" charset="0"/>
              </a:rPr>
              <a:t>     </a:t>
            </a:r>
            <a:r>
              <a:rPr lang="fr-FR" sz="2000" b="1" dirty="0">
                <a:latin typeface="Calibri" panose="020F0502020204030204" pitchFamily="34" charset="0"/>
                <a:cs typeface="Calibri" panose="020F0502020204030204" pitchFamily="34" charset="0"/>
              </a:rPr>
              <a:t>Mél</a:t>
            </a:r>
            <a:r>
              <a:rPr lang="fr-FR" sz="2000" dirty="0">
                <a:latin typeface="Calibri" panose="020F0502020204030204" pitchFamily="34" charset="0"/>
                <a:cs typeface="Calibri" panose="020F0502020204030204" pitchFamily="34" charset="0"/>
              </a:rPr>
              <a:t> : contact@cdg31.fr</a:t>
            </a:r>
          </a:p>
          <a:p>
            <a:pPr marL="0" lvl="3" indent="0" algn="ctr">
              <a:spcBef>
                <a:spcPts val="0"/>
              </a:spcBef>
              <a:spcAft>
                <a:spcPts val="1369"/>
              </a:spcAft>
              <a:buNone/>
            </a:pPr>
            <a:r>
              <a:rPr lang="fr-FR" sz="2000" dirty="0">
                <a:latin typeface="Bodoni MT" panose="02070603080606020203" pitchFamily="18" charset="0"/>
              </a:rPr>
              <a:t>	</a:t>
            </a:r>
          </a:p>
        </p:txBody>
      </p:sp>
      <p:sp>
        <p:nvSpPr>
          <p:cNvPr id="5" name="Espace réservé du contenu 2"/>
          <p:cNvSpPr txBox="1">
            <a:spLocks/>
          </p:cNvSpPr>
          <p:nvPr/>
        </p:nvSpPr>
        <p:spPr bwMode="auto">
          <a:xfrm>
            <a:off x="687070" y="1137780"/>
            <a:ext cx="9124126" cy="141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1146" indent="-391146" algn="l" rtl="0" fontAlgn="base">
              <a:spcBef>
                <a:spcPct val="20000"/>
              </a:spcBef>
              <a:spcAft>
                <a:spcPct val="0"/>
              </a:spcAft>
              <a:buChar char="•"/>
              <a:defRPr sz="3700">
                <a:solidFill>
                  <a:schemeClr val="tx1"/>
                </a:solidFill>
                <a:latin typeface="+mn-lt"/>
                <a:ea typeface="+mn-ea"/>
                <a:cs typeface="+mn-cs"/>
              </a:defRPr>
            </a:lvl1pPr>
            <a:lvl2pPr marL="847483" indent="-325955" algn="l" rtl="0" fontAlgn="base">
              <a:spcBef>
                <a:spcPct val="20000"/>
              </a:spcBef>
              <a:spcAft>
                <a:spcPct val="0"/>
              </a:spcAft>
              <a:buChar char="–"/>
              <a:defRPr sz="3200">
                <a:solidFill>
                  <a:schemeClr val="tx1"/>
                </a:solidFill>
                <a:latin typeface="+mn-lt"/>
              </a:defRPr>
            </a:lvl2pPr>
            <a:lvl3pPr marL="1303820" indent="-260764" algn="l" rtl="0" fontAlgn="base">
              <a:spcBef>
                <a:spcPct val="20000"/>
              </a:spcBef>
              <a:spcAft>
                <a:spcPct val="0"/>
              </a:spcAft>
              <a:buChar char="•"/>
              <a:defRPr sz="2700">
                <a:solidFill>
                  <a:schemeClr val="tx1"/>
                </a:solidFill>
                <a:latin typeface="+mn-lt"/>
              </a:defRPr>
            </a:lvl3pPr>
            <a:lvl4pPr marL="1825348" indent="-260764" algn="l" rtl="0" fontAlgn="base">
              <a:spcBef>
                <a:spcPct val="20000"/>
              </a:spcBef>
              <a:spcAft>
                <a:spcPct val="0"/>
              </a:spcAft>
              <a:buChar char="–"/>
              <a:defRPr sz="2300">
                <a:solidFill>
                  <a:schemeClr val="tx1"/>
                </a:solidFill>
                <a:latin typeface="+mn-lt"/>
              </a:defRPr>
            </a:lvl4pPr>
            <a:lvl5pPr marL="2346876" indent="-260764" algn="l" rtl="0" fontAlgn="base">
              <a:spcBef>
                <a:spcPct val="20000"/>
              </a:spcBef>
              <a:spcAft>
                <a:spcPct val="0"/>
              </a:spcAft>
              <a:buChar char="»"/>
              <a:defRPr sz="2300">
                <a:solidFill>
                  <a:schemeClr val="tx1"/>
                </a:solidFill>
                <a:latin typeface="+mn-lt"/>
              </a:defRPr>
            </a:lvl5pPr>
            <a:lvl6pPr marL="2868404" indent="-260764" algn="l" rtl="0" fontAlgn="base">
              <a:spcBef>
                <a:spcPct val="20000"/>
              </a:spcBef>
              <a:spcAft>
                <a:spcPct val="0"/>
              </a:spcAft>
              <a:buChar char="»"/>
              <a:defRPr sz="2300">
                <a:solidFill>
                  <a:schemeClr val="tx1"/>
                </a:solidFill>
                <a:latin typeface="+mn-lt"/>
              </a:defRPr>
            </a:lvl6pPr>
            <a:lvl7pPr marL="3389932" indent="-260764" algn="l" rtl="0" fontAlgn="base">
              <a:spcBef>
                <a:spcPct val="20000"/>
              </a:spcBef>
              <a:spcAft>
                <a:spcPct val="0"/>
              </a:spcAft>
              <a:buChar char="»"/>
              <a:defRPr sz="2300">
                <a:solidFill>
                  <a:schemeClr val="tx1"/>
                </a:solidFill>
                <a:latin typeface="+mn-lt"/>
              </a:defRPr>
            </a:lvl7pPr>
            <a:lvl8pPr marL="3911460" indent="-260764" algn="l" rtl="0" fontAlgn="base">
              <a:spcBef>
                <a:spcPct val="20000"/>
              </a:spcBef>
              <a:spcAft>
                <a:spcPct val="0"/>
              </a:spcAft>
              <a:buChar char="»"/>
              <a:defRPr sz="2300">
                <a:solidFill>
                  <a:schemeClr val="tx1"/>
                </a:solidFill>
                <a:latin typeface="+mn-lt"/>
              </a:defRPr>
            </a:lvl8pPr>
            <a:lvl9pPr marL="4432988" indent="-260764" algn="l" rtl="0" fontAlgn="base">
              <a:spcBef>
                <a:spcPct val="20000"/>
              </a:spcBef>
              <a:spcAft>
                <a:spcPct val="0"/>
              </a:spcAft>
              <a:buChar char="»"/>
              <a:defRPr sz="2300">
                <a:solidFill>
                  <a:schemeClr val="tx1"/>
                </a:solidFill>
                <a:latin typeface="+mn-lt"/>
              </a:defRPr>
            </a:lvl9pPr>
          </a:lstStyle>
          <a:p>
            <a:pPr marL="0" lvl="3" indent="0" algn="ctr">
              <a:spcBef>
                <a:spcPts val="0"/>
              </a:spcBef>
              <a:spcAft>
                <a:spcPts val="1200"/>
              </a:spcAft>
              <a:buFontTx/>
              <a:buNone/>
            </a:pPr>
            <a:r>
              <a:rPr lang="fr-FR" sz="2000" b="1" kern="0" dirty="0">
                <a:latin typeface="Calibri" panose="020F0502020204030204" pitchFamily="34" charset="0"/>
                <a:cs typeface="Calibri" panose="020F0502020204030204" pitchFamily="34" charset="0"/>
              </a:rPr>
              <a:t>Service  PROTECTION SOCIALE</a:t>
            </a:r>
          </a:p>
          <a:p>
            <a:pPr marL="0" lvl="3" indent="0" algn="ctr">
              <a:spcBef>
                <a:spcPts val="0"/>
              </a:spcBef>
              <a:spcAft>
                <a:spcPts val="1200"/>
              </a:spcAft>
              <a:buFontTx/>
              <a:buNone/>
            </a:pPr>
            <a:r>
              <a:rPr lang="fr-FR" sz="1600" b="1" dirty="0">
                <a:solidFill>
                  <a:schemeClr val="dk1"/>
                </a:solidFill>
                <a:latin typeface="Calibri" panose="020F0502020204030204" pitchFamily="34" charset="0"/>
                <a:cs typeface="Calibri" panose="020F0502020204030204" pitchFamily="34" charset="0"/>
              </a:rPr>
              <a:t>Laurence FIEVET</a:t>
            </a:r>
            <a:r>
              <a:rPr lang="fr-FR" sz="1600" dirty="0">
                <a:solidFill>
                  <a:schemeClr val="dk1"/>
                </a:solidFill>
                <a:latin typeface="Calibri" panose="020F0502020204030204" pitchFamily="34" charset="0"/>
                <a:cs typeface="Calibri" panose="020F0502020204030204" pitchFamily="34" charset="0"/>
              </a:rPr>
              <a:t>– Responsable du service       </a:t>
            </a:r>
          </a:p>
          <a:p>
            <a:pPr marL="0" lvl="3" indent="0" algn="ctr">
              <a:spcBef>
                <a:spcPts val="0"/>
              </a:spcBef>
              <a:spcAft>
                <a:spcPts val="1200"/>
              </a:spcAft>
              <a:buFontTx/>
              <a:buNone/>
            </a:pPr>
            <a:r>
              <a:rPr lang="fr-FR" sz="1600" b="1" kern="0" dirty="0">
                <a:latin typeface="Calibri" panose="020F0502020204030204" pitchFamily="34" charset="0"/>
                <a:cs typeface="Calibri" panose="020F0502020204030204" pitchFamily="34" charset="0"/>
              </a:rPr>
              <a:t>Tel : </a:t>
            </a:r>
            <a:r>
              <a:rPr lang="fr-FR" sz="1600" kern="0" dirty="0">
                <a:latin typeface="Calibri" panose="020F0502020204030204" pitchFamily="34" charset="0"/>
                <a:cs typeface="Calibri" panose="020F0502020204030204" pitchFamily="34" charset="0"/>
              </a:rPr>
              <a:t>05 81 91 93 00 – </a:t>
            </a:r>
            <a:r>
              <a:rPr lang="fr-FR" sz="1600" b="1" kern="0" dirty="0">
                <a:latin typeface="Calibri" panose="020F0502020204030204" pitchFamily="34" charset="0"/>
                <a:cs typeface="Calibri" panose="020F0502020204030204" pitchFamily="34" charset="0"/>
              </a:rPr>
              <a:t>Mél : </a:t>
            </a:r>
            <a:r>
              <a:rPr lang="fr-FR" sz="1600" kern="0" dirty="0">
                <a:latin typeface="Calibri" panose="020F0502020204030204" pitchFamily="34" charset="0"/>
                <a:cs typeface="Calibri" panose="020F0502020204030204" pitchFamily="34" charset="0"/>
                <a:hlinkClick r:id="rId4"/>
              </a:rPr>
              <a:t>protectionsociale@cdg31.fr</a:t>
            </a:r>
            <a:r>
              <a:rPr lang="fr-FR" sz="1600" kern="0" dirty="0">
                <a:latin typeface="Calibri" panose="020F0502020204030204" pitchFamily="34" charset="0"/>
                <a:cs typeface="Calibri" panose="020F0502020204030204" pitchFamily="34" charset="0"/>
              </a:rPr>
              <a:t> </a:t>
            </a:r>
            <a:endParaRPr lang="fr-FR" sz="1600" b="1" kern="0" dirty="0">
              <a:latin typeface="Calibri" panose="020F0502020204030204" pitchFamily="34" charset="0"/>
              <a:cs typeface="Calibri" panose="020F0502020204030204" pitchFamily="34" charset="0"/>
            </a:endParaRPr>
          </a:p>
          <a:p>
            <a:pPr marL="0" lvl="3" indent="0" algn="ctr">
              <a:spcBef>
                <a:spcPts val="0"/>
              </a:spcBef>
              <a:spcAft>
                <a:spcPts val="1200"/>
              </a:spcAft>
              <a:buFontTx/>
              <a:buNone/>
            </a:pPr>
            <a:r>
              <a:rPr lang="fr-FR" sz="2000" b="1" kern="0" dirty="0">
                <a:latin typeface="Calibri" panose="020F0502020204030204" pitchFamily="34" charset="0"/>
                <a:cs typeface="Calibri" panose="020F0502020204030204" pitchFamily="34" charset="0"/>
              </a:rPr>
              <a:t>Service  CONSEIL MEDICAL</a:t>
            </a:r>
          </a:p>
          <a:p>
            <a:pPr marL="0" lvl="3" indent="0" algn="ctr" defTabSz="1043056">
              <a:spcBef>
                <a:spcPts val="0"/>
              </a:spcBef>
              <a:spcAft>
                <a:spcPts val="1200"/>
              </a:spcAft>
              <a:buNone/>
            </a:pPr>
            <a:r>
              <a:rPr lang="fr-FR" sz="1600" b="1" dirty="0">
                <a:solidFill>
                  <a:schemeClr val="dk1"/>
                </a:solidFill>
                <a:latin typeface="Calibri" panose="020F0502020204030204" pitchFamily="34" charset="0"/>
                <a:cs typeface="Calibri" panose="020F0502020204030204" pitchFamily="34" charset="0"/>
              </a:rPr>
              <a:t>Thierry AUDINOT </a:t>
            </a:r>
            <a:r>
              <a:rPr lang="fr-FR" sz="1600" dirty="0">
                <a:solidFill>
                  <a:schemeClr val="dk1"/>
                </a:solidFill>
                <a:latin typeface="Calibri" panose="020F0502020204030204" pitchFamily="34" charset="0"/>
                <a:cs typeface="Calibri" panose="020F0502020204030204" pitchFamily="34" charset="0"/>
              </a:rPr>
              <a:t>– Responsable du service       </a:t>
            </a:r>
          </a:p>
          <a:p>
            <a:pPr marL="0" lvl="3" indent="0" algn="ctr" defTabSz="1043056">
              <a:spcBef>
                <a:spcPts val="0"/>
              </a:spcBef>
              <a:spcAft>
                <a:spcPts val="1200"/>
              </a:spcAft>
              <a:buNone/>
            </a:pPr>
            <a:r>
              <a:rPr lang="fr-FR" sz="1600" b="1" dirty="0">
                <a:solidFill>
                  <a:schemeClr val="dk1"/>
                </a:solidFill>
                <a:latin typeface="Calibri" panose="020F0502020204030204" pitchFamily="34" charset="0"/>
                <a:cs typeface="Calibri" panose="020F0502020204030204" pitchFamily="34" charset="0"/>
              </a:rPr>
              <a:t>Céline ROQUES </a:t>
            </a:r>
            <a:r>
              <a:rPr lang="fr-FR" sz="1600" dirty="0">
                <a:solidFill>
                  <a:schemeClr val="dk1"/>
                </a:solidFill>
                <a:latin typeface="Calibri" panose="020F0502020204030204" pitchFamily="34" charset="0"/>
                <a:cs typeface="Calibri" panose="020F0502020204030204" pitchFamily="34" charset="0"/>
              </a:rPr>
              <a:t>– Conseil médical formation restreinte    </a:t>
            </a:r>
            <a:r>
              <a:rPr lang="fr-FR" sz="1600" b="1" dirty="0">
                <a:solidFill>
                  <a:schemeClr val="dk1"/>
                </a:solidFill>
                <a:latin typeface="Calibri" panose="020F0502020204030204" pitchFamily="34" charset="0"/>
                <a:cs typeface="Calibri" panose="020F0502020204030204" pitchFamily="34" charset="0"/>
              </a:rPr>
              <a:t>Hélène MOMI </a:t>
            </a:r>
            <a:r>
              <a:rPr lang="fr-FR" sz="1600" dirty="0">
                <a:solidFill>
                  <a:schemeClr val="dk1"/>
                </a:solidFill>
                <a:latin typeface="Calibri" panose="020F0502020204030204" pitchFamily="34" charset="0"/>
                <a:cs typeface="Calibri" panose="020F0502020204030204" pitchFamily="34" charset="0"/>
              </a:rPr>
              <a:t>– conseil médical formation plénière     </a:t>
            </a:r>
          </a:p>
          <a:p>
            <a:pPr marL="0" lvl="3" indent="0" algn="ctr" defTabSz="1043056">
              <a:spcBef>
                <a:spcPts val="0"/>
              </a:spcBef>
              <a:spcAft>
                <a:spcPts val="1200"/>
              </a:spcAft>
              <a:buNone/>
            </a:pPr>
            <a:r>
              <a:rPr lang="fr-FR" sz="1600" b="1" dirty="0">
                <a:solidFill>
                  <a:schemeClr val="dk1"/>
                </a:solidFill>
                <a:latin typeface="Calibri" panose="020F0502020204030204" pitchFamily="34" charset="0"/>
                <a:cs typeface="Calibri" panose="020F0502020204030204" pitchFamily="34" charset="0"/>
              </a:rPr>
              <a:t>Elodie GAUTHIER </a:t>
            </a:r>
            <a:r>
              <a:rPr lang="fr-FR" sz="1600" dirty="0">
                <a:solidFill>
                  <a:schemeClr val="dk1"/>
                </a:solidFill>
                <a:latin typeface="Calibri" panose="020F0502020204030204" pitchFamily="34" charset="0"/>
                <a:cs typeface="Calibri" panose="020F0502020204030204" pitchFamily="34" charset="0"/>
              </a:rPr>
              <a:t>– Gestionnaire polyvalente</a:t>
            </a:r>
          </a:p>
          <a:p>
            <a:pPr marL="0" lvl="3" indent="0" algn="ctr">
              <a:spcBef>
                <a:spcPts val="0"/>
              </a:spcBef>
              <a:spcAft>
                <a:spcPts val="1200"/>
              </a:spcAft>
              <a:buFontTx/>
              <a:buNone/>
            </a:pPr>
            <a:r>
              <a:rPr lang="fr-FR" sz="1600" b="1" kern="0" dirty="0">
                <a:latin typeface="Calibri" panose="020F0502020204030204" pitchFamily="34" charset="0"/>
                <a:cs typeface="Calibri" panose="020F0502020204030204" pitchFamily="34" charset="0"/>
              </a:rPr>
              <a:t>Tel : </a:t>
            </a:r>
            <a:r>
              <a:rPr lang="fr-FR" sz="1600" kern="0" dirty="0">
                <a:latin typeface="Calibri" panose="020F0502020204030204" pitchFamily="34" charset="0"/>
                <a:cs typeface="Calibri" panose="020F0502020204030204" pitchFamily="34" charset="0"/>
              </a:rPr>
              <a:t>05 81 91 93 00 – </a:t>
            </a:r>
            <a:r>
              <a:rPr lang="fr-FR" sz="1600" b="1" kern="0" dirty="0">
                <a:latin typeface="Calibri" panose="020F0502020204030204" pitchFamily="34" charset="0"/>
                <a:cs typeface="Calibri" panose="020F0502020204030204" pitchFamily="34" charset="0"/>
              </a:rPr>
              <a:t>Mél : </a:t>
            </a:r>
            <a:r>
              <a:rPr lang="fr-FR" sz="1600" kern="0" dirty="0">
                <a:latin typeface="Calibri" panose="020F0502020204030204" pitchFamily="34" charset="0"/>
                <a:cs typeface="Calibri" panose="020F0502020204030204" pitchFamily="34" charset="0"/>
                <a:hlinkClick r:id="rId5"/>
              </a:rPr>
              <a:t>conseilmédical@cdg31.fr</a:t>
            </a:r>
            <a:r>
              <a:rPr lang="fr-FR" sz="1600" kern="0" dirty="0">
                <a:latin typeface="Calibri" panose="020F0502020204030204" pitchFamily="34" charset="0"/>
                <a:cs typeface="Calibri" panose="020F0502020204030204" pitchFamily="34" charset="0"/>
              </a:rPr>
              <a:t> </a:t>
            </a:r>
            <a:endParaRPr lang="fr-FR" sz="1600" b="1" kern="0" dirty="0">
              <a:latin typeface="Calibri" panose="020F0502020204030204" pitchFamily="34" charset="0"/>
              <a:cs typeface="Calibri" panose="020F0502020204030204" pitchFamily="34" charset="0"/>
            </a:endParaRPr>
          </a:p>
        </p:txBody>
      </p:sp>
      <p:cxnSp>
        <p:nvCxnSpPr>
          <p:cNvPr id="3" name="Connecteur droit 2"/>
          <p:cNvCxnSpPr>
            <a:cxnSpLocks/>
          </p:cNvCxnSpPr>
          <p:nvPr/>
        </p:nvCxnSpPr>
        <p:spPr>
          <a:xfrm>
            <a:off x="18108" y="4788743"/>
            <a:ext cx="10675292"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25523260-8730-B22E-C2ED-DC28DDC77587}"/>
              </a:ext>
            </a:extLst>
          </p:cNvPr>
          <p:cNvSpPr>
            <a:spLocks noGrp="1"/>
          </p:cNvSpPr>
          <p:nvPr>
            <p:ph type="sldNum" sz="quarter" idx="12"/>
          </p:nvPr>
        </p:nvSpPr>
        <p:spPr/>
        <p:txBody>
          <a:bodyPr/>
          <a:lstStyle/>
          <a:p>
            <a:r>
              <a:rPr lang="fr-FR" altLang="fr-FR" dirty="0"/>
              <a:t>50</a:t>
            </a:r>
          </a:p>
        </p:txBody>
      </p:sp>
    </p:spTree>
    <p:extLst>
      <p:ext uri="{BB962C8B-B14F-4D97-AF65-F5344CB8AC3E}">
        <p14:creationId xmlns:p14="http://schemas.microsoft.com/office/powerpoint/2010/main" val="306627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1000"/>
                                        <p:tgtEl>
                                          <p:spTgt spid="5">
                                            <p:txEl>
                                              <p:pRg st="1" end="1"/>
                                            </p:txEl>
                                          </p:spTgt>
                                        </p:tgtEl>
                                      </p:cBhvr>
                                    </p:animEffect>
                                    <p:anim calcmode="lin" valueType="num">
                                      <p:cBhvr>
                                        <p:cTn id="4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1000"/>
                                        <p:tgtEl>
                                          <p:spTgt spid="5">
                                            <p:txEl>
                                              <p:pRg st="2" end="2"/>
                                            </p:txEl>
                                          </p:spTgt>
                                        </p:tgtEl>
                                      </p:cBhvr>
                                    </p:animEffect>
                                    <p:anim calcmode="lin" valueType="num">
                                      <p:cBhvr>
                                        <p:cTn id="4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1000"/>
                                        <p:tgtEl>
                                          <p:spTgt spid="5">
                                            <p:txEl>
                                              <p:pRg st="3" end="3"/>
                                            </p:txEl>
                                          </p:spTgt>
                                        </p:tgtEl>
                                      </p:cBhvr>
                                    </p:animEffect>
                                    <p:anim calcmode="lin" valueType="num">
                                      <p:cBhvr>
                                        <p:cTn id="5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1000"/>
                                        <p:tgtEl>
                                          <p:spTgt spid="5">
                                            <p:txEl>
                                              <p:pRg st="4" end="4"/>
                                            </p:txEl>
                                          </p:spTgt>
                                        </p:tgtEl>
                                      </p:cBhvr>
                                    </p:animEffect>
                                    <p:anim calcmode="lin" valueType="num">
                                      <p:cBhvr>
                                        <p:cTn id="5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1000"/>
                                        <p:tgtEl>
                                          <p:spTgt spid="5">
                                            <p:txEl>
                                              <p:pRg st="5" end="5"/>
                                            </p:txEl>
                                          </p:spTgt>
                                        </p:tgtEl>
                                      </p:cBhvr>
                                    </p:animEffect>
                                    <p:anim calcmode="lin" valueType="num">
                                      <p:cBhvr>
                                        <p:cTn id="6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fade">
                                      <p:cBhvr>
                                        <p:cTn id="66" dur="1000"/>
                                        <p:tgtEl>
                                          <p:spTgt spid="5">
                                            <p:txEl>
                                              <p:pRg st="6" end="6"/>
                                            </p:txEl>
                                          </p:spTgt>
                                        </p:tgtEl>
                                      </p:cBhvr>
                                    </p:animEffect>
                                    <p:anim calcmode="lin" valueType="num">
                                      <p:cBhvr>
                                        <p:cTn id="6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6" end="6"/>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animEffect transition="in" filter="fade">
                                      <p:cBhvr>
                                        <p:cTn id="71" dur="1000"/>
                                        <p:tgtEl>
                                          <p:spTgt spid="5">
                                            <p:txEl>
                                              <p:pRg st="7" end="7"/>
                                            </p:txEl>
                                          </p:spTgt>
                                        </p:tgtEl>
                                      </p:cBhvr>
                                    </p:animEffect>
                                    <p:anim calcmode="lin" valueType="num">
                                      <p:cBhvr>
                                        <p:cTn id="7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6" y="0"/>
            <a:ext cx="10691812" cy="7564438"/>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527600" y="2700511"/>
            <a:ext cx="9624060" cy="1260211"/>
          </a:xfrm>
        </p:spPr>
        <p:txBody>
          <a:bodyPr/>
          <a:lstStyle/>
          <a:p>
            <a:r>
              <a:rPr lang="fr-FR" sz="3500" b="1" dirty="0">
                <a:solidFill>
                  <a:schemeClr val="tx1"/>
                </a:solidFill>
                <a:latin typeface="Calibri" panose="020F0502020204030204" pitchFamily="34" charset="0"/>
                <a:cs typeface="Calibri" panose="020F0502020204030204" pitchFamily="34" charset="0"/>
              </a:rPr>
              <a:t>Composition du conseil médical</a:t>
            </a:r>
          </a:p>
        </p:txBody>
      </p:sp>
      <p:sp>
        <p:nvSpPr>
          <p:cNvPr id="2" name="Espace réservé du numéro de diapositive 1">
            <a:extLst>
              <a:ext uri="{FF2B5EF4-FFF2-40B4-BE49-F238E27FC236}">
                <a16:creationId xmlns:a16="http://schemas.microsoft.com/office/drawing/2014/main" id="{6D1059C2-9A07-2E94-AF48-7AC76124C094}"/>
              </a:ext>
            </a:extLst>
          </p:cNvPr>
          <p:cNvSpPr>
            <a:spLocks noGrp="1"/>
          </p:cNvSpPr>
          <p:nvPr>
            <p:ph type="sldNum" sz="quarter" idx="12"/>
          </p:nvPr>
        </p:nvSpPr>
        <p:spPr/>
        <p:txBody>
          <a:bodyPr/>
          <a:lstStyle/>
          <a:p>
            <a:r>
              <a:rPr lang="fr-FR" altLang="fr-FR" dirty="0"/>
              <a:t>6</a:t>
            </a:r>
          </a:p>
        </p:txBody>
      </p:sp>
    </p:spTree>
    <p:extLst>
      <p:ext uri="{BB962C8B-B14F-4D97-AF65-F5344CB8AC3E}">
        <p14:creationId xmlns:p14="http://schemas.microsoft.com/office/powerpoint/2010/main" val="88150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3" y="-323825"/>
            <a:ext cx="10691812" cy="8712968"/>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txBox="1">
            <a:spLocks/>
          </p:cNvSpPr>
          <p:nvPr/>
        </p:nvSpPr>
        <p:spPr bwMode="auto">
          <a:xfrm>
            <a:off x="-4693" y="-17046"/>
            <a:ext cx="9624060" cy="126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3200" b="1" kern="0" dirty="0">
                <a:solidFill>
                  <a:srgbClr val="BE0F2E"/>
                </a:solidFill>
                <a:latin typeface="Calibri" panose="020F0502020204030204" pitchFamily="34" charset="0"/>
                <a:cs typeface="Calibri" panose="020F0502020204030204" pitchFamily="34" charset="0"/>
              </a:rPr>
              <a:t>   Composition du conseil médical</a:t>
            </a:r>
          </a:p>
        </p:txBody>
      </p:sp>
      <p:sp>
        <p:nvSpPr>
          <p:cNvPr id="4" name="ZoneTexte 3">
            <a:extLst>
              <a:ext uri="{FF2B5EF4-FFF2-40B4-BE49-F238E27FC236}">
                <a16:creationId xmlns:a16="http://schemas.microsoft.com/office/drawing/2014/main" id="{F59C4835-ED8C-29F5-AD51-B598277E3AE9}"/>
              </a:ext>
            </a:extLst>
          </p:cNvPr>
          <p:cNvSpPr txBox="1"/>
          <p:nvPr/>
        </p:nvSpPr>
        <p:spPr>
          <a:xfrm>
            <a:off x="810196" y="1584837"/>
            <a:ext cx="9145016" cy="280076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Le conseil médical est institué auprès du préfet qui formalise sa composition par un arrêté.</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200" b="1"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200" b="1"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Le secrétariat des conseils est assuré par les services du CDG31 pour les collectivités et établissements affiliés ainsi que ceux ayant adhéré à l’ensemble des missions prévues à l’article L452-39 du CGFP.</a:t>
            </a:r>
          </a:p>
        </p:txBody>
      </p:sp>
      <p:sp>
        <p:nvSpPr>
          <p:cNvPr id="2" name="Espace réservé du numéro de diapositive 1">
            <a:extLst>
              <a:ext uri="{FF2B5EF4-FFF2-40B4-BE49-F238E27FC236}">
                <a16:creationId xmlns:a16="http://schemas.microsoft.com/office/drawing/2014/main" id="{B3E2ABEC-5B81-5120-7ADE-E5CFDE2A59CA}"/>
              </a:ext>
            </a:extLst>
          </p:cNvPr>
          <p:cNvSpPr>
            <a:spLocks noGrp="1"/>
          </p:cNvSpPr>
          <p:nvPr>
            <p:ph type="sldNum" sz="quarter" idx="12"/>
          </p:nvPr>
        </p:nvSpPr>
        <p:spPr/>
        <p:txBody>
          <a:bodyPr/>
          <a:lstStyle/>
          <a:p>
            <a:r>
              <a:rPr lang="fr-FR" altLang="fr-FR" dirty="0"/>
              <a:t>7</a:t>
            </a:r>
          </a:p>
        </p:txBody>
      </p:sp>
    </p:spTree>
    <p:extLst>
      <p:ext uri="{BB962C8B-B14F-4D97-AF65-F5344CB8AC3E}">
        <p14:creationId xmlns:p14="http://schemas.microsoft.com/office/powerpoint/2010/main" val="380594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Nas-rd5200\diffusion\Commun Diffusion\Service Communication\Charte graphique\2021\changement de logo\Modèles de documents\powerpoint\page_text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3" y="-17046"/>
            <a:ext cx="10691812" cy="7381031"/>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txBox="1">
            <a:spLocks/>
          </p:cNvSpPr>
          <p:nvPr/>
        </p:nvSpPr>
        <p:spPr bwMode="auto">
          <a:xfrm>
            <a:off x="-4693" y="-17046"/>
            <a:ext cx="9624060" cy="126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3200" b="1" kern="0" dirty="0">
                <a:solidFill>
                  <a:srgbClr val="BE0F2E"/>
                </a:solidFill>
                <a:latin typeface="Calibri" panose="020F0502020204030204" pitchFamily="34" charset="0"/>
                <a:cs typeface="Calibri" panose="020F0502020204030204" pitchFamily="34" charset="0"/>
              </a:rPr>
              <a:t>Composition du conseil médical</a:t>
            </a:r>
          </a:p>
        </p:txBody>
      </p:sp>
      <p:sp>
        <p:nvSpPr>
          <p:cNvPr id="20" name="Rectangle à coins arrondis 19"/>
          <p:cNvSpPr/>
          <p:nvPr/>
        </p:nvSpPr>
        <p:spPr>
          <a:xfrm>
            <a:off x="6757643" y="2900506"/>
            <a:ext cx="2405482" cy="408623"/>
          </a:xfrm>
          <a:prstGeom prst="roundRect">
            <a:avLst/>
          </a:prstGeom>
        </p:spPr>
        <p:txBody>
          <a:bodyPr wrap="square">
            <a:spAutoFit/>
          </a:bodyPr>
          <a:lstStyle/>
          <a:p>
            <a:r>
              <a:rPr lang="fr-FR" b="1" dirty="0">
                <a:solidFill>
                  <a:srgbClr val="3F2270"/>
                </a:solidFill>
                <a:latin typeface="Calibri" panose="020F0502020204030204" pitchFamily="34" charset="0"/>
                <a:ea typeface="Calibri" panose="020F0502020204030204" pitchFamily="34" charset="0"/>
                <a:cs typeface="Calibri" panose="020F0502020204030204" pitchFamily="34" charset="0"/>
              </a:rPr>
              <a:t>Formation</a:t>
            </a:r>
            <a:r>
              <a:rPr lang="fr-FR" b="1" dirty="0">
                <a:solidFill>
                  <a:srgbClr val="3F2270"/>
                </a:solidFill>
                <a:latin typeface="Arial" charset="0"/>
              </a:rPr>
              <a:t> restreinte</a:t>
            </a:r>
          </a:p>
        </p:txBody>
      </p:sp>
      <p:sp>
        <p:nvSpPr>
          <p:cNvPr id="22" name="Rectangle à coins arrondis 21"/>
          <p:cNvSpPr/>
          <p:nvPr/>
        </p:nvSpPr>
        <p:spPr>
          <a:xfrm>
            <a:off x="6138789" y="3501231"/>
            <a:ext cx="3960440" cy="13860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Calibri" panose="020F0502020204030204" pitchFamily="34" charset="0"/>
                <a:cs typeface="Calibri" panose="020F0502020204030204" pitchFamily="34" charset="0"/>
              </a:rPr>
              <a:t>3 médecins agréés</a:t>
            </a:r>
          </a:p>
          <a:p>
            <a:pPr algn="ctr"/>
            <a:r>
              <a:rPr lang="fr-FR" sz="2000" dirty="0">
                <a:solidFill>
                  <a:schemeClr val="tx1"/>
                </a:solidFill>
                <a:latin typeface="Calibri" panose="020F0502020204030204" pitchFamily="34" charset="0"/>
                <a:cs typeface="Calibri" panose="020F0502020204030204" pitchFamily="34" charset="0"/>
              </a:rPr>
              <a:t> (dont 1 président)</a:t>
            </a:r>
            <a:endParaRPr lang="fr-FR" sz="2000" dirty="0"/>
          </a:p>
        </p:txBody>
      </p:sp>
      <p:sp>
        <p:nvSpPr>
          <p:cNvPr id="24" name="Rectangle à coins arrondis 23"/>
          <p:cNvSpPr/>
          <p:nvPr/>
        </p:nvSpPr>
        <p:spPr>
          <a:xfrm>
            <a:off x="1086403" y="3501231"/>
            <a:ext cx="4464496" cy="30619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Calibri" panose="020F0502020204030204" pitchFamily="34" charset="0"/>
                <a:cs typeface="Calibri" panose="020F0502020204030204" pitchFamily="34" charset="0"/>
              </a:rPr>
              <a:t>- 3 médecins agréés (dont 1 président)</a:t>
            </a:r>
          </a:p>
          <a:p>
            <a:endParaRPr lang="fr-FR" sz="2000" dirty="0">
              <a:solidFill>
                <a:schemeClr val="tx1"/>
              </a:solidFill>
              <a:latin typeface="Calibri" panose="020F0502020204030204" pitchFamily="34" charset="0"/>
              <a:cs typeface="Calibri" panose="020F0502020204030204" pitchFamily="34" charset="0"/>
            </a:endParaRPr>
          </a:p>
          <a:p>
            <a:r>
              <a:rPr lang="fr-FR" sz="2000" dirty="0">
                <a:solidFill>
                  <a:schemeClr val="tx1"/>
                </a:solidFill>
                <a:latin typeface="Calibri" panose="020F0502020204030204" pitchFamily="34" charset="0"/>
                <a:cs typeface="Calibri" panose="020F0502020204030204" pitchFamily="34" charset="0"/>
              </a:rPr>
              <a:t>- 2 représentants de l’administration</a:t>
            </a:r>
          </a:p>
          <a:p>
            <a:endParaRPr lang="fr-FR" sz="2000" dirty="0">
              <a:solidFill>
                <a:schemeClr val="tx1"/>
              </a:solidFill>
              <a:latin typeface="Calibri" panose="020F0502020204030204" pitchFamily="34" charset="0"/>
              <a:cs typeface="Calibri" panose="020F0502020204030204" pitchFamily="34" charset="0"/>
            </a:endParaRPr>
          </a:p>
          <a:p>
            <a:r>
              <a:rPr lang="fr-FR" sz="2000" dirty="0">
                <a:solidFill>
                  <a:schemeClr val="tx1"/>
                </a:solidFill>
                <a:latin typeface="Calibri" panose="020F0502020204030204" pitchFamily="34" charset="0"/>
                <a:cs typeface="Calibri" panose="020F0502020204030204" pitchFamily="34" charset="0"/>
              </a:rPr>
              <a:t>- 2 représentants du personnel</a:t>
            </a:r>
          </a:p>
        </p:txBody>
      </p:sp>
      <p:sp>
        <p:nvSpPr>
          <p:cNvPr id="19" name="Rectangle à coins arrondis 18"/>
          <p:cNvSpPr/>
          <p:nvPr/>
        </p:nvSpPr>
        <p:spPr>
          <a:xfrm>
            <a:off x="1171985" y="2871203"/>
            <a:ext cx="4176462" cy="408209"/>
          </a:xfrm>
          <a:prstGeom prst="roundRect">
            <a:avLst/>
          </a:prstGeom>
        </p:spPr>
        <p:txBody>
          <a:bodyPr wrap="square">
            <a:spAutoFit/>
          </a:bodyPr>
          <a:lstStyle/>
          <a:p>
            <a:pPr algn="ctr"/>
            <a:r>
              <a:rPr lang="fr-FR" b="1" dirty="0">
                <a:solidFill>
                  <a:srgbClr val="3F2270"/>
                </a:solidFill>
                <a:latin typeface="+mj-lt"/>
                <a:ea typeface="Calibri" panose="020F0502020204030204" pitchFamily="34" charset="0"/>
                <a:cs typeface="Calibri" panose="020F0502020204030204" pitchFamily="34" charset="0"/>
              </a:rPr>
              <a:t>Formation</a:t>
            </a:r>
            <a:r>
              <a:rPr lang="fr-FR" b="1" dirty="0">
                <a:solidFill>
                  <a:srgbClr val="3F2270"/>
                </a:solidFill>
                <a:latin typeface="Arial" charset="0"/>
              </a:rPr>
              <a:t> plénière</a:t>
            </a:r>
          </a:p>
        </p:txBody>
      </p:sp>
      <p:sp>
        <p:nvSpPr>
          <p:cNvPr id="30" name="Rectangle 29"/>
          <p:cNvSpPr/>
          <p:nvPr/>
        </p:nvSpPr>
        <p:spPr>
          <a:xfrm>
            <a:off x="2250356" y="1471372"/>
            <a:ext cx="6300700" cy="523220"/>
          </a:xfrm>
          <a:prstGeom prst="rect">
            <a:avLst/>
          </a:prstGeom>
        </p:spPr>
        <p:txBody>
          <a:bodyPr wrap="square">
            <a:spAutoFit/>
          </a:bodyPr>
          <a:lstStyle/>
          <a:p>
            <a:pPr algn="ctr"/>
            <a:r>
              <a:rPr lang="fr-FR" sz="2800" b="1" dirty="0">
                <a:solidFill>
                  <a:srgbClr val="FF0000"/>
                </a:solidFill>
                <a:latin typeface="+mj-lt"/>
                <a:cs typeface="Calibri" panose="020F0502020204030204" pitchFamily="34" charset="0"/>
              </a:rPr>
              <a:t>CONSEIL MEDICAL</a:t>
            </a:r>
          </a:p>
        </p:txBody>
      </p:sp>
      <p:sp>
        <p:nvSpPr>
          <p:cNvPr id="2" name="ZoneTexte 1"/>
          <p:cNvSpPr txBox="1"/>
          <p:nvPr/>
        </p:nvSpPr>
        <p:spPr>
          <a:xfrm>
            <a:off x="4194571" y="2224510"/>
            <a:ext cx="2520279" cy="400110"/>
          </a:xfrm>
          <a:prstGeom prst="rect">
            <a:avLst/>
          </a:prstGeom>
          <a:noFill/>
        </p:spPr>
        <p:txBody>
          <a:bodyPr wrap="square" rtlCol="0">
            <a:spAutoFit/>
          </a:bodyPr>
          <a:lstStyle/>
          <a:p>
            <a:r>
              <a:rPr lang="fr-FR" sz="2000" b="1" dirty="0">
                <a:latin typeface="+mj-lt"/>
                <a:cs typeface="Calibri" panose="020F0502020204030204" pitchFamily="34" charset="0"/>
              </a:rPr>
              <a:t>Président médecin</a:t>
            </a:r>
          </a:p>
        </p:txBody>
      </p:sp>
      <p:sp>
        <p:nvSpPr>
          <p:cNvPr id="3" name="Espace réservé du numéro de diapositive 2">
            <a:extLst>
              <a:ext uri="{FF2B5EF4-FFF2-40B4-BE49-F238E27FC236}">
                <a16:creationId xmlns:a16="http://schemas.microsoft.com/office/drawing/2014/main" id="{98CFF955-D915-706C-68B1-71517EB0F836}"/>
              </a:ext>
            </a:extLst>
          </p:cNvPr>
          <p:cNvSpPr>
            <a:spLocks noGrp="1"/>
          </p:cNvSpPr>
          <p:nvPr>
            <p:ph type="sldNum" sz="quarter" idx="12"/>
          </p:nvPr>
        </p:nvSpPr>
        <p:spPr/>
        <p:txBody>
          <a:bodyPr/>
          <a:lstStyle/>
          <a:p>
            <a:r>
              <a:rPr lang="fr-FR" altLang="fr-FR" dirty="0"/>
              <a:t>8</a:t>
            </a:r>
          </a:p>
        </p:txBody>
      </p:sp>
    </p:spTree>
    <p:extLst>
      <p:ext uri="{BB962C8B-B14F-4D97-AF65-F5344CB8AC3E}">
        <p14:creationId xmlns:p14="http://schemas.microsoft.com/office/powerpoint/2010/main" val="3826492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6" y="0"/>
            <a:ext cx="10691812" cy="7564438"/>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527600" y="2700511"/>
            <a:ext cx="9624060" cy="1260211"/>
          </a:xfrm>
        </p:spPr>
        <p:txBody>
          <a:bodyPr/>
          <a:lstStyle/>
          <a:p>
            <a:r>
              <a:rPr lang="fr-FR" sz="3500" b="1" dirty="0">
                <a:ln w="1905"/>
                <a:solidFill>
                  <a:schemeClr val="tx1"/>
                </a:solidFill>
                <a:latin typeface="Calibri" panose="020F0502020204030204" pitchFamily="34" charset="0"/>
                <a:cs typeface="Calibri" panose="020F0502020204030204" pitchFamily="34" charset="0"/>
              </a:rPr>
              <a:t>Fonctionnement du conseil médical</a:t>
            </a:r>
            <a:endParaRPr lang="fr-FR" sz="3500" b="1" dirty="0">
              <a:solidFill>
                <a:schemeClr val="tx1"/>
              </a:solidFill>
              <a:latin typeface="Calibri" panose="020F0502020204030204" pitchFamily="34" charset="0"/>
              <a:cs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1057A7FC-0D06-0A0A-A05B-73EF7C8C39DA}"/>
              </a:ext>
            </a:extLst>
          </p:cNvPr>
          <p:cNvSpPr>
            <a:spLocks noGrp="1"/>
          </p:cNvSpPr>
          <p:nvPr>
            <p:ph type="sldNum" sz="quarter" idx="12"/>
          </p:nvPr>
        </p:nvSpPr>
        <p:spPr/>
        <p:txBody>
          <a:bodyPr/>
          <a:lstStyle/>
          <a:p>
            <a:r>
              <a:rPr lang="fr-FR" altLang="fr-FR" dirty="0"/>
              <a:t>9</a:t>
            </a:r>
          </a:p>
        </p:txBody>
      </p:sp>
    </p:spTree>
    <p:extLst>
      <p:ext uri="{BB962C8B-B14F-4D97-AF65-F5344CB8AC3E}">
        <p14:creationId xmlns:p14="http://schemas.microsoft.com/office/powerpoint/2010/main" val="1237060422"/>
      </p:ext>
    </p:extLst>
  </p:cSld>
  <p:clrMapOvr>
    <a:masterClrMapping/>
  </p:clrMapOvr>
</p:sld>
</file>

<file path=ppt/theme/theme1.xml><?xml version="1.0" encoding="utf-8"?>
<a:theme xmlns:a="http://schemas.openxmlformats.org/drawingml/2006/main" name="Modèle powerpoin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powerpoint</Template>
  <TotalTime>2050</TotalTime>
  <Words>4615</Words>
  <Application>Microsoft Office PowerPoint</Application>
  <PresentationFormat>Personnalisé</PresentationFormat>
  <Paragraphs>567</Paragraphs>
  <Slides>50</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50</vt:i4>
      </vt:variant>
    </vt:vector>
  </HeadingPairs>
  <TitlesOfParts>
    <vt:vector size="58" baseType="lpstr">
      <vt:lpstr>Arial</vt:lpstr>
      <vt:lpstr>Bodoni MT</vt:lpstr>
      <vt:lpstr>Calibri</vt:lpstr>
      <vt:lpstr>Courier New</vt:lpstr>
      <vt:lpstr>Symbol</vt:lpstr>
      <vt:lpstr>Tenorite</vt:lpstr>
      <vt:lpstr>Wingdings</vt:lpstr>
      <vt:lpstr>Modèle powerpoint</vt:lpstr>
      <vt:lpstr>CONSEIL MEDICAL UNIQUE  et protection sociale</vt:lpstr>
      <vt:lpstr>Présentation PowerPoint</vt:lpstr>
      <vt:lpstr>Introduction</vt:lpstr>
      <vt:lpstr>Réforme des instances médicales :  Cadre législatif et réglementaire </vt:lpstr>
      <vt:lpstr>Objectif de la réforme</vt:lpstr>
      <vt:lpstr>Composition du conseil médical</vt:lpstr>
      <vt:lpstr>Présentation PowerPoint</vt:lpstr>
      <vt:lpstr>Présentation PowerPoint</vt:lpstr>
      <vt:lpstr>Fonctionnement du conseil médical</vt:lpstr>
      <vt:lpstr>Conseil Médical – La saisine</vt:lpstr>
      <vt:lpstr>Conseil Médical - L’instruction</vt:lpstr>
      <vt:lpstr>Conseil Médical - L’inscription en séance</vt:lpstr>
      <vt:lpstr>Conseil Médical – L’information du médecin du travail</vt:lpstr>
      <vt:lpstr>Conseil Médical – Déroulement de la séance - Quorum</vt:lpstr>
      <vt:lpstr>Conseil Médical – Déroulement de la séance - Quorum</vt:lpstr>
      <vt:lpstr>Les principaux cas de saisine Formation plénière</vt:lpstr>
      <vt:lpstr>Congé de maladie ordinaire</vt:lpstr>
      <vt:lpstr>Présentation PowerPoint</vt:lpstr>
      <vt:lpstr>Congé de longue maladie Congé de grave maladie (Ircantec)</vt:lpstr>
      <vt:lpstr>Présentation PowerPoint</vt:lpstr>
      <vt:lpstr>Congé de longue durée (CLD)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principaux cas de saisine Formation plénière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document</dc:title>
  <dc:creator>SANCHEZ Laurence</dc:creator>
  <cp:lastModifiedBy>FIEVET Laurence</cp:lastModifiedBy>
  <cp:revision>169</cp:revision>
  <cp:lastPrinted>2023-10-10T11:32:32Z</cp:lastPrinted>
  <dcterms:created xsi:type="dcterms:W3CDTF">2022-05-17T15:04:58Z</dcterms:created>
  <dcterms:modified xsi:type="dcterms:W3CDTF">2023-10-10T12:54:50Z</dcterms:modified>
</cp:coreProperties>
</file>