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56" r:id="rId2"/>
    <p:sldId id="361" r:id="rId3"/>
    <p:sldId id="291" r:id="rId4"/>
    <p:sldId id="316" r:id="rId5"/>
    <p:sldId id="319" r:id="rId6"/>
    <p:sldId id="320" r:id="rId7"/>
    <p:sldId id="321" r:id="rId8"/>
    <p:sldId id="324" r:id="rId9"/>
    <p:sldId id="325" r:id="rId10"/>
    <p:sldId id="327" r:id="rId11"/>
    <p:sldId id="326" r:id="rId12"/>
    <p:sldId id="362" r:id="rId13"/>
    <p:sldId id="358" r:id="rId14"/>
    <p:sldId id="328" r:id="rId15"/>
    <p:sldId id="353" r:id="rId16"/>
    <p:sldId id="330" r:id="rId17"/>
    <p:sldId id="331" r:id="rId18"/>
    <p:sldId id="332" r:id="rId19"/>
    <p:sldId id="329" r:id="rId20"/>
    <p:sldId id="333" r:id="rId21"/>
    <p:sldId id="334" r:id="rId22"/>
    <p:sldId id="335" r:id="rId23"/>
    <p:sldId id="336" r:id="rId24"/>
    <p:sldId id="354" r:id="rId25"/>
    <p:sldId id="340" r:id="rId26"/>
    <p:sldId id="341" r:id="rId27"/>
    <p:sldId id="342" r:id="rId28"/>
    <p:sldId id="351" r:id="rId29"/>
    <p:sldId id="352" r:id="rId30"/>
    <p:sldId id="343" r:id="rId31"/>
    <p:sldId id="346" r:id="rId32"/>
    <p:sldId id="350" r:id="rId33"/>
    <p:sldId id="347" r:id="rId34"/>
    <p:sldId id="360" r:id="rId35"/>
    <p:sldId id="345" r:id="rId36"/>
    <p:sldId id="356" r:id="rId37"/>
    <p:sldId id="303" r:id="rId38"/>
    <p:sldId id="290" r:id="rId39"/>
  </p:sldIdLst>
  <p:sldSz cx="10693400" cy="756126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521528" algn="l" rtl="0" fontAlgn="base">
      <a:spcBef>
        <a:spcPct val="0"/>
      </a:spcBef>
      <a:spcAft>
        <a:spcPct val="0"/>
      </a:spcAft>
      <a:defRPr kern="1200">
        <a:solidFill>
          <a:schemeClr val="tx1"/>
        </a:solidFill>
        <a:latin typeface="Arial" charset="0"/>
        <a:ea typeface="+mn-ea"/>
        <a:cs typeface="+mn-cs"/>
      </a:defRPr>
    </a:lvl2pPr>
    <a:lvl3pPr marL="1043056" algn="l" rtl="0" fontAlgn="base">
      <a:spcBef>
        <a:spcPct val="0"/>
      </a:spcBef>
      <a:spcAft>
        <a:spcPct val="0"/>
      </a:spcAft>
      <a:defRPr kern="1200">
        <a:solidFill>
          <a:schemeClr val="tx1"/>
        </a:solidFill>
        <a:latin typeface="Arial" charset="0"/>
        <a:ea typeface="+mn-ea"/>
        <a:cs typeface="+mn-cs"/>
      </a:defRPr>
    </a:lvl3pPr>
    <a:lvl4pPr marL="1564584" algn="l" rtl="0" fontAlgn="base">
      <a:spcBef>
        <a:spcPct val="0"/>
      </a:spcBef>
      <a:spcAft>
        <a:spcPct val="0"/>
      </a:spcAft>
      <a:defRPr kern="1200">
        <a:solidFill>
          <a:schemeClr val="tx1"/>
        </a:solidFill>
        <a:latin typeface="Arial" charset="0"/>
        <a:ea typeface="+mn-ea"/>
        <a:cs typeface="+mn-cs"/>
      </a:defRPr>
    </a:lvl4pPr>
    <a:lvl5pPr marL="2086112" algn="l" rtl="0" fontAlgn="base">
      <a:spcBef>
        <a:spcPct val="0"/>
      </a:spcBef>
      <a:spcAft>
        <a:spcPct val="0"/>
      </a:spcAft>
      <a:defRPr kern="1200">
        <a:solidFill>
          <a:schemeClr val="tx1"/>
        </a:solidFill>
        <a:latin typeface="Arial" charset="0"/>
        <a:ea typeface="+mn-ea"/>
        <a:cs typeface="+mn-cs"/>
      </a:defRPr>
    </a:lvl5pPr>
    <a:lvl6pPr marL="2607640" algn="l" defTabSz="1043056" rtl="0" eaLnBrk="1" latinLnBrk="0" hangingPunct="1">
      <a:defRPr kern="1200">
        <a:solidFill>
          <a:schemeClr val="tx1"/>
        </a:solidFill>
        <a:latin typeface="Arial" charset="0"/>
        <a:ea typeface="+mn-ea"/>
        <a:cs typeface="+mn-cs"/>
      </a:defRPr>
    </a:lvl6pPr>
    <a:lvl7pPr marL="3129168" algn="l" defTabSz="1043056" rtl="0" eaLnBrk="1" latinLnBrk="0" hangingPunct="1">
      <a:defRPr kern="1200">
        <a:solidFill>
          <a:schemeClr val="tx1"/>
        </a:solidFill>
        <a:latin typeface="Arial" charset="0"/>
        <a:ea typeface="+mn-ea"/>
        <a:cs typeface="+mn-cs"/>
      </a:defRPr>
    </a:lvl7pPr>
    <a:lvl8pPr marL="3650696" algn="l" defTabSz="1043056" rtl="0" eaLnBrk="1" latinLnBrk="0" hangingPunct="1">
      <a:defRPr kern="1200">
        <a:solidFill>
          <a:schemeClr val="tx1"/>
        </a:solidFill>
        <a:latin typeface="Arial" charset="0"/>
        <a:ea typeface="+mn-ea"/>
        <a:cs typeface="+mn-cs"/>
      </a:defRPr>
    </a:lvl8pPr>
    <a:lvl9pPr marL="4172224" algn="l" defTabSz="1043056"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BIN Jessica" initials="A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0F2E"/>
    <a:srgbClr val="333399"/>
    <a:srgbClr val="1F92B7"/>
    <a:srgbClr val="3F2270"/>
    <a:srgbClr val="7B7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2062" autoAdjust="0"/>
  </p:normalViewPr>
  <p:slideViewPr>
    <p:cSldViewPr>
      <p:cViewPr varScale="1">
        <p:scale>
          <a:sx n="97" d="100"/>
          <a:sy n="97" d="100"/>
        </p:scale>
        <p:origin x="852" y="84"/>
      </p:cViewPr>
      <p:guideLst>
        <p:guide orient="horz" pos="2382"/>
        <p:guide pos="3368"/>
      </p:guideLst>
    </p:cSldViewPr>
  </p:slideViewPr>
  <p:outlineViewPr>
    <p:cViewPr>
      <p:scale>
        <a:sx n="33" d="100"/>
        <a:sy n="33" d="100"/>
      </p:scale>
      <p:origin x="0" y="10632"/>
    </p:cViewPr>
  </p:outlineViewPr>
  <p:notesTextViewPr>
    <p:cViewPr>
      <p:scale>
        <a:sx n="100" d="100"/>
        <a:sy n="100" d="100"/>
      </p:scale>
      <p:origin x="0" y="0"/>
    </p:cViewPr>
  </p:notesTextViewPr>
  <p:sorterViewPr>
    <p:cViewPr>
      <p:scale>
        <a:sx n="100" d="100"/>
        <a:sy n="100" d="100"/>
      </p:scale>
      <p:origin x="0" y="1302"/>
    </p:cViewPr>
  </p:sorterViewPr>
  <p:notesViewPr>
    <p:cSldViewPr>
      <p:cViewPr varScale="1">
        <p:scale>
          <a:sx n="93" d="100"/>
          <a:sy n="93" d="100"/>
        </p:scale>
        <p:origin x="-37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7090DF6-B01B-47F0-9F51-2F698BC46C19}" type="datetimeFigureOut">
              <a:rPr lang="fr-FR" smtClean="0"/>
              <a:t>09/10/2023</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F940E53-FFDB-4271-A859-8511F6F9A963}" type="slidenum">
              <a:rPr lang="fr-FR" smtClean="0"/>
              <a:t>‹N°›</a:t>
            </a:fld>
            <a:endParaRPr lang="fr-FR"/>
          </a:p>
        </p:txBody>
      </p:sp>
    </p:spTree>
    <p:extLst>
      <p:ext uri="{BB962C8B-B14F-4D97-AF65-F5344CB8AC3E}">
        <p14:creationId xmlns:p14="http://schemas.microsoft.com/office/powerpoint/2010/main" val="3806841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6"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9" y="0"/>
            <a:ext cx="2945659" cy="496332"/>
          </a:xfrm>
          <a:prstGeom prst="rect">
            <a:avLst/>
          </a:prstGeom>
        </p:spPr>
        <p:txBody>
          <a:bodyPr vert="horz" lIns="91440" tIns="45720" rIns="91440" bIns="45720" rtlCol="0"/>
          <a:lstStyle>
            <a:lvl1pPr algn="r">
              <a:defRPr sz="1200"/>
            </a:lvl1pPr>
          </a:lstStyle>
          <a:p>
            <a:fld id="{78F14973-5BD5-4209-BA1D-DE2BF537FF4C}" type="datetimeFigureOut">
              <a:rPr lang="fr-FR" smtClean="0"/>
              <a:pPr/>
              <a:t>09/10/2023</a:t>
            </a:fld>
            <a:endParaRPr lang="fr-FR"/>
          </a:p>
        </p:txBody>
      </p:sp>
      <p:sp>
        <p:nvSpPr>
          <p:cNvPr id="4" name="Espace réservé de l'image des diapositives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6"/>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6" y="9428586"/>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9" y="9428586"/>
            <a:ext cx="2945659" cy="496332"/>
          </a:xfrm>
          <a:prstGeom prst="rect">
            <a:avLst/>
          </a:prstGeom>
        </p:spPr>
        <p:txBody>
          <a:bodyPr vert="horz" lIns="91440" tIns="45720" rIns="91440" bIns="45720" rtlCol="0" anchor="b"/>
          <a:lstStyle>
            <a:lvl1pPr algn="r">
              <a:defRPr sz="1200"/>
            </a:lvl1pPr>
          </a:lstStyle>
          <a:p>
            <a:fld id="{0A60A539-B88D-4561-A407-711B84976B22}" type="slidenum">
              <a:rPr lang="fr-FR" smtClean="0"/>
              <a:pPr/>
              <a:t>‹N°›</a:t>
            </a:fld>
            <a:endParaRPr lang="fr-FR"/>
          </a:p>
        </p:txBody>
      </p:sp>
    </p:spTree>
    <p:extLst>
      <p:ext uri="{BB962C8B-B14F-4D97-AF65-F5344CB8AC3E}">
        <p14:creationId xmlns:p14="http://schemas.microsoft.com/office/powerpoint/2010/main" val="823947733"/>
      </p:ext>
    </p:extLst>
  </p:cSld>
  <p:clrMap bg1="lt1" tx1="dk1" bg2="lt2" tx2="dk2" accent1="accent1" accent2="accent2" accent3="accent3" accent4="accent4" accent5="accent5" accent6="accent6" hlink="hlink" folHlink="folHlink"/>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2005" y="2348893"/>
            <a:ext cx="9089390" cy="1620771"/>
          </a:xfrm>
        </p:spPr>
        <p:txBody>
          <a:bodyPr/>
          <a:lstStyle/>
          <a:p>
            <a:r>
              <a:rPr lang="fr-FR"/>
              <a:t>Modifiez le style du titre</a:t>
            </a:r>
          </a:p>
        </p:txBody>
      </p:sp>
      <p:sp>
        <p:nvSpPr>
          <p:cNvPr id="3" name="Sous-titre 2"/>
          <p:cNvSpPr>
            <a:spLocks noGrp="1"/>
          </p:cNvSpPr>
          <p:nvPr>
            <p:ph type="subTitle" idx="1"/>
          </p:nvPr>
        </p:nvSpPr>
        <p:spPr>
          <a:xfrm>
            <a:off x="1604010" y="4284716"/>
            <a:ext cx="7485380" cy="1932323"/>
          </a:xfr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5880E833-DFF7-4F28-B585-0FEF66CDE512}" type="slidenum">
              <a:rPr lang="fr-FR" altLang="fr-FR"/>
              <a:pPr/>
              <a:t>‹N°›</a:t>
            </a:fld>
            <a:endParaRPr lang="fr-FR" altLang="fr-FR"/>
          </a:p>
        </p:txBody>
      </p:sp>
    </p:spTree>
    <p:extLst>
      <p:ext uri="{BB962C8B-B14F-4D97-AF65-F5344CB8AC3E}">
        <p14:creationId xmlns:p14="http://schemas.microsoft.com/office/powerpoint/2010/main" val="1773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4A684666-CDBA-4CDC-A29F-76992C05AE86}" type="slidenum">
              <a:rPr lang="fr-FR" altLang="fr-FR"/>
              <a:pPr/>
              <a:t>‹N°›</a:t>
            </a:fld>
            <a:endParaRPr lang="fr-FR" altLang="fr-FR"/>
          </a:p>
        </p:txBody>
      </p:sp>
    </p:spTree>
    <p:extLst>
      <p:ext uri="{BB962C8B-B14F-4D97-AF65-F5344CB8AC3E}">
        <p14:creationId xmlns:p14="http://schemas.microsoft.com/office/powerpoint/2010/main" val="183295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2715" y="302802"/>
            <a:ext cx="2406015" cy="645157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534670" y="302802"/>
            <a:ext cx="7039822"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96CF8AE9-E51D-49E8-A55B-CB12102AE491}" type="slidenum">
              <a:rPr lang="fr-FR" altLang="fr-FR"/>
              <a:pPr/>
              <a:t>‹N°›</a:t>
            </a:fld>
            <a:endParaRPr lang="fr-FR" altLang="fr-FR"/>
          </a:p>
        </p:txBody>
      </p:sp>
    </p:spTree>
    <p:extLst>
      <p:ext uri="{BB962C8B-B14F-4D97-AF65-F5344CB8AC3E}">
        <p14:creationId xmlns:p14="http://schemas.microsoft.com/office/powerpoint/2010/main" val="1215722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534670" y="302802"/>
            <a:ext cx="9624060" cy="645157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2"/>
          <p:cNvSpPr>
            <a:spLocks noGrp="1"/>
          </p:cNvSpPr>
          <p:nvPr>
            <p:ph type="dt" sz="half" idx="10"/>
          </p:nvPr>
        </p:nvSpPr>
        <p:spPr>
          <a:xfrm>
            <a:off x="534670" y="6885650"/>
            <a:ext cx="2495127" cy="525088"/>
          </a:xfrm>
        </p:spPr>
        <p:txBody>
          <a:bodyPr/>
          <a:lstStyle>
            <a:lvl1pPr>
              <a:defRPr/>
            </a:lvl1pPr>
          </a:lstStyle>
          <a:p>
            <a:endParaRPr lang="fr-FR" altLang="fr-FR"/>
          </a:p>
        </p:txBody>
      </p:sp>
      <p:sp>
        <p:nvSpPr>
          <p:cNvPr id="4" name="Espace réservé du pied de page 3"/>
          <p:cNvSpPr>
            <a:spLocks noGrp="1"/>
          </p:cNvSpPr>
          <p:nvPr>
            <p:ph type="ftr" sz="quarter" idx="11"/>
          </p:nvPr>
        </p:nvSpPr>
        <p:spPr>
          <a:xfrm>
            <a:off x="3653579" y="6885650"/>
            <a:ext cx="3386243" cy="525088"/>
          </a:xfrm>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a:xfrm>
            <a:off x="7663603" y="6885650"/>
            <a:ext cx="2495127" cy="525088"/>
          </a:xfrm>
        </p:spPr>
        <p:txBody>
          <a:bodyPr/>
          <a:lstStyle>
            <a:lvl1pPr>
              <a:defRPr/>
            </a:lvl1pPr>
          </a:lstStyle>
          <a:p>
            <a:fld id="{9BC5C211-7B18-426F-90C8-640EE5C36DB0}" type="slidenum">
              <a:rPr lang="fr-FR" altLang="fr-FR"/>
              <a:pPr/>
              <a:t>‹N°›</a:t>
            </a:fld>
            <a:endParaRPr lang="fr-FR" altLang="fr-FR"/>
          </a:p>
        </p:txBody>
      </p:sp>
    </p:spTree>
    <p:extLst>
      <p:ext uri="{BB962C8B-B14F-4D97-AF65-F5344CB8AC3E}">
        <p14:creationId xmlns:p14="http://schemas.microsoft.com/office/powerpoint/2010/main" val="359101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fr-FR" dirty="0"/>
          </a:p>
        </p:txBody>
      </p:sp>
      <p:sp>
        <p:nvSpPr>
          <p:cNvPr id="5" name="Espace réservé du pied de page 4"/>
          <p:cNvSpPr>
            <a:spLocks noGrp="1"/>
          </p:cNvSpPr>
          <p:nvPr>
            <p:ph type="ftr" sz="quarter" idx="11"/>
          </p:nvPr>
        </p:nvSpPr>
        <p:spPr/>
        <p:txBody>
          <a:bodyPr/>
          <a:lstStyle>
            <a:lvl1pPr>
              <a:defRPr/>
            </a:lvl1pPr>
          </a:lstStyle>
          <a:p>
            <a:fld id="{4BE674E7-B6E7-471A-B468-627A22F2484B}" type="slidenum">
              <a:rPr lang="fr-FR" altLang="fr-FR" smtClean="0"/>
              <a:pPr/>
              <a:t>‹N°›</a:t>
            </a:fld>
            <a:endParaRPr lang="fr-FR" altLang="fr-FR" dirty="0"/>
          </a:p>
        </p:txBody>
      </p:sp>
      <p:sp>
        <p:nvSpPr>
          <p:cNvPr id="6" name="Espace réservé du numéro de diapositive 5"/>
          <p:cNvSpPr>
            <a:spLocks noGrp="1"/>
          </p:cNvSpPr>
          <p:nvPr>
            <p:ph type="sldNum" sz="quarter" idx="12"/>
          </p:nvPr>
        </p:nvSpPr>
        <p:spPr/>
        <p:txBody>
          <a:bodyPr/>
          <a:lstStyle>
            <a:lvl1pPr>
              <a:defRPr/>
            </a:lvl1pPr>
          </a:lstStyle>
          <a:p>
            <a:endParaRPr lang="fr-FR" altLang="fr-FR" dirty="0"/>
          </a:p>
        </p:txBody>
      </p:sp>
    </p:spTree>
    <p:extLst>
      <p:ext uri="{BB962C8B-B14F-4D97-AF65-F5344CB8AC3E}">
        <p14:creationId xmlns:p14="http://schemas.microsoft.com/office/powerpoint/2010/main" val="164887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705" y="4858812"/>
            <a:ext cx="9089390" cy="1501751"/>
          </a:xfrm>
        </p:spPr>
        <p:txBody>
          <a:bodyPr anchor="t"/>
          <a:lstStyle>
            <a:lvl1pPr algn="l">
              <a:defRPr sz="4600" b="1" cap="all"/>
            </a:lvl1pPr>
          </a:lstStyle>
          <a:p>
            <a:r>
              <a:rPr lang="fr-FR"/>
              <a:t>Modifiez le style du titre</a:t>
            </a:r>
          </a:p>
        </p:txBody>
      </p:sp>
      <p:sp>
        <p:nvSpPr>
          <p:cNvPr id="3" name="Espace réservé du texte 2"/>
          <p:cNvSpPr>
            <a:spLocks noGrp="1"/>
          </p:cNvSpPr>
          <p:nvPr>
            <p:ph type="body" idx="1"/>
          </p:nvPr>
        </p:nvSpPr>
        <p:spPr>
          <a:xfrm>
            <a:off x="844705" y="3204786"/>
            <a:ext cx="9089390" cy="1654026"/>
          </a:xfrm>
        </p:spPr>
        <p:txBody>
          <a:bodyPr anchor="b"/>
          <a:lstStyle>
            <a:lvl1pPr marL="0" indent="0">
              <a:buNone/>
              <a:defRPr sz="2300"/>
            </a:lvl1pPr>
            <a:lvl2pPr marL="521528" indent="0">
              <a:buNone/>
              <a:defRPr sz="2100"/>
            </a:lvl2pPr>
            <a:lvl3pPr marL="1043056" indent="0">
              <a:buNone/>
              <a:defRPr sz="1800"/>
            </a:lvl3pPr>
            <a:lvl4pPr marL="1564584" indent="0">
              <a:buNone/>
              <a:defRPr sz="1600"/>
            </a:lvl4pPr>
            <a:lvl5pPr marL="2086112" indent="0">
              <a:buNone/>
              <a:defRPr sz="1600"/>
            </a:lvl5pPr>
            <a:lvl6pPr marL="2607640" indent="0">
              <a:buNone/>
              <a:defRPr sz="1600"/>
            </a:lvl6pPr>
            <a:lvl7pPr marL="3129168" indent="0">
              <a:buNone/>
              <a:defRPr sz="1600"/>
            </a:lvl7pPr>
            <a:lvl8pPr marL="3650696" indent="0">
              <a:buNone/>
              <a:defRPr sz="1600"/>
            </a:lvl8pPr>
            <a:lvl9pPr marL="4172224" indent="0">
              <a:buNone/>
              <a:defRPr sz="16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fr-FR"/>
          </a:p>
        </p:txBody>
      </p:sp>
      <p:sp>
        <p:nvSpPr>
          <p:cNvPr id="5" name="Espace réservé du pied de page 4"/>
          <p:cNvSpPr>
            <a:spLocks noGrp="1"/>
          </p:cNvSpPr>
          <p:nvPr>
            <p:ph type="ftr" sz="quarter" idx="11"/>
          </p:nvPr>
        </p:nvSpPr>
        <p:spPr/>
        <p:txBody>
          <a:bodyPr/>
          <a:lstStyle>
            <a:lvl1pPr>
              <a:defRPr/>
            </a:lvl1pPr>
          </a:lstStyle>
          <a:p>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09F16618-F53C-44A3-BFAE-BAC00010AB71}" type="slidenum">
              <a:rPr lang="fr-FR" altLang="fr-FR"/>
              <a:pPr/>
              <a:t>‹N°›</a:t>
            </a:fld>
            <a:endParaRPr lang="fr-FR" altLang="fr-FR"/>
          </a:p>
        </p:txBody>
      </p:sp>
    </p:spTree>
    <p:extLst>
      <p:ext uri="{BB962C8B-B14F-4D97-AF65-F5344CB8AC3E}">
        <p14:creationId xmlns:p14="http://schemas.microsoft.com/office/powerpoint/2010/main" val="33413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48A66F38-1311-4AA6-BDC8-316026F5A71D}" type="slidenum">
              <a:rPr lang="fr-FR" altLang="fr-FR"/>
              <a:pPr/>
              <a:t>‹N°›</a:t>
            </a:fld>
            <a:endParaRPr lang="fr-FR" altLang="fr-FR"/>
          </a:p>
        </p:txBody>
      </p:sp>
    </p:spTree>
    <p:extLst>
      <p:ext uri="{BB962C8B-B14F-4D97-AF65-F5344CB8AC3E}">
        <p14:creationId xmlns:p14="http://schemas.microsoft.com/office/powerpoint/2010/main" val="182144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Cliquez pour modifier les styles du texte du masque</a:t>
            </a:r>
          </a:p>
        </p:txBody>
      </p:sp>
      <p:sp>
        <p:nvSpPr>
          <p:cNvPr id="4" name="Espace réservé du contenu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Cliquez pour modifier les styles du texte du masque</a:t>
            </a:r>
          </a:p>
        </p:txBody>
      </p:sp>
      <p:sp>
        <p:nvSpPr>
          <p:cNvPr id="6" name="Espace réservé du contenu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fr-FR"/>
          </a:p>
        </p:txBody>
      </p:sp>
      <p:sp>
        <p:nvSpPr>
          <p:cNvPr id="8" name="Espace réservé du pied de page 7"/>
          <p:cNvSpPr>
            <a:spLocks noGrp="1"/>
          </p:cNvSpPr>
          <p:nvPr>
            <p:ph type="ftr" sz="quarter" idx="11"/>
          </p:nvPr>
        </p:nvSpPr>
        <p:spPr/>
        <p:txBody>
          <a:bodyPr/>
          <a:lstStyle>
            <a:lvl1pPr>
              <a:defRPr/>
            </a:lvl1pPr>
          </a:lstStyle>
          <a:p>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A66A4987-3A8F-4817-A7A8-78319177ECB8}" type="slidenum">
              <a:rPr lang="fr-FR" altLang="fr-FR"/>
              <a:pPr/>
              <a:t>‹N°›</a:t>
            </a:fld>
            <a:endParaRPr lang="fr-FR" altLang="fr-FR"/>
          </a:p>
        </p:txBody>
      </p:sp>
    </p:spTree>
    <p:extLst>
      <p:ext uri="{BB962C8B-B14F-4D97-AF65-F5344CB8AC3E}">
        <p14:creationId xmlns:p14="http://schemas.microsoft.com/office/powerpoint/2010/main" val="103989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fr-FR"/>
          </a:p>
        </p:txBody>
      </p:sp>
      <p:sp>
        <p:nvSpPr>
          <p:cNvPr id="4" name="Espace réservé du pied de page 3"/>
          <p:cNvSpPr>
            <a:spLocks noGrp="1"/>
          </p:cNvSpPr>
          <p:nvPr>
            <p:ph type="ftr" sz="quarter" idx="11"/>
          </p:nvPr>
        </p:nvSpPr>
        <p:spPr/>
        <p:txBody>
          <a:bodyPr/>
          <a:lstStyle>
            <a:lvl1pPr>
              <a:defRPr/>
            </a:lvl1pPr>
          </a:lstStyle>
          <a:p>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784E5178-C835-4D12-8CDE-2443409D2EAB}" type="slidenum">
              <a:rPr lang="fr-FR" altLang="fr-FR"/>
              <a:pPr/>
              <a:t>‹N°›</a:t>
            </a:fld>
            <a:endParaRPr lang="fr-FR" altLang="fr-FR"/>
          </a:p>
        </p:txBody>
      </p:sp>
    </p:spTree>
    <p:extLst>
      <p:ext uri="{BB962C8B-B14F-4D97-AF65-F5344CB8AC3E}">
        <p14:creationId xmlns:p14="http://schemas.microsoft.com/office/powerpoint/2010/main" val="148672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fr-FR"/>
          </a:p>
        </p:txBody>
      </p:sp>
      <p:sp>
        <p:nvSpPr>
          <p:cNvPr id="3" name="Espace réservé du pied de page 2"/>
          <p:cNvSpPr>
            <a:spLocks noGrp="1"/>
          </p:cNvSpPr>
          <p:nvPr>
            <p:ph type="ftr" sz="quarter" idx="11"/>
          </p:nvPr>
        </p:nvSpPr>
        <p:spPr/>
        <p:txBody>
          <a:bodyPr/>
          <a:lstStyle>
            <a:lvl1pPr>
              <a:defRPr/>
            </a:lvl1pPr>
          </a:lstStyle>
          <a:p>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F0A4ED09-BE14-4611-831C-53D87D84DD43}" type="slidenum">
              <a:rPr lang="fr-FR" altLang="fr-FR"/>
              <a:pPr/>
              <a:t>‹N°›</a:t>
            </a:fld>
            <a:endParaRPr lang="fr-FR" altLang="fr-FR"/>
          </a:p>
        </p:txBody>
      </p:sp>
    </p:spTree>
    <p:extLst>
      <p:ext uri="{BB962C8B-B14F-4D97-AF65-F5344CB8AC3E}">
        <p14:creationId xmlns:p14="http://schemas.microsoft.com/office/powerpoint/2010/main" val="386573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671" y="301050"/>
            <a:ext cx="3518055" cy="1281214"/>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3BCB6178-89DF-4CA0-9EED-52A2A5DFAFBB}" type="slidenum">
              <a:rPr lang="fr-FR" altLang="fr-FR"/>
              <a:pPr/>
              <a:t>‹N°›</a:t>
            </a:fld>
            <a:endParaRPr lang="fr-FR" altLang="fr-FR"/>
          </a:p>
        </p:txBody>
      </p:sp>
    </p:spTree>
    <p:extLst>
      <p:ext uri="{BB962C8B-B14F-4D97-AF65-F5344CB8AC3E}">
        <p14:creationId xmlns:p14="http://schemas.microsoft.com/office/powerpoint/2010/main" val="3881803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981" y="5292884"/>
            <a:ext cx="6416040" cy="624855"/>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lang="fr-FR"/>
              <a:t>Cliquez sur l'icône pour ajouter une image</a:t>
            </a:r>
          </a:p>
        </p:txBody>
      </p:sp>
      <p:sp>
        <p:nvSpPr>
          <p:cNvPr id="4" name="Espace réservé du texte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fr-FR"/>
          </a:p>
        </p:txBody>
      </p:sp>
      <p:sp>
        <p:nvSpPr>
          <p:cNvPr id="6" name="Espace réservé du pied de page 5"/>
          <p:cNvSpPr>
            <a:spLocks noGrp="1"/>
          </p:cNvSpPr>
          <p:nvPr>
            <p:ph type="ftr" sz="quarter" idx="11"/>
          </p:nvPr>
        </p:nvSpPr>
        <p:spPr/>
        <p:txBody>
          <a:bodyPr/>
          <a:lstStyle>
            <a:lvl1pPr>
              <a:defRPr/>
            </a:lvl1pPr>
          </a:lstStyle>
          <a:p>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1748A5E2-ECA2-40F7-A4E9-5E4A2411D268}" type="slidenum">
              <a:rPr lang="fr-FR" altLang="fr-FR"/>
              <a:pPr/>
              <a:t>‹N°›</a:t>
            </a:fld>
            <a:endParaRPr lang="fr-FR" altLang="fr-FR"/>
          </a:p>
        </p:txBody>
      </p:sp>
    </p:spTree>
    <p:extLst>
      <p:ext uri="{BB962C8B-B14F-4D97-AF65-F5344CB8AC3E}">
        <p14:creationId xmlns:p14="http://schemas.microsoft.com/office/powerpoint/2010/main" val="146095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4670" y="302801"/>
            <a:ext cx="9624060" cy="1260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p>
            <a:pPr lvl="0"/>
            <a:r>
              <a:rPr lang="fr-FR" altLang="fr-FR"/>
              <a:t>Cliquez pour modifier le style du titre</a:t>
            </a:r>
          </a:p>
        </p:txBody>
      </p:sp>
      <p:sp>
        <p:nvSpPr>
          <p:cNvPr id="1027" name="Rectangle 3"/>
          <p:cNvSpPr>
            <a:spLocks noGrp="1" noChangeArrowheads="1"/>
          </p:cNvSpPr>
          <p:nvPr>
            <p:ph type="body" idx="1"/>
          </p:nvPr>
        </p:nvSpPr>
        <p:spPr bwMode="auto">
          <a:xfrm>
            <a:off x="534670" y="1764295"/>
            <a:ext cx="9624060" cy="499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p>
            <a:pPr lvl="0"/>
            <a:r>
              <a:rPr lang="fr-FR" altLang="fr-FR" dirty="0"/>
              <a:t>Cliquez pour modifier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p>
        </p:txBody>
      </p:sp>
      <p:sp>
        <p:nvSpPr>
          <p:cNvPr id="1028" name="Rectangle 4"/>
          <p:cNvSpPr>
            <a:spLocks noGrp="1" noChangeArrowheads="1"/>
          </p:cNvSpPr>
          <p:nvPr>
            <p:ph type="dt" sz="half" idx="2"/>
          </p:nvPr>
        </p:nvSpPr>
        <p:spPr bwMode="auto">
          <a:xfrm>
            <a:off x="534670" y="6885650"/>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defRPr sz="1600"/>
            </a:lvl1pPr>
          </a:lstStyle>
          <a:p>
            <a:endParaRPr lang="fr-FR" altLang="fr-FR"/>
          </a:p>
        </p:txBody>
      </p:sp>
      <p:sp>
        <p:nvSpPr>
          <p:cNvPr id="1029" name="Rectangle 5"/>
          <p:cNvSpPr>
            <a:spLocks noGrp="1" noChangeArrowheads="1"/>
          </p:cNvSpPr>
          <p:nvPr>
            <p:ph type="ftr" sz="quarter" idx="3"/>
          </p:nvPr>
        </p:nvSpPr>
        <p:spPr bwMode="auto">
          <a:xfrm>
            <a:off x="3653579" y="6885650"/>
            <a:ext cx="3386243"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lgn="ctr">
              <a:defRPr sz="1600"/>
            </a:lvl1pPr>
          </a:lstStyle>
          <a:p>
            <a:fld id="{20B526DD-81AF-4C04-8E5C-8CB563E0D937}" type="slidenum">
              <a:rPr lang="fr-FR" altLang="fr-FR" smtClean="0"/>
              <a:pPr/>
              <a:t>‹N°›</a:t>
            </a:fld>
            <a:r>
              <a:rPr lang="fr-FR" altLang="fr-FR" dirty="0"/>
              <a:t> </a:t>
            </a:r>
            <a:fld id="{20B526DD-81AF-4C04-8E5C-8CB563E0D937}" type="slidenum">
              <a:rPr lang="fr-FR" altLang="fr-FR" smtClean="0"/>
              <a:pPr/>
              <a:t>‹N°›</a:t>
            </a:fld>
            <a:r>
              <a:rPr lang="fr-FR" altLang="fr-FR" dirty="0"/>
              <a:t> </a:t>
            </a:r>
            <a:fld id="{20B526DD-81AF-4C04-8E5C-8CB563E0D937}" type="slidenum">
              <a:rPr lang="fr-FR" altLang="fr-FR" smtClean="0"/>
              <a:pPr/>
              <a:t>‹N°›</a:t>
            </a:fld>
            <a:r>
              <a:rPr lang="fr-FR" altLang="fr-FR" dirty="0"/>
              <a:t> </a:t>
            </a:r>
            <a:fld id="{20B526DD-81AF-4C04-8E5C-8CB563E0D937}" type="slidenum">
              <a:rPr lang="fr-FR" altLang="fr-FR" smtClean="0"/>
              <a:pPr/>
              <a:t>‹N°›</a:t>
            </a:fld>
            <a:endParaRPr lang="fr-FR" altLang="fr-FR" dirty="0"/>
          </a:p>
        </p:txBody>
      </p:sp>
      <p:sp>
        <p:nvSpPr>
          <p:cNvPr id="1030" name="Rectangle 6"/>
          <p:cNvSpPr>
            <a:spLocks noGrp="1" noChangeArrowheads="1"/>
          </p:cNvSpPr>
          <p:nvPr>
            <p:ph type="sldNum" sz="quarter" idx="4"/>
          </p:nvPr>
        </p:nvSpPr>
        <p:spPr bwMode="auto">
          <a:xfrm>
            <a:off x="7663603" y="6885650"/>
            <a:ext cx="2495127" cy="52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algn="r">
              <a:defRPr sz="1600"/>
            </a:lvl1pPr>
          </a:lstStyle>
          <a:p>
            <a:endParaRPr lang="fr-FR" alt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5000">
          <a:solidFill>
            <a:schemeClr val="tx2"/>
          </a:solidFill>
          <a:latin typeface="+mj-lt"/>
          <a:ea typeface="+mj-ea"/>
          <a:cs typeface="+mj-cs"/>
        </a:defRPr>
      </a:lvl1pPr>
      <a:lvl2pPr algn="ctr" rtl="0" eaLnBrk="1" fontAlgn="base" hangingPunct="1">
        <a:spcBef>
          <a:spcPct val="0"/>
        </a:spcBef>
        <a:spcAft>
          <a:spcPct val="0"/>
        </a:spcAft>
        <a:defRPr sz="5000">
          <a:solidFill>
            <a:schemeClr val="tx2"/>
          </a:solidFill>
          <a:latin typeface="Arial" charset="0"/>
        </a:defRPr>
      </a:lvl2pPr>
      <a:lvl3pPr algn="ctr" rtl="0" eaLnBrk="1" fontAlgn="base" hangingPunct="1">
        <a:spcBef>
          <a:spcPct val="0"/>
        </a:spcBef>
        <a:spcAft>
          <a:spcPct val="0"/>
        </a:spcAft>
        <a:defRPr sz="5000">
          <a:solidFill>
            <a:schemeClr val="tx2"/>
          </a:solidFill>
          <a:latin typeface="Arial" charset="0"/>
        </a:defRPr>
      </a:lvl3pPr>
      <a:lvl4pPr algn="ctr" rtl="0" eaLnBrk="1" fontAlgn="base" hangingPunct="1">
        <a:spcBef>
          <a:spcPct val="0"/>
        </a:spcBef>
        <a:spcAft>
          <a:spcPct val="0"/>
        </a:spcAft>
        <a:defRPr sz="5000">
          <a:solidFill>
            <a:schemeClr val="tx2"/>
          </a:solidFill>
          <a:latin typeface="Arial" charset="0"/>
        </a:defRPr>
      </a:lvl4pPr>
      <a:lvl5pPr algn="ctr" rtl="0" eaLnBrk="1" fontAlgn="base" hangingPunct="1">
        <a:spcBef>
          <a:spcPct val="0"/>
        </a:spcBef>
        <a:spcAft>
          <a:spcPct val="0"/>
        </a:spcAft>
        <a:defRPr sz="5000">
          <a:solidFill>
            <a:schemeClr val="tx2"/>
          </a:solidFill>
          <a:latin typeface="Arial" charset="0"/>
        </a:defRPr>
      </a:lvl5pPr>
      <a:lvl6pPr marL="521528" algn="ctr" rtl="0" eaLnBrk="1" fontAlgn="base" hangingPunct="1">
        <a:spcBef>
          <a:spcPct val="0"/>
        </a:spcBef>
        <a:spcAft>
          <a:spcPct val="0"/>
        </a:spcAft>
        <a:defRPr sz="5000">
          <a:solidFill>
            <a:schemeClr val="tx2"/>
          </a:solidFill>
          <a:latin typeface="Arial" charset="0"/>
        </a:defRPr>
      </a:lvl6pPr>
      <a:lvl7pPr marL="1043056" algn="ctr" rtl="0" eaLnBrk="1" fontAlgn="base" hangingPunct="1">
        <a:spcBef>
          <a:spcPct val="0"/>
        </a:spcBef>
        <a:spcAft>
          <a:spcPct val="0"/>
        </a:spcAft>
        <a:defRPr sz="5000">
          <a:solidFill>
            <a:schemeClr val="tx2"/>
          </a:solidFill>
          <a:latin typeface="Arial" charset="0"/>
        </a:defRPr>
      </a:lvl7pPr>
      <a:lvl8pPr marL="1564584" algn="ctr" rtl="0" eaLnBrk="1" fontAlgn="base" hangingPunct="1">
        <a:spcBef>
          <a:spcPct val="0"/>
        </a:spcBef>
        <a:spcAft>
          <a:spcPct val="0"/>
        </a:spcAft>
        <a:defRPr sz="5000">
          <a:solidFill>
            <a:schemeClr val="tx2"/>
          </a:solidFill>
          <a:latin typeface="Arial" charset="0"/>
        </a:defRPr>
      </a:lvl8pPr>
      <a:lvl9pPr marL="2086112" algn="ctr" rtl="0" eaLnBrk="1" fontAlgn="base" hangingPunct="1">
        <a:spcBef>
          <a:spcPct val="0"/>
        </a:spcBef>
        <a:spcAft>
          <a:spcPct val="0"/>
        </a:spcAft>
        <a:defRPr sz="5000">
          <a:solidFill>
            <a:schemeClr val="tx2"/>
          </a:solidFill>
          <a:latin typeface="Arial" charset="0"/>
        </a:defRPr>
      </a:lvl9pPr>
    </p:titleStyle>
    <p:bodyStyle>
      <a:lvl1pPr marL="391146" indent="-391146" algn="l" rtl="0" eaLnBrk="1" fontAlgn="base" hangingPunct="1">
        <a:spcBef>
          <a:spcPct val="20000"/>
        </a:spcBef>
        <a:spcAft>
          <a:spcPct val="0"/>
        </a:spcAft>
        <a:buChar char="•"/>
        <a:defRPr sz="3700">
          <a:solidFill>
            <a:schemeClr val="tx1"/>
          </a:solidFill>
          <a:latin typeface="+mn-lt"/>
          <a:ea typeface="+mn-ea"/>
          <a:cs typeface="+mn-cs"/>
        </a:defRPr>
      </a:lvl1pPr>
      <a:lvl2pPr marL="847483" indent="-325955" algn="l" rtl="0" eaLnBrk="1" fontAlgn="base" hangingPunct="1">
        <a:spcBef>
          <a:spcPct val="20000"/>
        </a:spcBef>
        <a:spcAft>
          <a:spcPct val="0"/>
        </a:spcAft>
        <a:buChar char="–"/>
        <a:defRPr sz="3200">
          <a:solidFill>
            <a:schemeClr val="tx1"/>
          </a:solidFill>
          <a:latin typeface="+mn-lt"/>
        </a:defRPr>
      </a:lvl2pPr>
      <a:lvl3pPr marL="1303820" indent="-260764" algn="l" rtl="0" eaLnBrk="1" fontAlgn="base" hangingPunct="1">
        <a:spcBef>
          <a:spcPct val="20000"/>
        </a:spcBef>
        <a:spcAft>
          <a:spcPct val="0"/>
        </a:spcAft>
        <a:buChar char="•"/>
        <a:defRPr sz="2700">
          <a:solidFill>
            <a:schemeClr val="tx1"/>
          </a:solidFill>
          <a:latin typeface="+mn-lt"/>
        </a:defRPr>
      </a:lvl3pPr>
      <a:lvl4pPr marL="1825348" indent="-260764" algn="l" rtl="0" eaLnBrk="1" fontAlgn="base" hangingPunct="1">
        <a:spcBef>
          <a:spcPct val="20000"/>
        </a:spcBef>
        <a:spcAft>
          <a:spcPct val="0"/>
        </a:spcAft>
        <a:buChar char="–"/>
        <a:defRPr sz="2300">
          <a:solidFill>
            <a:schemeClr val="tx1"/>
          </a:solidFill>
          <a:latin typeface="+mn-lt"/>
        </a:defRPr>
      </a:lvl4pPr>
      <a:lvl5pPr marL="2346876" indent="-260764" algn="l" rtl="0" eaLnBrk="1" fontAlgn="base" hangingPunct="1">
        <a:spcBef>
          <a:spcPct val="20000"/>
        </a:spcBef>
        <a:spcAft>
          <a:spcPct val="0"/>
        </a:spcAft>
        <a:buChar char="»"/>
        <a:defRPr sz="2300">
          <a:solidFill>
            <a:schemeClr val="tx1"/>
          </a:solidFill>
          <a:latin typeface="+mn-lt"/>
        </a:defRPr>
      </a:lvl5pPr>
      <a:lvl6pPr marL="2868404" indent="-260764" algn="l" rtl="0" eaLnBrk="1" fontAlgn="base" hangingPunct="1">
        <a:spcBef>
          <a:spcPct val="20000"/>
        </a:spcBef>
        <a:spcAft>
          <a:spcPct val="0"/>
        </a:spcAft>
        <a:buChar char="»"/>
        <a:defRPr sz="2300">
          <a:solidFill>
            <a:schemeClr val="tx1"/>
          </a:solidFill>
          <a:latin typeface="+mn-lt"/>
        </a:defRPr>
      </a:lvl6pPr>
      <a:lvl7pPr marL="3389932" indent="-260764" algn="l" rtl="0" eaLnBrk="1" fontAlgn="base" hangingPunct="1">
        <a:spcBef>
          <a:spcPct val="20000"/>
        </a:spcBef>
        <a:spcAft>
          <a:spcPct val="0"/>
        </a:spcAft>
        <a:buChar char="»"/>
        <a:defRPr sz="2300">
          <a:solidFill>
            <a:schemeClr val="tx1"/>
          </a:solidFill>
          <a:latin typeface="+mn-lt"/>
        </a:defRPr>
      </a:lvl7pPr>
      <a:lvl8pPr marL="3911460" indent="-260764" algn="l" rtl="0" eaLnBrk="1" fontAlgn="base" hangingPunct="1">
        <a:spcBef>
          <a:spcPct val="20000"/>
        </a:spcBef>
        <a:spcAft>
          <a:spcPct val="0"/>
        </a:spcAft>
        <a:buChar char="»"/>
        <a:defRPr sz="2300">
          <a:solidFill>
            <a:schemeClr val="tx1"/>
          </a:solidFill>
          <a:latin typeface="+mn-lt"/>
        </a:defRPr>
      </a:lvl8pPr>
      <a:lvl9pPr marL="4432988" indent="-260764" algn="l" rtl="0" eaLnBrk="1" fontAlgn="base" hangingPunct="1">
        <a:spcBef>
          <a:spcPct val="20000"/>
        </a:spcBef>
        <a:spcAft>
          <a:spcPct val="0"/>
        </a:spcAft>
        <a:buChar char="»"/>
        <a:defRPr sz="2300">
          <a:solidFill>
            <a:schemeClr val="tx1"/>
          </a:solidFill>
          <a:latin typeface="+mn-lt"/>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3.xml.rels><?xml version="1.0" encoding="UTF-8" standalone="yes"?>
<Relationships xmlns="http://schemas.openxmlformats.org/package/2006/relationships"><Relationship Id="rId3" Type="http://schemas.openxmlformats.org/officeDocument/2006/relationships/hyperlink" Target="https://www.cnracl.retraites.fr/retraite/mes-demarches/reprendre-une-activite"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nracl.retraites.fr/actif/toute-lactualite-cnracl-sur-la-reforme-des-retraite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cdg31.fr/"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mailto:retraite@cdg31.fr" TargetMode="External"/><Relationship Id="rId4" Type="http://schemas.openxmlformats.org/officeDocument/2006/relationships/hyperlink" Target="mailto:contact@cdg31.fr"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5BFDA61-5BF5-92EB-1D42-05C8254ECA34}"/>
              </a:ext>
            </a:extLst>
          </p:cNvPr>
          <p:cNvSpPr/>
          <p:nvPr/>
        </p:nvSpPr>
        <p:spPr>
          <a:xfrm>
            <a:off x="305859" y="-1"/>
            <a:ext cx="276546" cy="7561263"/>
          </a:xfrm>
          <a:prstGeom prst="rect">
            <a:avLst/>
          </a:prstGeom>
          <a:solidFill>
            <a:srgbClr val="E1AE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Rectangle 4">
            <a:extLst>
              <a:ext uri="{FF2B5EF4-FFF2-40B4-BE49-F238E27FC236}">
                <a16:creationId xmlns:a16="http://schemas.microsoft.com/office/drawing/2014/main" id="{5E5B8BDE-4BF8-27B1-AD7F-53AD590EEB45}"/>
              </a:ext>
            </a:extLst>
          </p:cNvPr>
          <p:cNvSpPr/>
          <p:nvPr/>
        </p:nvSpPr>
        <p:spPr>
          <a:xfrm>
            <a:off x="682172" y="1373980"/>
            <a:ext cx="278296" cy="6217038"/>
          </a:xfrm>
          <a:prstGeom prst="rect">
            <a:avLst/>
          </a:prstGeom>
          <a:solidFill>
            <a:srgbClr val="3F22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5">
            <a:extLst>
              <a:ext uri="{FF2B5EF4-FFF2-40B4-BE49-F238E27FC236}">
                <a16:creationId xmlns:a16="http://schemas.microsoft.com/office/drawing/2014/main" id="{F968651B-2CFB-A272-B730-DFB042C826D7}"/>
              </a:ext>
            </a:extLst>
          </p:cNvPr>
          <p:cNvSpPr/>
          <p:nvPr/>
        </p:nvSpPr>
        <p:spPr>
          <a:xfrm>
            <a:off x="1060235" y="4582265"/>
            <a:ext cx="276546" cy="3033257"/>
          </a:xfrm>
          <a:prstGeom prst="rect">
            <a:avLst/>
          </a:prstGeom>
          <a:solidFill>
            <a:srgbClr val="1F92B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Rectangle 6">
            <a:extLst>
              <a:ext uri="{FF2B5EF4-FFF2-40B4-BE49-F238E27FC236}">
                <a16:creationId xmlns:a16="http://schemas.microsoft.com/office/drawing/2014/main" id="{5EA82CED-A99F-3AF0-B28C-DBEFCD3F3EDE}"/>
              </a:ext>
            </a:extLst>
          </p:cNvPr>
          <p:cNvSpPr/>
          <p:nvPr/>
        </p:nvSpPr>
        <p:spPr>
          <a:xfrm>
            <a:off x="1455801" y="2271879"/>
            <a:ext cx="278296" cy="5319139"/>
          </a:xfrm>
          <a:prstGeom prst="rect">
            <a:avLst/>
          </a:prstGeom>
          <a:solidFill>
            <a:srgbClr val="BE0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2054" name="Picture 2" descr="\\Nas-rd5200\diffusion\Commun Diffusion\Communication\Images Logos\Logo CDG 31\header.jpg">
            <a:extLst>
              <a:ext uri="{FF2B5EF4-FFF2-40B4-BE49-F238E27FC236}">
                <a16:creationId xmlns:a16="http://schemas.microsoft.com/office/drawing/2014/main" id="{2A0AE7EB-71C3-FC66-E2FE-703C55442D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0632" y="6400819"/>
            <a:ext cx="7531508" cy="873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7">
            <a:extLst>
              <a:ext uri="{FF2B5EF4-FFF2-40B4-BE49-F238E27FC236}">
                <a16:creationId xmlns:a16="http://schemas.microsoft.com/office/drawing/2014/main" id="{9BAF012B-413A-90F7-F547-E2EC4D927C4A}"/>
              </a:ext>
            </a:extLst>
          </p:cNvPr>
          <p:cNvSpPr txBox="1"/>
          <p:nvPr/>
        </p:nvSpPr>
        <p:spPr>
          <a:xfrm>
            <a:off x="1048354" y="1626920"/>
            <a:ext cx="9904904" cy="770980"/>
          </a:xfrm>
          <a:prstGeom prst="rect">
            <a:avLst/>
          </a:prstGeom>
          <a:noFill/>
        </p:spPr>
        <p:txBody>
          <a:bodyPr>
            <a:spAutoFit/>
          </a:bodyPr>
          <a:lstStyle/>
          <a:p>
            <a:pPr algn="ctr" fontAlgn="auto">
              <a:spcBef>
                <a:spcPts val="0"/>
              </a:spcBef>
              <a:spcAft>
                <a:spcPts val="0"/>
              </a:spcAft>
              <a:defRPr/>
            </a:pPr>
            <a:r>
              <a:rPr lang="fr-FR" sz="4410" b="1" dirty="0">
                <a:solidFill>
                  <a:srgbClr val="3F2270"/>
                </a:solidFill>
                <a:latin typeface="Myriad Pro" pitchFamily="34" charset="0"/>
              </a:rPr>
              <a:t>Réforme sur les retraites</a:t>
            </a:r>
          </a:p>
        </p:txBody>
      </p:sp>
      <p:sp>
        <p:nvSpPr>
          <p:cNvPr id="2057" name="ZoneTexte 10">
            <a:extLst>
              <a:ext uri="{FF2B5EF4-FFF2-40B4-BE49-F238E27FC236}">
                <a16:creationId xmlns:a16="http://schemas.microsoft.com/office/drawing/2014/main" id="{E9A38C35-36C0-FA61-C5F9-56AFD70ED7F7}"/>
              </a:ext>
            </a:extLst>
          </p:cNvPr>
          <p:cNvSpPr txBox="1">
            <a:spLocks noChangeArrowheads="1"/>
          </p:cNvSpPr>
          <p:nvPr/>
        </p:nvSpPr>
        <p:spPr bwMode="auto">
          <a:xfrm>
            <a:off x="3450576" y="3407700"/>
            <a:ext cx="6588100"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2646" b="1" dirty="0">
                <a:solidFill>
                  <a:srgbClr val="3F2270"/>
                </a:solidFill>
                <a:latin typeface="Myriad Pro" pitchFamily="34" charset="0"/>
                <a:cs typeface="+mn-cs"/>
              </a:rPr>
              <a:t>         Septembre 2023</a:t>
            </a:r>
          </a:p>
        </p:txBody>
      </p:sp>
      <p:sp>
        <p:nvSpPr>
          <p:cNvPr id="2" name="Espace réservé du numéro de diapositive 1">
            <a:extLst>
              <a:ext uri="{FF2B5EF4-FFF2-40B4-BE49-F238E27FC236}">
                <a16:creationId xmlns:a16="http://schemas.microsoft.com/office/drawing/2014/main" id="{68108CB0-0CDD-F269-A203-BBB1653E24FE}"/>
              </a:ext>
            </a:extLst>
          </p:cNvPr>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819102" indent="-315039" eaLnBrk="0" hangingPunct="0">
              <a:defRPr>
                <a:solidFill>
                  <a:schemeClr val="tx1"/>
                </a:solidFill>
                <a:latin typeface="Calibri" panose="020F0502020204030204" pitchFamily="34" charset="0"/>
                <a:cs typeface="Arial" panose="020B0604020202020204" pitchFamily="34" charset="0"/>
              </a:defRPr>
            </a:lvl2pPr>
            <a:lvl3pPr marL="1260158" indent="-252032" eaLnBrk="0" hangingPunct="0">
              <a:defRPr>
                <a:solidFill>
                  <a:schemeClr val="tx1"/>
                </a:solidFill>
                <a:latin typeface="Calibri" panose="020F0502020204030204" pitchFamily="34" charset="0"/>
                <a:cs typeface="Arial" panose="020B0604020202020204" pitchFamily="34" charset="0"/>
              </a:defRPr>
            </a:lvl3pPr>
            <a:lvl4pPr marL="1764221" indent="-252032" eaLnBrk="0" hangingPunct="0">
              <a:defRPr>
                <a:solidFill>
                  <a:schemeClr val="tx1"/>
                </a:solidFill>
                <a:latin typeface="Calibri" panose="020F0502020204030204" pitchFamily="34" charset="0"/>
                <a:cs typeface="Arial" panose="020B0604020202020204" pitchFamily="34" charset="0"/>
              </a:defRPr>
            </a:lvl4pPr>
            <a:lvl5pPr marL="2268284" indent="-252032" eaLnBrk="0" hangingPunct="0">
              <a:defRPr>
                <a:solidFill>
                  <a:schemeClr val="tx1"/>
                </a:solidFill>
                <a:latin typeface="Calibri" panose="020F0502020204030204" pitchFamily="34" charset="0"/>
                <a:cs typeface="Arial" panose="020B0604020202020204" pitchFamily="34" charset="0"/>
              </a:defRPr>
            </a:lvl5pPr>
            <a:lvl6pPr marL="2772347" indent="-25203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276410" indent="-25203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780473" indent="-25203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284536" indent="-25203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57D6B2A-BF86-4DA1-8595-C19B1937B88C}" type="slidenum">
              <a:rPr lang="fr-FR" altLang="fr-FR">
                <a:solidFill>
                  <a:srgbClr val="898989"/>
                </a:solidFill>
              </a:rPr>
              <a:pPr eaLnBrk="1" hangingPunct="1"/>
              <a:t>1</a:t>
            </a:fld>
            <a:endParaRPr lang="fr-FR" altLang="fr-FR">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10</a:t>
            </a:fld>
            <a:endParaRPr lang="fr-FR" altLang="fr-FR"/>
          </a:p>
        </p:txBody>
      </p:sp>
      <p:sp>
        <p:nvSpPr>
          <p:cNvPr id="6" name="Espace réservé du contenu 1"/>
          <p:cNvSpPr>
            <a:spLocks noGrp="1"/>
          </p:cNvSpPr>
          <p:nvPr>
            <p:ph idx="1"/>
          </p:nvPr>
        </p:nvSpPr>
        <p:spPr>
          <a:xfrm>
            <a:off x="527075" y="2054973"/>
            <a:ext cx="9624060" cy="5355765"/>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Exemples :</a:t>
            </a:r>
          </a:p>
          <a:p>
            <a:pPr marL="0" indent="0" algn="just">
              <a:buNone/>
            </a:pPr>
            <a:endParaRPr lang="fr-FR" sz="12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de catégorie sédentaire né le 01/07/1964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Age légal = 63 ans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DA  requise = 171 trimestres</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de catégorie sédentaire né le 15/01/1967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Age légal = 63 ans 9 mois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DA  requise = 172 trimestres</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de catégorie active depuis le 01/01/1999, né le 01/10/1966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Age légal : 57 ans 3 mois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DA requise = 169 trimestres</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7543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179130"/>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11</a:t>
            </a:fld>
            <a:endParaRPr lang="fr-FR" altLang="fr-FR"/>
          </a:p>
        </p:txBody>
      </p:sp>
      <p:sp>
        <p:nvSpPr>
          <p:cNvPr id="6" name="Espace réservé du contenu 1"/>
          <p:cNvSpPr>
            <a:spLocks noGrp="1"/>
          </p:cNvSpPr>
          <p:nvPr>
            <p:ph idx="1"/>
          </p:nvPr>
        </p:nvSpPr>
        <p:spPr>
          <a:xfrm>
            <a:off x="534670" y="737032"/>
            <a:ext cx="9624060" cy="5121355"/>
          </a:xfrm>
        </p:spPr>
        <p:txBody>
          <a:bodyPr anchor="ctr"/>
          <a:lstStyle/>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Dérogations pour les fonctionnaires qui avant leur 60</a:t>
            </a:r>
            <a:r>
              <a:rPr lang="fr-FR" sz="2000" baseline="30000" dirty="0">
                <a:solidFill>
                  <a:srgbClr val="BE0F2E"/>
                </a:solidFill>
                <a:latin typeface="Calibri" panose="020F0502020204030204" pitchFamily="34" charset="0"/>
                <a:cs typeface="Calibri" panose="020F0502020204030204" pitchFamily="34" charset="0"/>
              </a:rPr>
              <a:t>ème</a:t>
            </a:r>
            <a:r>
              <a:rPr lang="fr-FR" sz="2000" dirty="0">
                <a:solidFill>
                  <a:srgbClr val="BE0F2E"/>
                </a:solidFill>
                <a:latin typeface="Calibri" panose="020F0502020204030204" pitchFamily="34" charset="0"/>
                <a:cs typeface="Calibri" panose="020F0502020204030204" pitchFamily="34" charset="0"/>
              </a:rPr>
              <a:t> anniversaire (ou avant l’âge légal de la catégorie active) remplissent les conditions de départ au titre de l’invalidité, carrière longue, fonctionnaire handicapé, enfant invalide, conjoint invalide, parent de 3 enfants :</a:t>
            </a: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Pour ceux ouvrant droit à pension avant le 1</a:t>
            </a:r>
            <a:r>
              <a:rPr lang="fr-FR" sz="1800" baseline="30000" dirty="0">
                <a:solidFill>
                  <a:srgbClr val="BE0F2E"/>
                </a:solidFill>
                <a:latin typeface="Calibri" panose="020F0502020204030204" pitchFamily="34" charset="0"/>
                <a:cs typeface="Calibri" panose="020F0502020204030204" pitchFamily="34" charset="0"/>
              </a:rPr>
              <a:t>er</a:t>
            </a:r>
            <a:r>
              <a:rPr lang="fr-FR" sz="1800" dirty="0">
                <a:solidFill>
                  <a:srgbClr val="BE0F2E"/>
                </a:solidFill>
                <a:latin typeface="Calibri" panose="020F0502020204030204" pitchFamily="34" charset="0"/>
                <a:cs typeface="Calibri" panose="020F0502020204030204" pitchFamily="34" charset="0"/>
              </a:rPr>
              <a:t> septembre 2023 : application de la règle antérieure à la réforme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Pour ceux ouvrant droit à pension à compter du 1</a:t>
            </a:r>
            <a:r>
              <a:rPr lang="fr-FR" sz="1800" baseline="30000" dirty="0">
                <a:solidFill>
                  <a:srgbClr val="BE0F2E"/>
                </a:solidFill>
                <a:latin typeface="Calibri" panose="020F0502020204030204" pitchFamily="34" charset="0"/>
                <a:cs typeface="Calibri" panose="020F0502020204030204" pitchFamily="34" charset="0"/>
              </a:rPr>
              <a:t>er</a:t>
            </a:r>
            <a:r>
              <a:rPr lang="fr-FR" sz="1800" dirty="0">
                <a:solidFill>
                  <a:srgbClr val="BE0F2E"/>
                </a:solidFill>
                <a:latin typeface="Calibri" panose="020F0502020204030204" pitchFamily="34" charset="0"/>
                <a:cs typeface="Calibri" panose="020F0502020204030204" pitchFamily="34" charset="0"/>
              </a:rPr>
              <a:t> septembre 2023 : le nombre de trimestres requis est déterminé en fonction de la date d’ouverture des droits :</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C6EE1023-AE60-EB57-A0B1-A18F5148C59A}"/>
              </a:ext>
            </a:extLst>
          </p:cNvPr>
          <p:cNvGraphicFramePr>
            <a:graphicFrameLocks noGrp="1"/>
          </p:cNvGraphicFramePr>
          <p:nvPr>
            <p:extLst>
              <p:ext uri="{D42A27DB-BD31-4B8C-83A1-F6EECF244321}">
                <p14:modId xmlns:p14="http://schemas.microsoft.com/office/powerpoint/2010/main" val="3922641346"/>
              </p:ext>
            </p:extLst>
          </p:nvPr>
        </p:nvGraphicFramePr>
        <p:xfrm>
          <a:off x="1098228" y="4532687"/>
          <a:ext cx="8640960" cy="2225040"/>
        </p:xfrm>
        <a:graphic>
          <a:graphicData uri="http://schemas.openxmlformats.org/drawingml/2006/table">
            <a:tbl>
              <a:tblPr firstRow="1" bandRow="1">
                <a:tableStyleId>{21E4AEA4-8DFA-4A89-87EB-49C32662AFE0}</a:tableStyleId>
              </a:tblPr>
              <a:tblGrid>
                <a:gridCol w="4360117">
                  <a:extLst>
                    <a:ext uri="{9D8B030D-6E8A-4147-A177-3AD203B41FA5}">
                      <a16:colId xmlns:a16="http://schemas.microsoft.com/office/drawing/2014/main" val="2645490818"/>
                    </a:ext>
                  </a:extLst>
                </a:gridCol>
                <a:gridCol w="4280843">
                  <a:extLst>
                    <a:ext uri="{9D8B030D-6E8A-4147-A177-3AD203B41FA5}">
                      <a16:colId xmlns:a16="http://schemas.microsoft.com/office/drawing/2014/main" val="3573590615"/>
                    </a:ext>
                  </a:extLst>
                </a:gridCol>
              </a:tblGrid>
              <a:tr h="370840">
                <a:tc>
                  <a:txBody>
                    <a:bodyPr/>
                    <a:lstStyle/>
                    <a:p>
                      <a:pPr algn="ctr"/>
                      <a:r>
                        <a:rPr lang="fr-FR" sz="1600" dirty="0"/>
                        <a:t>Date d’ouverture des droits</a:t>
                      </a:r>
                    </a:p>
                  </a:txBody>
                  <a:tcPr/>
                </a:tc>
                <a:tc>
                  <a:txBody>
                    <a:bodyPr/>
                    <a:lstStyle/>
                    <a:p>
                      <a:pPr algn="ctr"/>
                      <a:r>
                        <a:rPr lang="fr-FR" sz="1600" dirty="0"/>
                        <a:t>Durée d’assurance requise</a:t>
                      </a:r>
                    </a:p>
                  </a:txBody>
                  <a:tcPr/>
                </a:tc>
                <a:extLst>
                  <a:ext uri="{0D108BD9-81ED-4DB2-BD59-A6C34878D82A}">
                    <a16:rowId xmlns:a16="http://schemas.microsoft.com/office/drawing/2014/main" val="2660678361"/>
                  </a:ext>
                </a:extLst>
              </a:tr>
              <a:tr h="370840">
                <a:tc>
                  <a:txBody>
                    <a:bodyPr/>
                    <a:lstStyle/>
                    <a:p>
                      <a:pPr algn="ctr"/>
                      <a:r>
                        <a:rPr lang="fr-FR" sz="1600" dirty="0"/>
                        <a:t>2023</a:t>
                      </a:r>
                    </a:p>
                  </a:txBody>
                  <a:tcPr/>
                </a:tc>
                <a:tc>
                  <a:txBody>
                    <a:bodyPr/>
                    <a:lstStyle/>
                    <a:p>
                      <a:pPr algn="ctr"/>
                      <a:r>
                        <a:rPr lang="fr-FR" sz="1600" dirty="0"/>
                        <a:t>169 trimestres</a:t>
                      </a:r>
                    </a:p>
                  </a:txBody>
                  <a:tcPr/>
                </a:tc>
                <a:extLst>
                  <a:ext uri="{0D108BD9-81ED-4DB2-BD59-A6C34878D82A}">
                    <a16:rowId xmlns:a16="http://schemas.microsoft.com/office/drawing/2014/main" val="1970761017"/>
                  </a:ext>
                </a:extLst>
              </a:tr>
              <a:tr h="370840">
                <a:tc>
                  <a:txBody>
                    <a:bodyPr/>
                    <a:lstStyle/>
                    <a:p>
                      <a:pPr algn="ctr"/>
                      <a:r>
                        <a:rPr lang="fr-FR" sz="1600" dirty="0"/>
                        <a:t>2024</a:t>
                      </a:r>
                    </a:p>
                  </a:txBody>
                  <a:tcPr/>
                </a:tc>
                <a:tc>
                  <a:txBody>
                    <a:bodyPr/>
                    <a:lstStyle/>
                    <a:p>
                      <a:pPr algn="ctr"/>
                      <a:r>
                        <a:rPr lang="fr-FR" sz="1600" dirty="0"/>
                        <a:t>169 trimestres</a:t>
                      </a:r>
                    </a:p>
                  </a:txBody>
                  <a:tcPr/>
                </a:tc>
                <a:extLst>
                  <a:ext uri="{0D108BD9-81ED-4DB2-BD59-A6C34878D82A}">
                    <a16:rowId xmlns:a16="http://schemas.microsoft.com/office/drawing/2014/main" val="522826132"/>
                  </a:ext>
                </a:extLst>
              </a:tr>
              <a:tr h="370840">
                <a:tc>
                  <a:txBody>
                    <a:bodyPr/>
                    <a:lstStyle/>
                    <a:p>
                      <a:pPr algn="ctr"/>
                      <a:r>
                        <a:rPr lang="fr-FR" sz="1600" dirty="0"/>
                        <a:t>2025</a:t>
                      </a:r>
                    </a:p>
                  </a:txBody>
                  <a:tcPr/>
                </a:tc>
                <a:tc>
                  <a:txBody>
                    <a:bodyPr/>
                    <a:lstStyle/>
                    <a:p>
                      <a:pPr algn="ctr"/>
                      <a:r>
                        <a:rPr lang="fr-FR" sz="1600" dirty="0"/>
                        <a:t>170 trimestres</a:t>
                      </a:r>
                    </a:p>
                  </a:txBody>
                  <a:tcPr/>
                </a:tc>
                <a:extLst>
                  <a:ext uri="{0D108BD9-81ED-4DB2-BD59-A6C34878D82A}">
                    <a16:rowId xmlns:a16="http://schemas.microsoft.com/office/drawing/2014/main" val="519454558"/>
                  </a:ext>
                </a:extLst>
              </a:tr>
              <a:tr h="370840">
                <a:tc>
                  <a:txBody>
                    <a:bodyPr/>
                    <a:lstStyle/>
                    <a:p>
                      <a:pPr algn="ctr"/>
                      <a:r>
                        <a:rPr lang="fr-FR" sz="1600" dirty="0"/>
                        <a:t>2026</a:t>
                      </a:r>
                    </a:p>
                  </a:txBody>
                  <a:tcPr/>
                </a:tc>
                <a:tc>
                  <a:txBody>
                    <a:bodyPr/>
                    <a:lstStyle/>
                    <a:p>
                      <a:pPr algn="ctr"/>
                      <a:r>
                        <a:rPr lang="fr-FR" sz="1600" dirty="0"/>
                        <a:t>171 trimestres</a:t>
                      </a:r>
                    </a:p>
                  </a:txBody>
                  <a:tcPr/>
                </a:tc>
                <a:extLst>
                  <a:ext uri="{0D108BD9-81ED-4DB2-BD59-A6C34878D82A}">
                    <a16:rowId xmlns:a16="http://schemas.microsoft.com/office/drawing/2014/main" val="324900904"/>
                  </a:ext>
                </a:extLst>
              </a:tr>
              <a:tr h="370840">
                <a:tc>
                  <a:txBody>
                    <a:bodyPr/>
                    <a:lstStyle/>
                    <a:p>
                      <a:pPr algn="ctr"/>
                      <a:r>
                        <a:rPr lang="fr-FR" sz="1600" dirty="0"/>
                        <a:t>2027 et suivants</a:t>
                      </a:r>
                    </a:p>
                  </a:txBody>
                  <a:tcPr/>
                </a:tc>
                <a:tc>
                  <a:txBody>
                    <a:bodyPr/>
                    <a:lstStyle/>
                    <a:p>
                      <a:pPr algn="ctr"/>
                      <a:r>
                        <a:rPr lang="fr-FR" sz="1600" dirty="0"/>
                        <a:t>172 trimestres</a:t>
                      </a:r>
                    </a:p>
                  </a:txBody>
                  <a:tcPr/>
                </a:tc>
                <a:extLst>
                  <a:ext uri="{0D108BD9-81ED-4DB2-BD59-A6C34878D82A}">
                    <a16:rowId xmlns:a16="http://schemas.microsoft.com/office/drawing/2014/main" val="1167935424"/>
                  </a:ext>
                </a:extLst>
              </a:tr>
            </a:tbl>
          </a:graphicData>
        </a:graphic>
      </p:graphicFrame>
    </p:spTree>
    <p:extLst>
      <p:ext uri="{BB962C8B-B14F-4D97-AF65-F5344CB8AC3E}">
        <p14:creationId xmlns:p14="http://schemas.microsoft.com/office/powerpoint/2010/main" val="1562717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12</a:t>
            </a:fld>
            <a:endParaRPr lang="fr-FR" altLang="fr-FR"/>
          </a:p>
        </p:txBody>
      </p:sp>
      <p:sp>
        <p:nvSpPr>
          <p:cNvPr id="6" name="Espace réservé du contenu 1"/>
          <p:cNvSpPr>
            <a:spLocks noGrp="1"/>
          </p:cNvSpPr>
          <p:nvPr>
            <p:ph idx="1"/>
          </p:nvPr>
        </p:nvSpPr>
        <p:spPr>
          <a:xfrm>
            <a:off x="450156" y="1398641"/>
            <a:ext cx="9624060" cy="5355765"/>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Exemple :</a:t>
            </a:r>
          </a:p>
          <a:p>
            <a:pPr marL="0" indent="0" algn="just">
              <a:buNone/>
            </a:pPr>
            <a:endParaRPr lang="fr-FR" sz="12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de catégorie sédentaire, né le 01/07/1967, déclaré inapte de manière définitive et absolue et ayant reçu un avis favorable à la demande de pension de retraite pour invalidité le 15/09/2023 (radié des cadres le 01/10/2023)</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DA  requise = 169 trimestres</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5738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13</a:t>
            </a:fld>
            <a:endParaRPr lang="fr-FR" altLang="fr-FR"/>
          </a:p>
        </p:txBody>
      </p:sp>
      <p:sp>
        <p:nvSpPr>
          <p:cNvPr id="6" name="Espace réservé du contenu 1"/>
          <p:cNvSpPr>
            <a:spLocks noGrp="1"/>
          </p:cNvSpPr>
          <p:nvPr>
            <p:ph idx="1"/>
          </p:nvPr>
        </p:nvSpPr>
        <p:spPr>
          <a:xfrm>
            <a:off x="378148" y="2054973"/>
            <a:ext cx="9624060" cy="5355765"/>
          </a:xfrm>
        </p:spPr>
        <p:txBody>
          <a:bodyPr anchor="ctr"/>
          <a:lstStyle/>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Ce qui ne change pas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Formule de calcul de la pension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Base de calcul de la pension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L’annulation de la décote à 67 ans (62 ans pour la catégorie active)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calcul de la pension de réversion</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calcul de la RAFP</a:t>
            </a:r>
          </a:p>
          <a:p>
            <a:pPr marL="0" indent="0" algn="just">
              <a:buNone/>
            </a:pPr>
            <a:r>
              <a:rPr lang="fr-FR" sz="1800" dirty="0">
                <a:solidFill>
                  <a:srgbClr val="BE0F2E"/>
                </a:solidFill>
                <a:latin typeface="Calibri" panose="020F0502020204030204" pitchFamily="34" charset="0"/>
                <a:cs typeface="Calibri" panose="020F0502020204030204" pitchFamily="34" charset="0"/>
              </a:rPr>
              <a:t> </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2" name="Ellipse 1">
            <a:extLst>
              <a:ext uri="{FF2B5EF4-FFF2-40B4-BE49-F238E27FC236}">
                <a16:creationId xmlns:a16="http://schemas.microsoft.com/office/drawing/2014/main" id="{924C1A76-E858-5697-9427-23CB57214FF8}"/>
              </a:ext>
            </a:extLst>
          </p:cNvPr>
          <p:cNvSpPr/>
          <p:nvPr/>
        </p:nvSpPr>
        <p:spPr>
          <a:xfrm>
            <a:off x="1769798" y="2744625"/>
            <a:ext cx="6840760" cy="720081"/>
          </a:xfrm>
          <a:prstGeom prst="ellipse">
            <a:avLst/>
          </a:prstGeom>
          <a:solidFill>
            <a:schemeClr val="bg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u="sng" dirty="0">
                <a:solidFill>
                  <a:schemeClr val="accent2"/>
                </a:solidFill>
              </a:rPr>
              <a:t>Nb de trimestres CNR acquis x 75%</a:t>
            </a:r>
            <a:r>
              <a:rPr lang="fr-FR" dirty="0">
                <a:solidFill>
                  <a:schemeClr val="accent2"/>
                </a:solidFill>
              </a:rPr>
              <a:t>  X TIB</a:t>
            </a:r>
          </a:p>
          <a:p>
            <a:pPr algn="ctr"/>
            <a:r>
              <a:rPr lang="fr-FR" dirty="0">
                <a:solidFill>
                  <a:schemeClr val="accent2"/>
                </a:solidFill>
              </a:rPr>
              <a:t>Nb de trimestres requis </a:t>
            </a:r>
          </a:p>
        </p:txBody>
      </p:sp>
    </p:spTree>
    <p:extLst>
      <p:ext uri="{BB962C8B-B14F-4D97-AF65-F5344CB8AC3E}">
        <p14:creationId xmlns:p14="http://schemas.microsoft.com/office/powerpoint/2010/main" val="2889945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73782"/>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14</a:t>
            </a:fld>
            <a:endParaRPr lang="fr-FR" altLang="fr-FR"/>
          </a:p>
        </p:txBody>
      </p:sp>
      <p:sp>
        <p:nvSpPr>
          <p:cNvPr id="6" name="Espace réservé du contenu 1"/>
          <p:cNvSpPr>
            <a:spLocks noGrp="1"/>
          </p:cNvSpPr>
          <p:nvPr>
            <p:ph idx="1"/>
          </p:nvPr>
        </p:nvSpPr>
        <p:spPr>
          <a:xfrm>
            <a:off x="426658" y="3612797"/>
            <a:ext cx="9624060" cy="2952440"/>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Départ anticipé pour carrière longue</a:t>
            </a: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Dispositif renforcé = ajout de palier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Report progressif de l’âge pour les agents nés à compter du 01/09/1963</a:t>
            </a:r>
          </a:p>
          <a:p>
            <a:pPr algn="just">
              <a:buFont typeface="Wingdings" panose="05000000000000000000" pitchFamily="2" charset="2"/>
              <a:buChar char="Ø"/>
            </a:pPr>
            <a:endParaRPr lang="fr-FR" sz="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Application des conditions avant décret pour les agents nés avant le 01/09/1963 et ouvrant droit au départ pour carrière longue avant le 01/09/2023</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7" name="Tableau 6">
            <a:extLst>
              <a:ext uri="{FF2B5EF4-FFF2-40B4-BE49-F238E27FC236}">
                <a16:creationId xmlns:a16="http://schemas.microsoft.com/office/drawing/2014/main" id="{0B71FC3C-2F50-B633-4F57-28264B8355BA}"/>
              </a:ext>
            </a:extLst>
          </p:cNvPr>
          <p:cNvGraphicFramePr>
            <a:graphicFrameLocks noGrp="1"/>
          </p:cNvGraphicFramePr>
          <p:nvPr>
            <p:extLst>
              <p:ext uri="{D42A27DB-BD31-4B8C-83A1-F6EECF244321}">
                <p14:modId xmlns:p14="http://schemas.microsoft.com/office/powerpoint/2010/main" val="1815528966"/>
              </p:ext>
            </p:extLst>
          </p:nvPr>
        </p:nvGraphicFramePr>
        <p:xfrm>
          <a:off x="810196" y="2774224"/>
          <a:ext cx="8856984" cy="1036320"/>
        </p:xfrm>
        <a:graphic>
          <a:graphicData uri="http://schemas.openxmlformats.org/drawingml/2006/table">
            <a:tbl>
              <a:tblPr firstRow="1" bandRow="1">
                <a:tableStyleId>{21E4AEA4-8DFA-4A89-87EB-49C32662AFE0}</a:tableStyleId>
              </a:tblPr>
              <a:tblGrid>
                <a:gridCol w="2214246">
                  <a:extLst>
                    <a:ext uri="{9D8B030D-6E8A-4147-A177-3AD203B41FA5}">
                      <a16:colId xmlns:a16="http://schemas.microsoft.com/office/drawing/2014/main" val="1469154209"/>
                    </a:ext>
                  </a:extLst>
                </a:gridCol>
                <a:gridCol w="2214246">
                  <a:extLst>
                    <a:ext uri="{9D8B030D-6E8A-4147-A177-3AD203B41FA5}">
                      <a16:colId xmlns:a16="http://schemas.microsoft.com/office/drawing/2014/main" val="2374822080"/>
                    </a:ext>
                  </a:extLst>
                </a:gridCol>
                <a:gridCol w="2214246">
                  <a:extLst>
                    <a:ext uri="{9D8B030D-6E8A-4147-A177-3AD203B41FA5}">
                      <a16:colId xmlns:a16="http://schemas.microsoft.com/office/drawing/2014/main" val="3114753113"/>
                    </a:ext>
                  </a:extLst>
                </a:gridCol>
                <a:gridCol w="2214246">
                  <a:extLst>
                    <a:ext uri="{9D8B030D-6E8A-4147-A177-3AD203B41FA5}">
                      <a16:colId xmlns:a16="http://schemas.microsoft.com/office/drawing/2014/main" val="1848617370"/>
                    </a:ext>
                  </a:extLst>
                </a:gridCol>
              </a:tblGrid>
              <a:tr h="370840">
                <a:tc>
                  <a:txBody>
                    <a:bodyPr/>
                    <a:lstStyle/>
                    <a:p>
                      <a:pPr algn="ctr"/>
                      <a:r>
                        <a:rPr lang="fr-FR" sz="1400" b="0" dirty="0"/>
                        <a:t>Début d’activité avant 16 ans</a:t>
                      </a:r>
                    </a:p>
                  </a:txBody>
                  <a:tcPr/>
                </a:tc>
                <a:tc>
                  <a:txBody>
                    <a:bodyPr/>
                    <a:lstStyle/>
                    <a:p>
                      <a:pPr algn="ctr"/>
                      <a:r>
                        <a:rPr lang="fr-FR" sz="1400" b="0" dirty="0"/>
                        <a:t>Début d’activité avant 18 ans</a:t>
                      </a:r>
                    </a:p>
                  </a:txBody>
                  <a:tcPr/>
                </a:tc>
                <a:tc>
                  <a:txBody>
                    <a:bodyPr/>
                    <a:lstStyle/>
                    <a:p>
                      <a:pPr algn="ctr"/>
                      <a:r>
                        <a:rPr lang="fr-FR" sz="1400" b="0" dirty="0"/>
                        <a:t>Début d’activité avant 20 ans</a:t>
                      </a:r>
                    </a:p>
                  </a:txBody>
                  <a:tcPr/>
                </a:tc>
                <a:tc>
                  <a:txBody>
                    <a:bodyPr/>
                    <a:lstStyle/>
                    <a:p>
                      <a:pPr algn="ctr"/>
                      <a:r>
                        <a:rPr lang="fr-FR" sz="1400" b="0" dirty="0"/>
                        <a:t>Début d’activité avant 21 ans</a:t>
                      </a:r>
                    </a:p>
                  </a:txBody>
                  <a:tcPr/>
                </a:tc>
                <a:extLst>
                  <a:ext uri="{0D108BD9-81ED-4DB2-BD59-A6C34878D82A}">
                    <a16:rowId xmlns:a16="http://schemas.microsoft.com/office/drawing/2014/main" val="784770070"/>
                  </a:ext>
                </a:extLst>
              </a:tr>
              <a:tr h="370840">
                <a:tc>
                  <a:txBody>
                    <a:bodyPr/>
                    <a:lstStyle/>
                    <a:p>
                      <a:pPr algn="ctr"/>
                      <a:r>
                        <a:rPr lang="fr-FR" sz="1400" dirty="0"/>
                        <a:t>Départ à compter de 58 ans</a:t>
                      </a:r>
                    </a:p>
                  </a:txBody>
                  <a:tcPr/>
                </a:tc>
                <a:tc>
                  <a:txBody>
                    <a:bodyPr/>
                    <a:lstStyle/>
                    <a:p>
                      <a:pPr algn="ctr"/>
                      <a:r>
                        <a:rPr lang="fr-FR" sz="1400" dirty="0"/>
                        <a:t>Départ à compter de 60 ans</a:t>
                      </a:r>
                    </a:p>
                  </a:txBody>
                  <a:tcPr/>
                </a:tc>
                <a:tc>
                  <a:txBody>
                    <a:bodyPr/>
                    <a:lstStyle/>
                    <a:p>
                      <a:pPr algn="ctr"/>
                      <a:r>
                        <a:rPr lang="fr-FR" sz="1400" dirty="0"/>
                        <a:t>Départ entre 60 et 62 ans</a:t>
                      </a:r>
                    </a:p>
                  </a:txBody>
                  <a:tcPr/>
                </a:tc>
                <a:tc>
                  <a:txBody>
                    <a:bodyPr/>
                    <a:lstStyle/>
                    <a:p>
                      <a:pPr algn="ctr"/>
                      <a:r>
                        <a:rPr lang="fr-FR" sz="1400" dirty="0"/>
                        <a:t>Départ à compter de 63 ans</a:t>
                      </a:r>
                    </a:p>
                  </a:txBody>
                  <a:tcPr/>
                </a:tc>
                <a:extLst>
                  <a:ext uri="{0D108BD9-81ED-4DB2-BD59-A6C34878D82A}">
                    <a16:rowId xmlns:a16="http://schemas.microsoft.com/office/drawing/2014/main" val="1087319515"/>
                  </a:ext>
                </a:extLst>
              </a:tr>
            </a:tbl>
          </a:graphicData>
        </a:graphic>
      </p:graphicFrame>
    </p:spTree>
    <p:extLst>
      <p:ext uri="{BB962C8B-B14F-4D97-AF65-F5344CB8AC3E}">
        <p14:creationId xmlns:p14="http://schemas.microsoft.com/office/powerpoint/2010/main" val="25569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15</a:t>
            </a:fld>
            <a:endParaRPr lang="fr-FR" altLang="fr-FR"/>
          </a:p>
        </p:txBody>
      </p:sp>
      <p:sp>
        <p:nvSpPr>
          <p:cNvPr id="6" name="Espace réservé du contenu 1"/>
          <p:cNvSpPr>
            <a:spLocks noGrp="1"/>
          </p:cNvSpPr>
          <p:nvPr>
            <p:ph idx="1"/>
          </p:nvPr>
        </p:nvSpPr>
        <p:spPr>
          <a:xfrm>
            <a:off x="560194" y="2124447"/>
            <a:ext cx="9624060" cy="2952440"/>
          </a:xfrm>
        </p:spPr>
        <p:txBody>
          <a:bodyPr anchor="ctr"/>
          <a:lstStyle/>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Maintien de la prise en compte des trimestres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Services effectifs au titre de l’activité</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Chômage (dans la limite de 4 trimestres)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Arrêt de travail (dans la limite de 4 trimestres maximum)</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Elargissement du périmètre des trimestres :</a:t>
            </a:r>
          </a:p>
          <a:p>
            <a:pPr lvl="1"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AVPF (allocation vieillesse parent au foyer)</a:t>
            </a:r>
          </a:p>
          <a:p>
            <a:pPr lvl="1"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AVA (allocation vieillesse aidants)</a:t>
            </a:r>
          </a:p>
          <a:p>
            <a:pPr marL="521528" lvl="1" indent="0" algn="just">
              <a:buNone/>
            </a:pPr>
            <a:endParaRPr lang="fr-FR" sz="1800" dirty="0">
              <a:solidFill>
                <a:srgbClr val="BE0F2E"/>
              </a:solidFill>
              <a:latin typeface="Calibri" panose="020F0502020204030204" pitchFamily="34" charset="0"/>
              <a:cs typeface="Calibri" panose="020F0502020204030204" pitchFamily="34" charset="0"/>
            </a:endParaRPr>
          </a:p>
          <a:p>
            <a:pPr lvl="1"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Apprentissage : trimestres acquis suite au versement volontaire pour compléter les années civiles qui n’ont pu être validées entièrement par les contrats d’apprentissage entre le 01/01/1972 et le 31/12/2013 </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lvl="1"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Sont pris en compte uniquement les trimestres reportés au répertoire de gestion des carrières unique (RGCU)</a:t>
            </a: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3" name="Accolade ouvrante 2">
            <a:extLst>
              <a:ext uri="{FF2B5EF4-FFF2-40B4-BE49-F238E27FC236}">
                <a16:creationId xmlns:a16="http://schemas.microsoft.com/office/drawing/2014/main" id="{17AD02CA-35B0-D091-B47E-CC62782DF16D}"/>
              </a:ext>
            </a:extLst>
          </p:cNvPr>
          <p:cNvSpPr/>
          <p:nvPr/>
        </p:nvSpPr>
        <p:spPr>
          <a:xfrm>
            <a:off x="787403" y="4852578"/>
            <a:ext cx="261743" cy="36004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lumMod val="95000"/>
                  <a:lumOff val="5000"/>
                </a:schemeClr>
              </a:solidFill>
            </a:endParaRPr>
          </a:p>
        </p:txBody>
      </p:sp>
      <p:sp>
        <p:nvSpPr>
          <p:cNvPr id="5" name="Rectangle 4">
            <a:extLst>
              <a:ext uri="{FF2B5EF4-FFF2-40B4-BE49-F238E27FC236}">
                <a16:creationId xmlns:a16="http://schemas.microsoft.com/office/drawing/2014/main" id="{AA915355-5AC0-6BBE-9D93-F12B06ED7300}"/>
              </a:ext>
            </a:extLst>
          </p:cNvPr>
          <p:cNvSpPr/>
          <p:nvPr/>
        </p:nvSpPr>
        <p:spPr>
          <a:xfrm>
            <a:off x="56468" y="3678977"/>
            <a:ext cx="673531" cy="5040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rgbClr val="BE0F2E"/>
                </a:solidFill>
              </a:rPr>
              <a:t>4 tri max</a:t>
            </a:r>
          </a:p>
        </p:txBody>
      </p:sp>
      <p:sp>
        <p:nvSpPr>
          <p:cNvPr id="9" name="Rectangle 8">
            <a:extLst>
              <a:ext uri="{FF2B5EF4-FFF2-40B4-BE49-F238E27FC236}">
                <a16:creationId xmlns:a16="http://schemas.microsoft.com/office/drawing/2014/main" id="{8FDFD1F4-AEE8-FBCC-4F6F-131C0603E035}"/>
              </a:ext>
            </a:extLst>
          </p:cNvPr>
          <p:cNvSpPr/>
          <p:nvPr/>
        </p:nvSpPr>
        <p:spPr>
          <a:xfrm>
            <a:off x="161922" y="4824859"/>
            <a:ext cx="673531" cy="50405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1600" dirty="0">
                <a:solidFill>
                  <a:srgbClr val="BE0F2E"/>
                </a:solidFill>
              </a:rPr>
              <a:t>12 tri max</a:t>
            </a:r>
          </a:p>
        </p:txBody>
      </p:sp>
      <p:sp>
        <p:nvSpPr>
          <p:cNvPr id="10" name="Accolade ouvrante 9">
            <a:extLst>
              <a:ext uri="{FF2B5EF4-FFF2-40B4-BE49-F238E27FC236}">
                <a16:creationId xmlns:a16="http://schemas.microsoft.com/office/drawing/2014/main" id="{D4541860-895F-B9F5-A44B-71C96ACC5AFB}"/>
              </a:ext>
            </a:extLst>
          </p:cNvPr>
          <p:cNvSpPr/>
          <p:nvPr/>
        </p:nvSpPr>
        <p:spPr>
          <a:xfrm>
            <a:off x="786467" y="3750985"/>
            <a:ext cx="261743" cy="360040"/>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lumMod val="95000"/>
                  <a:lumOff val="5000"/>
                </a:schemeClr>
              </a:solidFill>
            </a:endParaRPr>
          </a:p>
        </p:txBody>
      </p:sp>
    </p:spTree>
    <p:extLst>
      <p:ext uri="{BB962C8B-B14F-4D97-AF65-F5344CB8AC3E}">
        <p14:creationId xmlns:p14="http://schemas.microsoft.com/office/powerpoint/2010/main" val="72687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16</a:t>
            </a:fld>
            <a:endParaRPr lang="fr-FR" altLang="fr-FR"/>
          </a:p>
        </p:txBody>
      </p:sp>
      <p:sp>
        <p:nvSpPr>
          <p:cNvPr id="6" name="Espace réservé du contenu 1"/>
          <p:cNvSpPr>
            <a:spLocks noGrp="1"/>
          </p:cNvSpPr>
          <p:nvPr>
            <p:ph idx="1"/>
          </p:nvPr>
        </p:nvSpPr>
        <p:spPr>
          <a:xfrm>
            <a:off x="378148" y="1908422"/>
            <a:ext cx="9624060" cy="5355765"/>
          </a:xfrm>
        </p:spPr>
        <p:txBody>
          <a:bodyPr anchor="ctr"/>
          <a:lstStyle/>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C6931781-1A0A-2471-3E45-627CDAAF84CB}"/>
              </a:ext>
            </a:extLst>
          </p:cNvPr>
          <p:cNvGraphicFramePr>
            <a:graphicFrameLocks noGrp="1"/>
          </p:cNvGraphicFramePr>
          <p:nvPr>
            <p:extLst>
              <p:ext uri="{D42A27DB-BD31-4B8C-83A1-F6EECF244321}">
                <p14:modId xmlns:p14="http://schemas.microsoft.com/office/powerpoint/2010/main" val="950748292"/>
              </p:ext>
            </p:extLst>
          </p:nvPr>
        </p:nvGraphicFramePr>
        <p:xfrm>
          <a:off x="1782233" y="1404320"/>
          <a:ext cx="7128932" cy="4968240"/>
        </p:xfrm>
        <a:graphic>
          <a:graphicData uri="http://schemas.openxmlformats.org/drawingml/2006/table">
            <a:tbl>
              <a:tblPr firstRow="1" bandRow="1">
                <a:tableStyleId>{93296810-A885-4BE3-A3E7-6D5BEEA58F35}</a:tableStyleId>
              </a:tblPr>
              <a:tblGrid>
                <a:gridCol w="1782233">
                  <a:extLst>
                    <a:ext uri="{9D8B030D-6E8A-4147-A177-3AD203B41FA5}">
                      <a16:colId xmlns:a16="http://schemas.microsoft.com/office/drawing/2014/main" val="2943495671"/>
                    </a:ext>
                  </a:extLst>
                </a:gridCol>
                <a:gridCol w="1782233">
                  <a:extLst>
                    <a:ext uri="{9D8B030D-6E8A-4147-A177-3AD203B41FA5}">
                      <a16:colId xmlns:a16="http://schemas.microsoft.com/office/drawing/2014/main" val="3717917318"/>
                    </a:ext>
                  </a:extLst>
                </a:gridCol>
                <a:gridCol w="1782233">
                  <a:extLst>
                    <a:ext uri="{9D8B030D-6E8A-4147-A177-3AD203B41FA5}">
                      <a16:colId xmlns:a16="http://schemas.microsoft.com/office/drawing/2014/main" val="4224316839"/>
                    </a:ext>
                  </a:extLst>
                </a:gridCol>
                <a:gridCol w="1782233">
                  <a:extLst>
                    <a:ext uri="{9D8B030D-6E8A-4147-A177-3AD203B41FA5}">
                      <a16:colId xmlns:a16="http://schemas.microsoft.com/office/drawing/2014/main" val="776583383"/>
                    </a:ext>
                  </a:extLst>
                </a:gridCol>
              </a:tblGrid>
              <a:tr h="370840">
                <a:tc>
                  <a:txBody>
                    <a:bodyPr/>
                    <a:lstStyle/>
                    <a:p>
                      <a:pPr algn="ctr"/>
                      <a:r>
                        <a:rPr lang="fr-FR" sz="1400" b="0" dirty="0"/>
                        <a:t>Date de naissance</a:t>
                      </a:r>
                    </a:p>
                  </a:txBody>
                  <a:tcPr/>
                </a:tc>
                <a:tc>
                  <a:txBody>
                    <a:bodyPr/>
                    <a:lstStyle/>
                    <a:p>
                      <a:pPr algn="ctr"/>
                      <a:r>
                        <a:rPr lang="fr-FR" sz="1400" b="0" dirty="0"/>
                        <a:t>Age de départ</a:t>
                      </a:r>
                    </a:p>
                  </a:txBody>
                  <a:tcPr/>
                </a:tc>
                <a:tc>
                  <a:txBody>
                    <a:bodyPr/>
                    <a:lstStyle/>
                    <a:p>
                      <a:pPr algn="ctr"/>
                      <a:r>
                        <a:rPr lang="fr-FR" sz="1400" b="0" dirty="0"/>
                        <a:t>Début d’activité</a:t>
                      </a:r>
                    </a:p>
                  </a:txBody>
                  <a:tcPr/>
                </a:tc>
                <a:tc>
                  <a:txBody>
                    <a:bodyPr/>
                    <a:lstStyle/>
                    <a:p>
                      <a:pPr algn="ctr"/>
                      <a:r>
                        <a:rPr lang="fr-FR" sz="1400" b="0" dirty="0"/>
                        <a:t>Durée d’activité cotisée</a:t>
                      </a:r>
                    </a:p>
                  </a:txBody>
                  <a:tcPr/>
                </a:tc>
                <a:extLst>
                  <a:ext uri="{0D108BD9-81ED-4DB2-BD59-A6C34878D82A}">
                    <a16:rowId xmlns:a16="http://schemas.microsoft.com/office/drawing/2014/main" val="3550208557"/>
                  </a:ext>
                </a:extLst>
              </a:tr>
              <a:tr h="370840">
                <a:tc rowSpan="2">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800" dirty="0"/>
                    </a:p>
                    <a:p>
                      <a:pPr marL="0" marR="0" lvl="0" indent="0" algn="ctr" defTabSz="1043056" rtl="0" eaLnBrk="1" fontAlgn="auto" latinLnBrk="0" hangingPunct="1">
                        <a:lnSpc>
                          <a:spcPct val="100000"/>
                        </a:lnSpc>
                        <a:spcBef>
                          <a:spcPts val="0"/>
                        </a:spcBef>
                        <a:spcAft>
                          <a:spcPts val="0"/>
                        </a:spcAft>
                        <a:buClrTx/>
                        <a:buSzTx/>
                        <a:buFontTx/>
                        <a:buNone/>
                        <a:tabLst/>
                        <a:defRPr/>
                      </a:pPr>
                      <a:r>
                        <a:rPr lang="fr-FR" sz="1400" dirty="0"/>
                        <a:t>Du 01/09/1961 au 31/12/1961</a:t>
                      </a:r>
                    </a:p>
                  </a:txBody>
                  <a:tcPr>
                    <a:solidFill>
                      <a:schemeClr val="accent3">
                        <a:lumMod val="95000"/>
                      </a:schemeClr>
                    </a:solidFill>
                  </a:tcPr>
                </a:tc>
                <a:tc>
                  <a:txBody>
                    <a:bodyPr/>
                    <a:lstStyle/>
                    <a:p>
                      <a:pPr algn="ctr"/>
                      <a:r>
                        <a:rPr lang="fr-FR" sz="1400" dirty="0"/>
                        <a:t>58 ans</a:t>
                      </a:r>
                    </a:p>
                  </a:txBody>
                  <a:tcPr>
                    <a:solidFill>
                      <a:schemeClr val="accent3">
                        <a:lumMod val="95000"/>
                      </a:schemeClr>
                    </a:solidFill>
                  </a:tcPr>
                </a:tc>
                <a:tc>
                  <a:txBody>
                    <a:bodyPr/>
                    <a:lstStyle/>
                    <a:p>
                      <a:pPr algn="ctr"/>
                      <a:r>
                        <a:rPr lang="fr-FR" sz="1400" dirty="0"/>
                        <a:t>16 ans</a:t>
                      </a:r>
                    </a:p>
                  </a:txBody>
                  <a:tcPr>
                    <a:solidFill>
                      <a:schemeClr val="accent3">
                        <a:lumMod val="95000"/>
                      </a:schemeClr>
                    </a:solidFill>
                  </a:tcPr>
                </a:tc>
                <a:tc>
                  <a:txBody>
                    <a:bodyPr/>
                    <a:lstStyle/>
                    <a:p>
                      <a:pPr algn="ctr"/>
                      <a:r>
                        <a:rPr lang="fr-FR" sz="1400" dirty="0"/>
                        <a:t>169</a:t>
                      </a:r>
                    </a:p>
                  </a:txBody>
                  <a:tcPr>
                    <a:solidFill>
                      <a:schemeClr val="accent3">
                        <a:lumMod val="95000"/>
                      </a:schemeClr>
                    </a:solidFill>
                  </a:tcPr>
                </a:tc>
                <a:extLst>
                  <a:ext uri="{0D108BD9-81ED-4DB2-BD59-A6C34878D82A}">
                    <a16:rowId xmlns:a16="http://schemas.microsoft.com/office/drawing/2014/main" val="821984232"/>
                  </a:ext>
                </a:extLst>
              </a:tr>
              <a:tr h="370840">
                <a:tc vMerge="1">
                  <a:txBody>
                    <a:bodyPr/>
                    <a:lstStyle/>
                    <a:p>
                      <a:endParaRPr lang="fr-FR" sz="1400" dirty="0"/>
                    </a:p>
                  </a:txBody>
                  <a:tcPr/>
                </a:tc>
                <a:tc>
                  <a:txBody>
                    <a:bodyPr/>
                    <a:lstStyle/>
                    <a:p>
                      <a:pPr algn="ctr"/>
                      <a:r>
                        <a:rPr lang="fr-FR" sz="1400" dirty="0"/>
                        <a:t>60 ans</a:t>
                      </a:r>
                    </a:p>
                  </a:txBody>
                  <a:tcPr>
                    <a:solidFill>
                      <a:schemeClr val="accent3">
                        <a:lumMod val="95000"/>
                      </a:schemeClr>
                    </a:solidFill>
                  </a:tcPr>
                </a:tc>
                <a:tc>
                  <a:txBody>
                    <a:bodyPr/>
                    <a:lstStyle/>
                    <a:p>
                      <a:pPr algn="ctr"/>
                      <a:r>
                        <a:rPr lang="fr-FR" sz="1400" dirty="0"/>
                        <a:t>20 ans</a:t>
                      </a:r>
                    </a:p>
                  </a:txBody>
                  <a:tcPr>
                    <a:solidFill>
                      <a:schemeClr val="accent3">
                        <a:lumMod val="95000"/>
                      </a:schemeClr>
                    </a:solidFill>
                  </a:tcPr>
                </a:tc>
                <a:tc>
                  <a:txBody>
                    <a:bodyPr/>
                    <a:lstStyle/>
                    <a:p>
                      <a:pPr algn="ctr"/>
                      <a:r>
                        <a:rPr lang="fr-FR" sz="1400" dirty="0"/>
                        <a:t>169</a:t>
                      </a:r>
                    </a:p>
                  </a:txBody>
                  <a:tcPr>
                    <a:solidFill>
                      <a:schemeClr val="accent3">
                        <a:lumMod val="95000"/>
                      </a:schemeClr>
                    </a:solidFill>
                  </a:tcPr>
                </a:tc>
                <a:extLst>
                  <a:ext uri="{0D108BD9-81ED-4DB2-BD59-A6C34878D82A}">
                    <a16:rowId xmlns:a16="http://schemas.microsoft.com/office/drawing/2014/main" val="395192666"/>
                  </a:ext>
                </a:extLst>
              </a:tr>
              <a:tr h="370840">
                <a:tc rowSpan="2">
                  <a:txBody>
                    <a:bodyPr/>
                    <a:lstStyle/>
                    <a:p>
                      <a:pPr marL="0" algn="ctr">
                        <a:lnSpc>
                          <a:spcPct val="150000"/>
                        </a:lnSpc>
                        <a:spcBef>
                          <a:spcPts val="0"/>
                        </a:spcBef>
                      </a:pPr>
                      <a:endParaRPr lang="fr-FR" sz="800" dirty="0"/>
                    </a:p>
                    <a:p>
                      <a:pPr marL="0" algn="ctr">
                        <a:lnSpc>
                          <a:spcPct val="150000"/>
                        </a:lnSpc>
                        <a:spcBef>
                          <a:spcPts val="0"/>
                        </a:spcBef>
                      </a:pPr>
                      <a:r>
                        <a:rPr lang="fr-FR" sz="1400" dirty="0"/>
                        <a:t>1962</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169</a:t>
                      </a:r>
                    </a:p>
                  </a:txBody>
                  <a:tcPr>
                    <a:solidFill>
                      <a:schemeClr val="accent3">
                        <a:lumMod val="85000"/>
                      </a:schemeClr>
                    </a:solidFill>
                  </a:tcPr>
                </a:tc>
                <a:extLst>
                  <a:ext uri="{0D108BD9-81ED-4DB2-BD59-A6C34878D82A}">
                    <a16:rowId xmlns:a16="http://schemas.microsoft.com/office/drawing/2014/main" val="183278533"/>
                  </a:ext>
                </a:extLst>
              </a:tr>
              <a:tr h="370840">
                <a:tc vMerge="1">
                  <a:txBody>
                    <a:bodyPr/>
                    <a:lstStyle/>
                    <a:p>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169</a:t>
                      </a:r>
                    </a:p>
                  </a:txBody>
                  <a:tcPr>
                    <a:solidFill>
                      <a:schemeClr val="accent3">
                        <a:lumMod val="85000"/>
                      </a:schemeClr>
                    </a:solidFill>
                  </a:tcPr>
                </a:tc>
                <a:extLst>
                  <a:ext uri="{0D108BD9-81ED-4DB2-BD59-A6C34878D82A}">
                    <a16:rowId xmlns:a16="http://schemas.microsoft.com/office/drawing/2014/main" val="1161369873"/>
                  </a:ext>
                </a:extLst>
              </a:tr>
              <a:tr h="370840">
                <a:tc rowSpan="2">
                  <a:txBody>
                    <a:bodyPr/>
                    <a:lstStyle/>
                    <a:p>
                      <a:pPr algn="ctr"/>
                      <a:endParaRPr lang="fr-FR" sz="800" dirty="0"/>
                    </a:p>
                    <a:p>
                      <a:pPr algn="ctr"/>
                      <a:r>
                        <a:rPr lang="fr-FR" sz="1400" dirty="0"/>
                        <a:t>Du 01/01/1963 au 31/08/1963</a:t>
                      </a:r>
                    </a:p>
                  </a:txBody>
                  <a:tcPr>
                    <a:solidFill>
                      <a:schemeClr val="accent3">
                        <a:lumMod val="95000"/>
                      </a:schemeClr>
                    </a:solidFill>
                  </a:tcPr>
                </a:tc>
                <a:tc>
                  <a:txBody>
                    <a:bodyPr/>
                    <a:lstStyle/>
                    <a:p>
                      <a:pPr algn="ctr"/>
                      <a:r>
                        <a:rPr lang="fr-FR" sz="1400" dirty="0"/>
                        <a:t>58 ans</a:t>
                      </a:r>
                    </a:p>
                  </a:txBody>
                  <a:tcPr>
                    <a:solidFill>
                      <a:schemeClr val="accent3">
                        <a:lumMod val="95000"/>
                      </a:schemeClr>
                    </a:solidFill>
                  </a:tcPr>
                </a:tc>
                <a:tc>
                  <a:txBody>
                    <a:bodyPr/>
                    <a:lstStyle/>
                    <a:p>
                      <a:pPr algn="ctr"/>
                      <a:r>
                        <a:rPr lang="fr-FR" sz="1400" dirty="0"/>
                        <a:t>16 ans</a:t>
                      </a:r>
                    </a:p>
                  </a:txBody>
                  <a:tcPr>
                    <a:solidFill>
                      <a:schemeClr val="accent3">
                        <a:lumMod val="95000"/>
                      </a:schemeClr>
                    </a:solidFill>
                  </a:tcPr>
                </a:tc>
                <a:tc>
                  <a:txBody>
                    <a:bodyPr/>
                    <a:lstStyle/>
                    <a:p>
                      <a:pPr algn="ctr"/>
                      <a:r>
                        <a:rPr lang="fr-FR" sz="1400" dirty="0"/>
                        <a:t>170</a:t>
                      </a:r>
                    </a:p>
                  </a:txBody>
                  <a:tcPr>
                    <a:solidFill>
                      <a:schemeClr val="accent3">
                        <a:lumMod val="95000"/>
                      </a:schemeClr>
                    </a:solidFill>
                  </a:tcPr>
                </a:tc>
                <a:extLst>
                  <a:ext uri="{0D108BD9-81ED-4DB2-BD59-A6C34878D82A}">
                    <a16:rowId xmlns:a16="http://schemas.microsoft.com/office/drawing/2014/main" val="4148325918"/>
                  </a:ext>
                </a:extLst>
              </a:tr>
              <a:tr h="370840">
                <a:tc vMerge="1">
                  <a:txBody>
                    <a:bodyPr/>
                    <a:lstStyle/>
                    <a:p>
                      <a:pPr algn="ctr"/>
                      <a:endParaRPr lang="fr-FR" sz="1400" dirty="0"/>
                    </a:p>
                  </a:txBody>
                  <a:tcPr/>
                </a:tc>
                <a:tc>
                  <a:txBody>
                    <a:bodyPr/>
                    <a:lstStyle/>
                    <a:p>
                      <a:pPr algn="ctr"/>
                      <a:r>
                        <a:rPr lang="fr-FR" sz="1400" dirty="0"/>
                        <a:t>60 ans</a:t>
                      </a:r>
                    </a:p>
                  </a:txBody>
                  <a:tcPr>
                    <a:solidFill>
                      <a:schemeClr val="accent3">
                        <a:lumMod val="95000"/>
                      </a:schemeClr>
                    </a:solidFill>
                  </a:tcPr>
                </a:tc>
                <a:tc>
                  <a:txBody>
                    <a:bodyPr/>
                    <a:lstStyle/>
                    <a:p>
                      <a:pPr algn="ctr"/>
                      <a:r>
                        <a:rPr lang="fr-FR" sz="1400" dirty="0"/>
                        <a:t>20 ans</a:t>
                      </a:r>
                    </a:p>
                  </a:txBody>
                  <a:tcPr>
                    <a:solidFill>
                      <a:schemeClr val="accent3">
                        <a:lumMod val="95000"/>
                      </a:schemeClr>
                    </a:solidFill>
                  </a:tcPr>
                </a:tc>
                <a:tc>
                  <a:txBody>
                    <a:bodyPr/>
                    <a:lstStyle/>
                    <a:p>
                      <a:pPr algn="ctr"/>
                      <a:r>
                        <a:rPr lang="fr-FR" sz="1400" dirty="0"/>
                        <a:t>170</a:t>
                      </a:r>
                    </a:p>
                  </a:txBody>
                  <a:tcPr>
                    <a:solidFill>
                      <a:schemeClr val="accent3">
                        <a:lumMod val="95000"/>
                      </a:schemeClr>
                    </a:solidFill>
                  </a:tcPr>
                </a:tc>
                <a:extLst>
                  <a:ext uri="{0D108BD9-81ED-4DB2-BD59-A6C34878D82A}">
                    <a16:rowId xmlns:a16="http://schemas.microsoft.com/office/drawing/2014/main" val="2317166719"/>
                  </a:ext>
                </a:extLst>
              </a:tr>
              <a:tr h="370840">
                <a:tc rowSpan="3">
                  <a:txBody>
                    <a:bodyPr/>
                    <a:lstStyle/>
                    <a:p>
                      <a:pPr algn="ctr"/>
                      <a:endParaRPr lang="fr-FR" sz="1400" dirty="0"/>
                    </a:p>
                    <a:p>
                      <a:pPr algn="ctr"/>
                      <a:r>
                        <a:rPr lang="fr-FR" sz="1400" dirty="0"/>
                        <a:t>Du 01/09/1963 au 31/12/1963</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170</a:t>
                      </a:r>
                    </a:p>
                  </a:txBody>
                  <a:tcPr>
                    <a:solidFill>
                      <a:schemeClr val="accent3">
                        <a:lumMod val="85000"/>
                      </a:schemeClr>
                    </a:solidFill>
                  </a:tcPr>
                </a:tc>
                <a:extLst>
                  <a:ext uri="{0D108BD9-81ED-4DB2-BD59-A6C34878D82A}">
                    <a16:rowId xmlns:a16="http://schemas.microsoft.com/office/drawing/2014/main" val="3281257264"/>
                  </a:ext>
                </a:extLst>
              </a:tr>
              <a:tr h="370840">
                <a:tc vMerge="1">
                  <a:txBody>
                    <a:bodyPr/>
                    <a:lstStyle/>
                    <a:p>
                      <a:pPr algn="ctr"/>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18 ans</a:t>
                      </a:r>
                    </a:p>
                  </a:txBody>
                  <a:tcPr>
                    <a:solidFill>
                      <a:schemeClr val="accent3">
                        <a:lumMod val="85000"/>
                      </a:schemeClr>
                    </a:solidFill>
                  </a:tcPr>
                </a:tc>
                <a:tc>
                  <a:txBody>
                    <a:bodyPr/>
                    <a:lstStyle/>
                    <a:p>
                      <a:pPr algn="ctr"/>
                      <a:r>
                        <a:rPr lang="fr-FR" sz="1400" dirty="0"/>
                        <a:t>170</a:t>
                      </a:r>
                    </a:p>
                  </a:txBody>
                  <a:tcPr>
                    <a:solidFill>
                      <a:schemeClr val="accent3">
                        <a:lumMod val="85000"/>
                      </a:schemeClr>
                    </a:solidFill>
                  </a:tcPr>
                </a:tc>
                <a:extLst>
                  <a:ext uri="{0D108BD9-81ED-4DB2-BD59-A6C34878D82A}">
                    <a16:rowId xmlns:a16="http://schemas.microsoft.com/office/drawing/2014/main" val="1661052403"/>
                  </a:ext>
                </a:extLst>
              </a:tr>
              <a:tr h="370840">
                <a:tc vMerge="1">
                  <a:txBody>
                    <a:bodyPr/>
                    <a:lstStyle/>
                    <a:p>
                      <a:pPr algn="ctr"/>
                      <a:endParaRPr lang="fr-FR" sz="1400" dirty="0"/>
                    </a:p>
                  </a:txBody>
                  <a:tcPr/>
                </a:tc>
                <a:tc>
                  <a:txBody>
                    <a:bodyPr/>
                    <a:lstStyle/>
                    <a:p>
                      <a:pPr algn="ctr"/>
                      <a:r>
                        <a:rPr lang="fr-FR" sz="1400" dirty="0"/>
                        <a:t>60 ans 3 mois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170</a:t>
                      </a:r>
                    </a:p>
                  </a:txBody>
                  <a:tcPr>
                    <a:solidFill>
                      <a:schemeClr val="accent3">
                        <a:lumMod val="85000"/>
                      </a:schemeClr>
                    </a:solidFill>
                  </a:tcPr>
                </a:tc>
                <a:extLst>
                  <a:ext uri="{0D108BD9-81ED-4DB2-BD59-A6C34878D82A}">
                    <a16:rowId xmlns:a16="http://schemas.microsoft.com/office/drawing/2014/main" val="2921451050"/>
                  </a:ext>
                </a:extLst>
              </a:tr>
              <a:tr h="370840">
                <a:tc rowSpan="3">
                  <a:txBody>
                    <a:bodyPr/>
                    <a:lstStyle/>
                    <a:p>
                      <a:pPr algn="ctr"/>
                      <a:endParaRPr lang="fr-FR" sz="1400" dirty="0"/>
                    </a:p>
                    <a:p>
                      <a:pPr algn="ctr"/>
                      <a:endParaRPr lang="fr-FR" sz="1400" dirty="0"/>
                    </a:p>
                    <a:p>
                      <a:pPr algn="ctr"/>
                      <a:r>
                        <a:rPr lang="fr-FR" sz="1400" dirty="0"/>
                        <a:t>1964</a:t>
                      </a:r>
                    </a:p>
                  </a:txBody>
                  <a:tcPr>
                    <a:solidFill>
                      <a:schemeClr val="accent3">
                        <a:lumMod val="95000"/>
                      </a:schemeClr>
                    </a:solidFill>
                  </a:tcPr>
                </a:tc>
                <a:tc>
                  <a:txBody>
                    <a:bodyPr/>
                    <a:lstStyle/>
                    <a:p>
                      <a:pPr algn="ctr"/>
                      <a:r>
                        <a:rPr lang="fr-FR" sz="1400" dirty="0"/>
                        <a:t>58 ans</a:t>
                      </a:r>
                    </a:p>
                  </a:txBody>
                  <a:tcPr>
                    <a:solidFill>
                      <a:schemeClr val="accent3">
                        <a:lumMod val="95000"/>
                      </a:schemeClr>
                    </a:solidFill>
                  </a:tcPr>
                </a:tc>
                <a:tc>
                  <a:txBody>
                    <a:bodyPr/>
                    <a:lstStyle/>
                    <a:p>
                      <a:pPr algn="ctr"/>
                      <a:r>
                        <a:rPr lang="fr-FR" sz="1400" dirty="0"/>
                        <a:t>16 ans</a:t>
                      </a:r>
                    </a:p>
                  </a:txBody>
                  <a:tcPr>
                    <a:solidFill>
                      <a:schemeClr val="accent3">
                        <a:lumMod val="95000"/>
                      </a:schemeClr>
                    </a:solidFill>
                  </a:tcPr>
                </a:tc>
                <a:tc>
                  <a:txBody>
                    <a:bodyPr/>
                    <a:lstStyle/>
                    <a:p>
                      <a:pPr algn="ctr"/>
                      <a:r>
                        <a:rPr lang="fr-FR" sz="1400" dirty="0"/>
                        <a:t>171</a:t>
                      </a:r>
                    </a:p>
                  </a:txBody>
                  <a:tcPr>
                    <a:solidFill>
                      <a:schemeClr val="accent3">
                        <a:lumMod val="95000"/>
                      </a:schemeClr>
                    </a:solidFill>
                  </a:tcPr>
                </a:tc>
                <a:extLst>
                  <a:ext uri="{0D108BD9-81ED-4DB2-BD59-A6C34878D82A}">
                    <a16:rowId xmlns:a16="http://schemas.microsoft.com/office/drawing/2014/main" val="1902702217"/>
                  </a:ext>
                </a:extLst>
              </a:tr>
              <a:tr h="370840">
                <a:tc vMerge="1">
                  <a:txBody>
                    <a:bodyPr/>
                    <a:lstStyle/>
                    <a:p>
                      <a:pPr algn="ctr"/>
                      <a:endParaRPr lang="fr-FR" sz="1400" dirty="0"/>
                    </a:p>
                  </a:txBody>
                  <a:tcPr/>
                </a:tc>
                <a:tc>
                  <a:txBody>
                    <a:bodyPr/>
                    <a:lstStyle/>
                    <a:p>
                      <a:pPr algn="ctr"/>
                      <a:r>
                        <a:rPr lang="fr-FR" sz="1400" dirty="0"/>
                        <a:t>60 ans</a:t>
                      </a:r>
                    </a:p>
                  </a:txBody>
                  <a:tcPr>
                    <a:solidFill>
                      <a:schemeClr val="accent3">
                        <a:lumMod val="95000"/>
                      </a:schemeClr>
                    </a:solidFill>
                  </a:tcPr>
                </a:tc>
                <a:tc>
                  <a:txBody>
                    <a:bodyPr/>
                    <a:lstStyle/>
                    <a:p>
                      <a:pPr algn="ctr"/>
                      <a:r>
                        <a:rPr lang="fr-FR" sz="1400" dirty="0"/>
                        <a:t>18 ans</a:t>
                      </a:r>
                    </a:p>
                  </a:txBody>
                  <a:tcPr>
                    <a:solidFill>
                      <a:schemeClr val="accent3">
                        <a:lumMod val="95000"/>
                      </a:schemeClr>
                    </a:solidFill>
                  </a:tcPr>
                </a:tc>
                <a:tc>
                  <a:txBody>
                    <a:bodyPr/>
                    <a:lstStyle/>
                    <a:p>
                      <a:pPr algn="ctr"/>
                      <a:r>
                        <a:rPr lang="fr-FR" sz="1400" dirty="0"/>
                        <a:t>171</a:t>
                      </a:r>
                    </a:p>
                  </a:txBody>
                  <a:tcPr>
                    <a:solidFill>
                      <a:schemeClr val="accent3">
                        <a:lumMod val="95000"/>
                      </a:schemeClr>
                    </a:solidFill>
                  </a:tcPr>
                </a:tc>
                <a:extLst>
                  <a:ext uri="{0D108BD9-81ED-4DB2-BD59-A6C34878D82A}">
                    <a16:rowId xmlns:a16="http://schemas.microsoft.com/office/drawing/2014/main" val="416021691"/>
                  </a:ext>
                </a:extLst>
              </a:tr>
              <a:tr h="370840">
                <a:tc vMerge="1">
                  <a:txBody>
                    <a:bodyPr/>
                    <a:lstStyle/>
                    <a:p>
                      <a:pPr algn="ctr"/>
                      <a:endParaRPr lang="fr-FR" sz="1400" dirty="0"/>
                    </a:p>
                  </a:txBody>
                  <a:tcPr/>
                </a:tc>
                <a:tc>
                  <a:txBody>
                    <a:bodyPr/>
                    <a:lstStyle/>
                    <a:p>
                      <a:pPr algn="ctr"/>
                      <a:r>
                        <a:rPr lang="fr-FR" sz="1400" dirty="0"/>
                        <a:t>60 ans 6 mois</a:t>
                      </a:r>
                    </a:p>
                  </a:txBody>
                  <a:tcPr>
                    <a:solidFill>
                      <a:schemeClr val="accent3">
                        <a:lumMod val="95000"/>
                      </a:schemeClr>
                    </a:solidFill>
                  </a:tcPr>
                </a:tc>
                <a:tc>
                  <a:txBody>
                    <a:bodyPr/>
                    <a:lstStyle/>
                    <a:p>
                      <a:pPr algn="ctr"/>
                      <a:r>
                        <a:rPr lang="fr-FR" sz="1400" dirty="0"/>
                        <a:t>20 ans</a:t>
                      </a:r>
                    </a:p>
                  </a:txBody>
                  <a:tcPr>
                    <a:solidFill>
                      <a:schemeClr val="accent3">
                        <a:lumMod val="95000"/>
                      </a:schemeClr>
                    </a:solidFill>
                  </a:tcPr>
                </a:tc>
                <a:tc>
                  <a:txBody>
                    <a:bodyPr/>
                    <a:lstStyle/>
                    <a:p>
                      <a:pPr algn="ctr"/>
                      <a:r>
                        <a:rPr lang="fr-FR" sz="1400" dirty="0"/>
                        <a:t>171</a:t>
                      </a:r>
                    </a:p>
                  </a:txBody>
                  <a:tcPr>
                    <a:solidFill>
                      <a:schemeClr val="accent3">
                        <a:lumMod val="95000"/>
                      </a:schemeClr>
                    </a:solidFill>
                  </a:tcPr>
                </a:tc>
                <a:extLst>
                  <a:ext uri="{0D108BD9-81ED-4DB2-BD59-A6C34878D82A}">
                    <a16:rowId xmlns:a16="http://schemas.microsoft.com/office/drawing/2014/main" val="2581027071"/>
                  </a:ext>
                </a:extLst>
              </a:tr>
            </a:tbl>
          </a:graphicData>
        </a:graphic>
      </p:graphicFrame>
    </p:spTree>
    <p:extLst>
      <p:ext uri="{BB962C8B-B14F-4D97-AF65-F5344CB8AC3E}">
        <p14:creationId xmlns:p14="http://schemas.microsoft.com/office/powerpoint/2010/main" val="308422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17</a:t>
            </a:fld>
            <a:endParaRPr lang="fr-FR" altLang="fr-FR"/>
          </a:p>
        </p:txBody>
      </p:sp>
      <p:sp>
        <p:nvSpPr>
          <p:cNvPr id="6" name="Espace réservé du contenu 1"/>
          <p:cNvSpPr>
            <a:spLocks noGrp="1"/>
          </p:cNvSpPr>
          <p:nvPr>
            <p:ph idx="1"/>
          </p:nvPr>
        </p:nvSpPr>
        <p:spPr>
          <a:xfrm>
            <a:off x="378148" y="1908422"/>
            <a:ext cx="9624060" cy="5355765"/>
          </a:xfrm>
        </p:spPr>
        <p:txBody>
          <a:bodyPr anchor="ctr"/>
          <a:lstStyle/>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C6931781-1A0A-2471-3E45-627CDAAF84CB}"/>
              </a:ext>
            </a:extLst>
          </p:cNvPr>
          <p:cNvGraphicFramePr>
            <a:graphicFrameLocks noGrp="1"/>
          </p:cNvGraphicFramePr>
          <p:nvPr>
            <p:extLst>
              <p:ext uri="{D42A27DB-BD31-4B8C-83A1-F6EECF244321}">
                <p14:modId xmlns:p14="http://schemas.microsoft.com/office/powerpoint/2010/main" val="2891104738"/>
              </p:ext>
            </p:extLst>
          </p:nvPr>
        </p:nvGraphicFramePr>
        <p:xfrm>
          <a:off x="1791278" y="1367784"/>
          <a:ext cx="7128932" cy="4968240"/>
        </p:xfrm>
        <a:graphic>
          <a:graphicData uri="http://schemas.openxmlformats.org/drawingml/2006/table">
            <a:tbl>
              <a:tblPr firstRow="1" bandRow="1">
                <a:tableStyleId>{93296810-A885-4BE3-A3E7-6D5BEEA58F35}</a:tableStyleId>
              </a:tblPr>
              <a:tblGrid>
                <a:gridCol w="1782233">
                  <a:extLst>
                    <a:ext uri="{9D8B030D-6E8A-4147-A177-3AD203B41FA5}">
                      <a16:colId xmlns:a16="http://schemas.microsoft.com/office/drawing/2014/main" val="2943495671"/>
                    </a:ext>
                  </a:extLst>
                </a:gridCol>
                <a:gridCol w="1782233">
                  <a:extLst>
                    <a:ext uri="{9D8B030D-6E8A-4147-A177-3AD203B41FA5}">
                      <a16:colId xmlns:a16="http://schemas.microsoft.com/office/drawing/2014/main" val="3717917318"/>
                    </a:ext>
                  </a:extLst>
                </a:gridCol>
                <a:gridCol w="1782233">
                  <a:extLst>
                    <a:ext uri="{9D8B030D-6E8A-4147-A177-3AD203B41FA5}">
                      <a16:colId xmlns:a16="http://schemas.microsoft.com/office/drawing/2014/main" val="4224316839"/>
                    </a:ext>
                  </a:extLst>
                </a:gridCol>
                <a:gridCol w="1782233">
                  <a:extLst>
                    <a:ext uri="{9D8B030D-6E8A-4147-A177-3AD203B41FA5}">
                      <a16:colId xmlns:a16="http://schemas.microsoft.com/office/drawing/2014/main" val="776583383"/>
                    </a:ext>
                  </a:extLst>
                </a:gridCol>
              </a:tblGrid>
              <a:tr h="370840">
                <a:tc>
                  <a:txBody>
                    <a:bodyPr/>
                    <a:lstStyle/>
                    <a:p>
                      <a:pPr algn="ctr"/>
                      <a:r>
                        <a:rPr lang="fr-FR" sz="1400" b="0" dirty="0"/>
                        <a:t>Date de naissance</a:t>
                      </a:r>
                    </a:p>
                  </a:txBody>
                  <a:tcPr/>
                </a:tc>
                <a:tc>
                  <a:txBody>
                    <a:bodyPr/>
                    <a:lstStyle/>
                    <a:p>
                      <a:pPr algn="ctr"/>
                      <a:r>
                        <a:rPr lang="fr-FR" sz="1400" b="0" dirty="0"/>
                        <a:t>Age de départ</a:t>
                      </a:r>
                    </a:p>
                  </a:txBody>
                  <a:tcPr/>
                </a:tc>
                <a:tc>
                  <a:txBody>
                    <a:bodyPr/>
                    <a:lstStyle/>
                    <a:p>
                      <a:pPr algn="ctr"/>
                      <a:r>
                        <a:rPr lang="fr-FR" sz="1400" b="0" dirty="0"/>
                        <a:t>Début d’activité</a:t>
                      </a:r>
                    </a:p>
                  </a:txBody>
                  <a:tcPr/>
                </a:tc>
                <a:tc>
                  <a:txBody>
                    <a:bodyPr/>
                    <a:lstStyle/>
                    <a:p>
                      <a:pPr algn="ctr"/>
                      <a:r>
                        <a:rPr lang="fr-FR" sz="1400" b="0" dirty="0"/>
                        <a:t>Durée d’activité cotisée</a:t>
                      </a:r>
                    </a:p>
                  </a:txBody>
                  <a:tcPr/>
                </a:tc>
                <a:extLst>
                  <a:ext uri="{0D108BD9-81ED-4DB2-BD59-A6C34878D82A}">
                    <a16:rowId xmlns:a16="http://schemas.microsoft.com/office/drawing/2014/main" val="3550208557"/>
                  </a:ext>
                </a:extLst>
              </a:tr>
              <a:tr h="370840">
                <a:tc rowSpan="4">
                  <a:txBody>
                    <a:bodyPr/>
                    <a:lstStyle/>
                    <a:p>
                      <a:pPr algn="ctr"/>
                      <a:endParaRPr lang="fr-FR" sz="1400" dirty="0"/>
                    </a:p>
                    <a:p>
                      <a:pPr algn="ctr"/>
                      <a:endParaRPr lang="fr-FR" sz="1400" dirty="0"/>
                    </a:p>
                    <a:p>
                      <a:pPr algn="ctr"/>
                      <a:endParaRPr lang="fr-FR" sz="1400" dirty="0"/>
                    </a:p>
                    <a:p>
                      <a:pPr algn="ctr"/>
                      <a:r>
                        <a:rPr lang="fr-FR" sz="1400" dirty="0"/>
                        <a:t>1965</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261107342"/>
                  </a:ext>
                </a:extLst>
              </a:tr>
              <a:tr h="370840">
                <a:tc vMerge="1">
                  <a:txBody>
                    <a:bodyPr/>
                    <a:lstStyle/>
                    <a:p>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18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749942724"/>
                  </a:ext>
                </a:extLst>
              </a:tr>
              <a:tr h="370840">
                <a:tc vMerge="1">
                  <a:txBody>
                    <a:bodyPr/>
                    <a:lstStyle/>
                    <a:p>
                      <a:pPr algn="ctr"/>
                      <a:endParaRPr lang="fr-FR" sz="1400" dirty="0"/>
                    </a:p>
                  </a:txBody>
                  <a:tcPr>
                    <a:solidFill>
                      <a:schemeClr val="accent3">
                        <a:lumMod val="85000"/>
                      </a:schemeClr>
                    </a:solidFill>
                  </a:tcPr>
                </a:tc>
                <a:tc>
                  <a:txBody>
                    <a:bodyPr/>
                    <a:lstStyle/>
                    <a:p>
                      <a:pPr algn="ctr"/>
                      <a:r>
                        <a:rPr lang="fr-FR" sz="1400" dirty="0"/>
                        <a:t>60 ans 9 mois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063508952"/>
                  </a:ext>
                </a:extLst>
              </a:tr>
              <a:tr h="370840">
                <a:tc vMerge="1">
                  <a:txBody>
                    <a:bodyPr/>
                    <a:lstStyle/>
                    <a:p>
                      <a:pPr algn="ctr"/>
                      <a:endParaRPr lang="fr-FR" sz="1400" dirty="0"/>
                    </a:p>
                  </a:txBody>
                  <a:tcPr>
                    <a:solidFill>
                      <a:schemeClr val="accent3">
                        <a:lumMod val="85000"/>
                      </a:schemeClr>
                    </a:solidFill>
                  </a:tcPr>
                </a:tc>
                <a:tc>
                  <a:txBody>
                    <a:bodyPr/>
                    <a:lstStyle/>
                    <a:p>
                      <a:pPr algn="ctr"/>
                      <a:r>
                        <a:rPr lang="fr-FR" sz="1400" dirty="0"/>
                        <a:t>63 ans</a:t>
                      </a:r>
                    </a:p>
                  </a:txBody>
                  <a:tcPr>
                    <a:solidFill>
                      <a:schemeClr val="accent3">
                        <a:lumMod val="85000"/>
                      </a:schemeClr>
                    </a:solidFill>
                  </a:tcPr>
                </a:tc>
                <a:tc>
                  <a:txBody>
                    <a:bodyPr/>
                    <a:lstStyle/>
                    <a:p>
                      <a:pPr algn="ctr"/>
                      <a:r>
                        <a:rPr lang="fr-FR" sz="1400" dirty="0"/>
                        <a:t>21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530092471"/>
                  </a:ext>
                </a:extLst>
              </a:tr>
              <a:tr h="370840">
                <a:tc rowSpan="4">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800" dirty="0"/>
                    </a:p>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p>
                      <a:pPr marL="0" marR="0" lvl="0" indent="0" algn="ctr" defTabSz="1043056" rtl="0" eaLnBrk="1" fontAlgn="auto" latinLnBrk="0" hangingPunct="1">
                        <a:lnSpc>
                          <a:spcPct val="100000"/>
                        </a:lnSpc>
                        <a:spcBef>
                          <a:spcPts val="0"/>
                        </a:spcBef>
                        <a:spcAft>
                          <a:spcPts val="0"/>
                        </a:spcAft>
                        <a:buClrTx/>
                        <a:buSzTx/>
                        <a:buFontTx/>
                        <a:buNone/>
                        <a:tabLst/>
                        <a:defRPr/>
                      </a:pPr>
                      <a:r>
                        <a:rPr lang="fr-FR" sz="1400" dirty="0"/>
                        <a:t>1966</a:t>
                      </a:r>
                    </a:p>
                  </a:txBody>
                  <a:tcPr>
                    <a:solidFill>
                      <a:schemeClr val="accent3">
                        <a:lumMod val="95000"/>
                      </a:schemeClr>
                    </a:solidFill>
                  </a:tcPr>
                </a:tc>
                <a:tc>
                  <a:txBody>
                    <a:bodyPr/>
                    <a:lstStyle/>
                    <a:p>
                      <a:pPr algn="ctr"/>
                      <a:r>
                        <a:rPr lang="fr-FR" sz="1400" dirty="0"/>
                        <a:t>58 ans</a:t>
                      </a:r>
                    </a:p>
                  </a:txBody>
                  <a:tcPr>
                    <a:solidFill>
                      <a:schemeClr val="accent3">
                        <a:lumMod val="95000"/>
                      </a:schemeClr>
                    </a:solidFill>
                  </a:tcPr>
                </a:tc>
                <a:tc>
                  <a:txBody>
                    <a:bodyPr/>
                    <a:lstStyle/>
                    <a:p>
                      <a:pPr algn="ctr"/>
                      <a:r>
                        <a:rPr lang="fr-FR" sz="1400" dirty="0"/>
                        <a:t>16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821984232"/>
                  </a:ext>
                </a:extLst>
              </a:tr>
              <a:tr h="370840">
                <a:tc vMerge="1">
                  <a:txBody>
                    <a:bodyPr/>
                    <a:lstStyle/>
                    <a:p>
                      <a:endParaRPr lang="fr-FR" sz="1400" dirty="0"/>
                    </a:p>
                  </a:txBody>
                  <a:tcPr/>
                </a:tc>
                <a:tc>
                  <a:txBody>
                    <a:bodyPr/>
                    <a:lstStyle/>
                    <a:p>
                      <a:pPr algn="ctr"/>
                      <a:r>
                        <a:rPr lang="fr-FR" sz="1400" dirty="0"/>
                        <a:t>60 ans</a:t>
                      </a:r>
                    </a:p>
                  </a:txBody>
                  <a:tcPr>
                    <a:solidFill>
                      <a:schemeClr val="accent3">
                        <a:lumMod val="95000"/>
                      </a:schemeClr>
                    </a:solidFill>
                  </a:tcPr>
                </a:tc>
                <a:tc>
                  <a:txBody>
                    <a:bodyPr/>
                    <a:lstStyle/>
                    <a:p>
                      <a:pPr algn="ctr"/>
                      <a:r>
                        <a:rPr lang="fr-FR" sz="1400" dirty="0"/>
                        <a:t>18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395192666"/>
                  </a:ext>
                </a:extLst>
              </a:tr>
              <a:tr h="370840">
                <a:tc v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txBody>
                  <a:tcPr>
                    <a:solidFill>
                      <a:schemeClr val="accent3">
                        <a:lumMod val="95000"/>
                      </a:schemeClr>
                    </a:solidFill>
                  </a:tcPr>
                </a:tc>
                <a:tc>
                  <a:txBody>
                    <a:bodyPr/>
                    <a:lstStyle/>
                    <a:p>
                      <a:pPr algn="ctr"/>
                      <a:r>
                        <a:rPr lang="fr-FR" sz="1400" dirty="0"/>
                        <a:t>61 ans </a:t>
                      </a:r>
                    </a:p>
                  </a:txBody>
                  <a:tcPr>
                    <a:solidFill>
                      <a:schemeClr val="accent3">
                        <a:lumMod val="95000"/>
                      </a:schemeClr>
                    </a:solidFill>
                  </a:tcPr>
                </a:tc>
                <a:tc>
                  <a:txBody>
                    <a:bodyPr/>
                    <a:lstStyle/>
                    <a:p>
                      <a:pPr algn="ctr"/>
                      <a:r>
                        <a:rPr lang="fr-FR" sz="1400" dirty="0"/>
                        <a:t>20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70283306"/>
                  </a:ext>
                </a:extLst>
              </a:tr>
              <a:tr h="370840">
                <a:tc v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txBody>
                  <a:tcPr>
                    <a:solidFill>
                      <a:schemeClr val="accent3">
                        <a:lumMod val="95000"/>
                      </a:schemeClr>
                    </a:solidFill>
                  </a:tcPr>
                </a:tc>
                <a:tc>
                  <a:txBody>
                    <a:bodyPr/>
                    <a:lstStyle/>
                    <a:p>
                      <a:pPr algn="ctr"/>
                      <a:r>
                        <a:rPr lang="fr-FR" sz="1400" dirty="0"/>
                        <a:t>63 ans</a:t>
                      </a:r>
                    </a:p>
                  </a:txBody>
                  <a:tcPr>
                    <a:solidFill>
                      <a:schemeClr val="accent3">
                        <a:lumMod val="95000"/>
                      </a:schemeClr>
                    </a:solidFill>
                  </a:tcPr>
                </a:tc>
                <a:tc>
                  <a:txBody>
                    <a:bodyPr/>
                    <a:lstStyle/>
                    <a:p>
                      <a:pPr algn="ctr"/>
                      <a:r>
                        <a:rPr lang="fr-FR" sz="1400" dirty="0"/>
                        <a:t>21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4185339916"/>
                  </a:ext>
                </a:extLst>
              </a:tr>
              <a:tr h="370840">
                <a:tc rowSpan="4">
                  <a:txBody>
                    <a:bodyPr/>
                    <a:lstStyle/>
                    <a:p>
                      <a:pPr marL="0" algn="ctr">
                        <a:lnSpc>
                          <a:spcPct val="150000"/>
                        </a:lnSpc>
                        <a:spcBef>
                          <a:spcPts val="0"/>
                        </a:spcBef>
                      </a:pPr>
                      <a:endParaRPr lang="fr-FR" sz="800" dirty="0"/>
                    </a:p>
                    <a:p>
                      <a:pPr marL="0" algn="ctr">
                        <a:lnSpc>
                          <a:spcPct val="150000"/>
                        </a:lnSpc>
                        <a:spcBef>
                          <a:spcPts val="0"/>
                        </a:spcBef>
                      </a:pPr>
                      <a:endParaRPr lang="fr-FR" sz="1400" dirty="0"/>
                    </a:p>
                    <a:p>
                      <a:pPr marL="0" algn="ctr">
                        <a:lnSpc>
                          <a:spcPct val="150000"/>
                        </a:lnSpc>
                        <a:spcBef>
                          <a:spcPts val="0"/>
                        </a:spcBef>
                      </a:pPr>
                      <a:r>
                        <a:rPr lang="fr-FR" sz="1400" dirty="0"/>
                        <a:t>1967</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83278533"/>
                  </a:ext>
                </a:extLst>
              </a:tr>
              <a:tr h="370840">
                <a:tc vMerge="1">
                  <a:txBody>
                    <a:bodyPr/>
                    <a:lstStyle/>
                    <a:p>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18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161369873"/>
                  </a:ext>
                </a:extLst>
              </a:tr>
              <a:tr h="370840">
                <a:tc vMerge="1">
                  <a:txBody>
                    <a:bodyPr/>
                    <a:lstStyle/>
                    <a:p>
                      <a:pPr marL="0" algn="ctr">
                        <a:lnSpc>
                          <a:spcPct val="150000"/>
                        </a:lnSpc>
                        <a:spcBef>
                          <a:spcPts val="0"/>
                        </a:spcBef>
                      </a:pPr>
                      <a:endParaRPr lang="fr-FR" sz="1400" dirty="0"/>
                    </a:p>
                  </a:txBody>
                  <a:tcPr>
                    <a:solidFill>
                      <a:schemeClr val="accent3">
                        <a:lumMod val="85000"/>
                      </a:schemeClr>
                    </a:solidFill>
                  </a:tcPr>
                </a:tc>
                <a:tc>
                  <a:txBody>
                    <a:bodyPr/>
                    <a:lstStyle/>
                    <a:p>
                      <a:pPr algn="ctr"/>
                      <a:r>
                        <a:rPr lang="fr-FR" sz="1400" dirty="0"/>
                        <a:t>61 ans 3 mois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88122911"/>
                  </a:ext>
                </a:extLst>
              </a:tr>
              <a:tr h="370840">
                <a:tc vMerge="1">
                  <a:txBody>
                    <a:bodyPr/>
                    <a:lstStyle/>
                    <a:p>
                      <a:pPr marL="0" algn="ctr">
                        <a:lnSpc>
                          <a:spcPct val="150000"/>
                        </a:lnSpc>
                        <a:spcBef>
                          <a:spcPts val="0"/>
                        </a:spcBef>
                      </a:pPr>
                      <a:endParaRPr lang="fr-FR" sz="1400" dirty="0"/>
                    </a:p>
                  </a:txBody>
                  <a:tcPr>
                    <a:solidFill>
                      <a:schemeClr val="accent3">
                        <a:lumMod val="85000"/>
                      </a:schemeClr>
                    </a:solidFill>
                  </a:tcPr>
                </a:tc>
                <a:tc>
                  <a:txBody>
                    <a:bodyPr/>
                    <a:lstStyle/>
                    <a:p>
                      <a:pPr algn="ctr"/>
                      <a:r>
                        <a:rPr lang="fr-FR" sz="1400" dirty="0"/>
                        <a:t>63 ans</a:t>
                      </a:r>
                    </a:p>
                  </a:txBody>
                  <a:tcPr>
                    <a:solidFill>
                      <a:schemeClr val="accent3">
                        <a:lumMod val="85000"/>
                      </a:schemeClr>
                    </a:solidFill>
                  </a:tcPr>
                </a:tc>
                <a:tc>
                  <a:txBody>
                    <a:bodyPr/>
                    <a:lstStyle/>
                    <a:p>
                      <a:pPr algn="ctr"/>
                      <a:r>
                        <a:rPr lang="fr-FR" sz="1400" dirty="0"/>
                        <a:t>21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170224225"/>
                  </a:ext>
                </a:extLst>
              </a:tr>
            </a:tbl>
          </a:graphicData>
        </a:graphic>
      </p:graphicFrame>
    </p:spTree>
    <p:extLst>
      <p:ext uri="{BB962C8B-B14F-4D97-AF65-F5344CB8AC3E}">
        <p14:creationId xmlns:p14="http://schemas.microsoft.com/office/powerpoint/2010/main" val="1507186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18</a:t>
            </a:fld>
            <a:endParaRPr lang="fr-FR" altLang="fr-FR"/>
          </a:p>
        </p:txBody>
      </p:sp>
      <p:sp>
        <p:nvSpPr>
          <p:cNvPr id="6" name="Espace réservé du contenu 1"/>
          <p:cNvSpPr>
            <a:spLocks noGrp="1"/>
          </p:cNvSpPr>
          <p:nvPr>
            <p:ph idx="1"/>
          </p:nvPr>
        </p:nvSpPr>
        <p:spPr>
          <a:xfrm>
            <a:off x="378148" y="1908422"/>
            <a:ext cx="9624060" cy="5355765"/>
          </a:xfrm>
        </p:spPr>
        <p:txBody>
          <a:bodyPr anchor="ctr"/>
          <a:lstStyle/>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C6931781-1A0A-2471-3E45-627CDAAF84CB}"/>
              </a:ext>
            </a:extLst>
          </p:cNvPr>
          <p:cNvGraphicFramePr>
            <a:graphicFrameLocks noGrp="1"/>
          </p:cNvGraphicFramePr>
          <p:nvPr>
            <p:extLst>
              <p:ext uri="{D42A27DB-BD31-4B8C-83A1-F6EECF244321}">
                <p14:modId xmlns:p14="http://schemas.microsoft.com/office/powerpoint/2010/main" val="4074221880"/>
              </p:ext>
            </p:extLst>
          </p:nvPr>
        </p:nvGraphicFramePr>
        <p:xfrm>
          <a:off x="1791278" y="1367784"/>
          <a:ext cx="7128932" cy="4968240"/>
        </p:xfrm>
        <a:graphic>
          <a:graphicData uri="http://schemas.openxmlformats.org/drawingml/2006/table">
            <a:tbl>
              <a:tblPr firstRow="1" bandRow="1">
                <a:tableStyleId>{93296810-A885-4BE3-A3E7-6D5BEEA58F35}</a:tableStyleId>
              </a:tblPr>
              <a:tblGrid>
                <a:gridCol w="1782233">
                  <a:extLst>
                    <a:ext uri="{9D8B030D-6E8A-4147-A177-3AD203B41FA5}">
                      <a16:colId xmlns:a16="http://schemas.microsoft.com/office/drawing/2014/main" val="2943495671"/>
                    </a:ext>
                  </a:extLst>
                </a:gridCol>
                <a:gridCol w="1782233">
                  <a:extLst>
                    <a:ext uri="{9D8B030D-6E8A-4147-A177-3AD203B41FA5}">
                      <a16:colId xmlns:a16="http://schemas.microsoft.com/office/drawing/2014/main" val="3717917318"/>
                    </a:ext>
                  </a:extLst>
                </a:gridCol>
                <a:gridCol w="1782233">
                  <a:extLst>
                    <a:ext uri="{9D8B030D-6E8A-4147-A177-3AD203B41FA5}">
                      <a16:colId xmlns:a16="http://schemas.microsoft.com/office/drawing/2014/main" val="4224316839"/>
                    </a:ext>
                  </a:extLst>
                </a:gridCol>
                <a:gridCol w="1782233">
                  <a:extLst>
                    <a:ext uri="{9D8B030D-6E8A-4147-A177-3AD203B41FA5}">
                      <a16:colId xmlns:a16="http://schemas.microsoft.com/office/drawing/2014/main" val="776583383"/>
                    </a:ext>
                  </a:extLst>
                </a:gridCol>
              </a:tblGrid>
              <a:tr h="370840">
                <a:tc>
                  <a:txBody>
                    <a:bodyPr/>
                    <a:lstStyle/>
                    <a:p>
                      <a:pPr algn="ctr"/>
                      <a:r>
                        <a:rPr lang="fr-FR" sz="1400" b="0" dirty="0"/>
                        <a:t>Date de naissance</a:t>
                      </a:r>
                    </a:p>
                  </a:txBody>
                  <a:tcPr/>
                </a:tc>
                <a:tc>
                  <a:txBody>
                    <a:bodyPr/>
                    <a:lstStyle/>
                    <a:p>
                      <a:pPr algn="ctr"/>
                      <a:r>
                        <a:rPr lang="fr-FR" sz="1400" b="0" dirty="0"/>
                        <a:t>Age de départ</a:t>
                      </a:r>
                    </a:p>
                  </a:txBody>
                  <a:tcPr/>
                </a:tc>
                <a:tc>
                  <a:txBody>
                    <a:bodyPr/>
                    <a:lstStyle/>
                    <a:p>
                      <a:pPr algn="ctr"/>
                      <a:r>
                        <a:rPr lang="fr-FR" sz="1400" b="0" dirty="0"/>
                        <a:t>Début d’activité</a:t>
                      </a:r>
                    </a:p>
                  </a:txBody>
                  <a:tcPr/>
                </a:tc>
                <a:tc>
                  <a:txBody>
                    <a:bodyPr/>
                    <a:lstStyle/>
                    <a:p>
                      <a:pPr algn="ctr"/>
                      <a:r>
                        <a:rPr lang="fr-FR" sz="1400" b="0" dirty="0"/>
                        <a:t>Durée d’activité cotisée</a:t>
                      </a:r>
                    </a:p>
                  </a:txBody>
                  <a:tcPr/>
                </a:tc>
                <a:extLst>
                  <a:ext uri="{0D108BD9-81ED-4DB2-BD59-A6C34878D82A}">
                    <a16:rowId xmlns:a16="http://schemas.microsoft.com/office/drawing/2014/main" val="3550208557"/>
                  </a:ext>
                </a:extLst>
              </a:tr>
              <a:tr h="370840">
                <a:tc rowSpan="4">
                  <a:txBody>
                    <a:bodyPr/>
                    <a:lstStyle/>
                    <a:p>
                      <a:pPr algn="ctr"/>
                      <a:endParaRPr lang="fr-FR" sz="1400" dirty="0"/>
                    </a:p>
                    <a:p>
                      <a:pPr algn="ctr"/>
                      <a:endParaRPr lang="fr-FR" sz="1400" dirty="0"/>
                    </a:p>
                    <a:p>
                      <a:pPr algn="ctr"/>
                      <a:endParaRPr lang="fr-FR" sz="1400" dirty="0"/>
                    </a:p>
                    <a:p>
                      <a:pPr algn="ctr"/>
                      <a:r>
                        <a:rPr lang="fr-FR" sz="1400" dirty="0"/>
                        <a:t>1968</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261107342"/>
                  </a:ext>
                </a:extLst>
              </a:tr>
              <a:tr h="370840">
                <a:tc vMerge="1">
                  <a:txBody>
                    <a:bodyPr/>
                    <a:lstStyle/>
                    <a:p>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18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749942724"/>
                  </a:ext>
                </a:extLst>
              </a:tr>
              <a:tr h="370840">
                <a:tc vMerge="1">
                  <a:txBody>
                    <a:bodyPr/>
                    <a:lstStyle/>
                    <a:p>
                      <a:pPr algn="ctr"/>
                      <a:endParaRPr lang="fr-FR" sz="1400" dirty="0"/>
                    </a:p>
                  </a:txBody>
                  <a:tcPr>
                    <a:solidFill>
                      <a:schemeClr val="accent3">
                        <a:lumMod val="85000"/>
                      </a:schemeClr>
                    </a:solidFill>
                  </a:tcPr>
                </a:tc>
                <a:tc>
                  <a:txBody>
                    <a:bodyPr/>
                    <a:lstStyle/>
                    <a:p>
                      <a:pPr algn="ctr"/>
                      <a:r>
                        <a:rPr lang="fr-FR" sz="1400" dirty="0"/>
                        <a:t>61 ans 6 mois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063508952"/>
                  </a:ext>
                </a:extLst>
              </a:tr>
              <a:tr h="370840">
                <a:tc vMerge="1">
                  <a:txBody>
                    <a:bodyPr/>
                    <a:lstStyle/>
                    <a:p>
                      <a:pPr algn="ctr"/>
                      <a:endParaRPr lang="fr-FR" sz="1400" dirty="0"/>
                    </a:p>
                  </a:txBody>
                  <a:tcPr>
                    <a:solidFill>
                      <a:schemeClr val="accent3">
                        <a:lumMod val="85000"/>
                      </a:schemeClr>
                    </a:solidFill>
                  </a:tcPr>
                </a:tc>
                <a:tc>
                  <a:txBody>
                    <a:bodyPr/>
                    <a:lstStyle/>
                    <a:p>
                      <a:pPr algn="ctr"/>
                      <a:r>
                        <a:rPr lang="fr-FR" sz="1400" dirty="0"/>
                        <a:t>63 ans</a:t>
                      </a:r>
                    </a:p>
                  </a:txBody>
                  <a:tcPr>
                    <a:solidFill>
                      <a:schemeClr val="accent3">
                        <a:lumMod val="85000"/>
                      </a:schemeClr>
                    </a:solidFill>
                  </a:tcPr>
                </a:tc>
                <a:tc>
                  <a:txBody>
                    <a:bodyPr/>
                    <a:lstStyle/>
                    <a:p>
                      <a:pPr algn="ctr"/>
                      <a:r>
                        <a:rPr lang="fr-FR" sz="1400" dirty="0"/>
                        <a:t>21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530092471"/>
                  </a:ext>
                </a:extLst>
              </a:tr>
              <a:tr h="370840">
                <a:tc rowSpan="4">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800" dirty="0"/>
                    </a:p>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p>
                      <a:pPr marL="0" marR="0" lvl="0" indent="0" algn="ctr" defTabSz="1043056" rtl="0" eaLnBrk="1" fontAlgn="auto" latinLnBrk="0" hangingPunct="1">
                        <a:lnSpc>
                          <a:spcPct val="100000"/>
                        </a:lnSpc>
                        <a:spcBef>
                          <a:spcPts val="0"/>
                        </a:spcBef>
                        <a:spcAft>
                          <a:spcPts val="0"/>
                        </a:spcAft>
                        <a:buClrTx/>
                        <a:buSzTx/>
                        <a:buFontTx/>
                        <a:buNone/>
                        <a:tabLst/>
                        <a:defRPr/>
                      </a:pPr>
                      <a:r>
                        <a:rPr lang="fr-FR" sz="1400" dirty="0"/>
                        <a:t>1969</a:t>
                      </a:r>
                    </a:p>
                  </a:txBody>
                  <a:tcPr>
                    <a:solidFill>
                      <a:schemeClr val="accent3">
                        <a:lumMod val="95000"/>
                      </a:schemeClr>
                    </a:solidFill>
                  </a:tcPr>
                </a:tc>
                <a:tc>
                  <a:txBody>
                    <a:bodyPr/>
                    <a:lstStyle/>
                    <a:p>
                      <a:pPr algn="ctr"/>
                      <a:r>
                        <a:rPr lang="fr-FR" sz="1400" dirty="0"/>
                        <a:t>58 ans</a:t>
                      </a:r>
                    </a:p>
                  </a:txBody>
                  <a:tcPr>
                    <a:solidFill>
                      <a:schemeClr val="accent3">
                        <a:lumMod val="95000"/>
                      </a:schemeClr>
                    </a:solidFill>
                  </a:tcPr>
                </a:tc>
                <a:tc>
                  <a:txBody>
                    <a:bodyPr/>
                    <a:lstStyle/>
                    <a:p>
                      <a:pPr algn="ctr"/>
                      <a:r>
                        <a:rPr lang="fr-FR" sz="1400" dirty="0"/>
                        <a:t>16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821984232"/>
                  </a:ext>
                </a:extLst>
              </a:tr>
              <a:tr h="370840">
                <a:tc vMerge="1">
                  <a:txBody>
                    <a:bodyPr/>
                    <a:lstStyle/>
                    <a:p>
                      <a:endParaRPr lang="fr-FR" sz="1400" dirty="0"/>
                    </a:p>
                  </a:txBody>
                  <a:tcPr/>
                </a:tc>
                <a:tc>
                  <a:txBody>
                    <a:bodyPr/>
                    <a:lstStyle/>
                    <a:p>
                      <a:pPr algn="ctr"/>
                      <a:r>
                        <a:rPr lang="fr-FR" sz="1400" dirty="0"/>
                        <a:t>60 ans</a:t>
                      </a:r>
                    </a:p>
                  </a:txBody>
                  <a:tcPr>
                    <a:solidFill>
                      <a:schemeClr val="accent3">
                        <a:lumMod val="95000"/>
                      </a:schemeClr>
                    </a:solidFill>
                  </a:tcPr>
                </a:tc>
                <a:tc>
                  <a:txBody>
                    <a:bodyPr/>
                    <a:lstStyle/>
                    <a:p>
                      <a:pPr algn="ctr"/>
                      <a:r>
                        <a:rPr lang="fr-FR" sz="1400" dirty="0"/>
                        <a:t>18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395192666"/>
                  </a:ext>
                </a:extLst>
              </a:tr>
              <a:tr h="370840">
                <a:tc v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txBody>
                  <a:tcPr>
                    <a:solidFill>
                      <a:schemeClr val="accent3">
                        <a:lumMod val="95000"/>
                      </a:schemeClr>
                    </a:solidFill>
                  </a:tcPr>
                </a:tc>
                <a:tc>
                  <a:txBody>
                    <a:bodyPr/>
                    <a:lstStyle/>
                    <a:p>
                      <a:pPr algn="ctr"/>
                      <a:r>
                        <a:rPr lang="fr-FR" sz="1400" dirty="0"/>
                        <a:t>61 ans 9 mois</a:t>
                      </a:r>
                    </a:p>
                  </a:txBody>
                  <a:tcPr>
                    <a:solidFill>
                      <a:schemeClr val="accent3">
                        <a:lumMod val="95000"/>
                      </a:schemeClr>
                    </a:solidFill>
                  </a:tcPr>
                </a:tc>
                <a:tc>
                  <a:txBody>
                    <a:bodyPr/>
                    <a:lstStyle/>
                    <a:p>
                      <a:pPr algn="ctr"/>
                      <a:r>
                        <a:rPr lang="fr-FR" sz="1400" dirty="0"/>
                        <a:t>20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70283306"/>
                  </a:ext>
                </a:extLst>
              </a:tr>
              <a:tr h="370840">
                <a:tc v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fr-FR" sz="1400" dirty="0"/>
                    </a:p>
                  </a:txBody>
                  <a:tcPr>
                    <a:solidFill>
                      <a:schemeClr val="accent3">
                        <a:lumMod val="95000"/>
                      </a:schemeClr>
                    </a:solidFill>
                  </a:tcPr>
                </a:tc>
                <a:tc>
                  <a:txBody>
                    <a:bodyPr/>
                    <a:lstStyle/>
                    <a:p>
                      <a:pPr algn="ctr"/>
                      <a:r>
                        <a:rPr lang="fr-FR" sz="1400" dirty="0"/>
                        <a:t>63 ans</a:t>
                      </a:r>
                    </a:p>
                  </a:txBody>
                  <a:tcPr>
                    <a:solidFill>
                      <a:schemeClr val="accent3">
                        <a:lumMod val="95000"/>
                      </a:schemeClr>
                    </a:solidFill>
                  </a:tcPr>
                </a:tc>
                <a:tc>
                  <a:txBody>
                    <a:bodyPr/>
                    <a:lstStyle/>
                    <a:p>
                      <a:pPr algn="ctr"/>
                      <a:r>
                        <a:rPr lang="fr-FR" sz="1400" dirty="0"/>
                        <a:t>21 ans</a:t>
                      </a:r>
                    </a:p>
                  </a:txBody>
                  <a:tcPr>
                    <a:solidFill>
                      <a:schemeClr val="accent3">
                        <a:lumMod val="95000"/>
                      </a:schemeClr>
                    </a:solidFill>
                  </a:tcPr>
                </a:tc>
                <a:tc>
                  <a:txBody>
                    <a:bodyPr/>
                    <a:lstStyle/>
                    <a:p>
                      <a:pPr algn="ctr"/>
                      <a:r>
                        <a:rPr lang="fr-FR" sz="1400" dirty="0"/>
                        <a:t>172</a:t>
                      </a:r>
                    </a:p>
                  </a:txBody>
                  <a:tcPr>
                    <a:solidFill>
                      <a:schemeClr val="accent3">
                        <a:lumMod val="95000"/>
                      </a:schemeClr>
                    </a:solidFill>
                  </a:tcPr>
                </a:tc>
                <a:extLst>
                  <a:ext uri="{0D108BD9-81ED-4DB2-BD59-A6C34878D82A}">
                    <a16:rowId xmlns:a16="http://schemas.microsoft.com/office/drawing/2014/main" val="4185339916"/>
                  </a:ext>
                </a:extLst>
              </a:tr>
              <a:tr h="370840">
                <a:tc rowSpan="4">
                  <a:txBody>
                    <a:bodyPr/>
                    <a:lstStyle/>
                    <a:p>
                      <a:pPr marL="0" algn="ctr">
                        <a:lnSpc>
                          <a:spcPct val="150000"/>
                        </a:lnSpc>
                        <a:spcBef>
                          <a:spcPts val="0"/>
                        </a:spcBef>
                      </a:pPr>
                      <a:endParaRPr lang="fr-FR" sz="800" dirty="0"/>
                    </a:p>
                    <a:p>
                      <a:pPr marL="0" algn="ctr">
                        <a:lnSpc>
                          <a:spcPct val="150000"/>
                        </a:lnSpc>
                        <a:spcBef>
                          <a:spcPts val="0"/>
                        </a:spcBef>
                      </a:pPr>
                      <a:endParaRPr lang="fr-FR" sz="1400" dirty="0"/>
                    </a:p>
                    <a:p>
                      <a:pPr marL="0" algn="ctr">
                        <a:lnSpc>
                          <a:spcPct val="150000"/>
                        </a:lnSpc>
                        <a:spcBef>
                          <a:spcPts val="0"/>
                        </a:spcBef>
                      </a:pPr>
                      <a:r>
                        <a:rPr lang="fr-FR" sz="1400" dirty="0"/>
                        <a:t>1970 et suivants</a:t>
                      </a:r>
                    </a:p>
                  </a:txBody>
                  <a:tcPr>
                    <a:solidFill>
                      <a:schemeClr val="accent3">
                        <a:lumMod val="85000"/>
                      </a:schemeClr>
                    </a:solidFill>
                  </a:tcPr>
                </a:tc>
                <a:tc>
                  <a:txBody>
                    <a:bodyPr/>
                    <a:lstStyle/>
                    <a:p>
                      <a:pPr algn="ctr"/>
                      <a:r>
                        <a:rPr lang="fr-FR" sz="1400" dirty="0"/>
                        <a:t>58 ans</a:t>
                      </a:r>
                    </a:p>
                  </a:txBody>
                  <a:tcPr>
                    <a:solidFill>
                      <a:schemeClr val="accent3">
                        <a:lumMod val="85000"/>
                      </a:schemeClr>
                    </a:solidFill>
                  </a:tcPr>
                </a:tc>
                <a:tc>
                  <a:txBody>
                    <a:bodyPr/>
                    <a:lstStyle/>
                    <a:p>
                      <a:pPr algn="ctr"/>
                      <a:r>
                        <a:rPr lang="fr-FR" sz="1400" dirty="0"/>
                        <a:t>16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83278533"/>
                  </a:ext>
                </a:extLst>
              </a:tr>
              <a:tr h="370840">
                <a:tc vMerge="1">
                  <a:txBody>
                    <a:bodyPr/>
                    <a:lstStyle/>
                    <a:p>
                      <a:endParaRPr lang="fr-FR" sz="1400" dirty="0"/>
                    </a:p>
                  </a:txBody>
                  <a:tcPr/>
                </a:tc>
                <a:tc>
                  <a:txBody>
                    <a:bodyPr/>
                    <a:lstStyle/>
                    <a:p>
                      <a:pPr algn="ctr"/>
                      <a:r>
                        <a:rPr lang="fr-FR" sz="1400" dirty="0"/>
                        <a:t>60 ans</a:t>
                      </a:r>
                    </a:p>
                  </a:txBody>
                  <a:tcPr>
                    <a:solidFill>
                      <a:schemeClr val="accent3">
                        <a:lumMod val="85000"/>
                      </a:schemeClr>
                    </a:solidFill>
                  </a:tcPr>
                </a:tc>
                <a:tc>
                  <a:txBody>
                    <a:bodyPr/>
                    <a:lstStyle/>
                    <a:p>
                      <a:pPr algn="ctr"/>
                      <a:r>
                        <a:rPr lang="fr-FR" sz="1400" dirty="0"/>
                        <a:t>18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161369873"/>
                  </a:ext>
                </a:extLst>
              </a:tr>
              <a:tr h="370840">
                <a:tc vMerge="1">
                  <a:txBody>
                    <a:bodyPr/>
                    <a:lstStyle/>
                    <a:p>
                      <a:pPr marL="0" algn="ctr">
                        <a:lnSpc>
                          <a:spcPct val="150000"/>
                        </a:lnSpc>
                        <a:spcBef>
                          <a:spcPts val="0"/>
                        </a:spcBef>
                      </a:pPr>
                      <a:endParaRPr lang="fr-FR" sz="1400" dirty="0"/>
                    </a:p>
                  </a:txBody>
                  <a:tcPr>
                    <a:solidFill>
                      <a:schemeClr val="accent3">
                        <a:lumMod val="85000"/>
                      </a:schemeClr>
                    </a:solidFill>
                  </a:tcPr>
                </a:tc>
                <a:tc>
                  <a:txBody>
                    <a:bodyPr/>
                    <a:lstStyle/>
                    <a:p>
                      <a:pPr algn="ctr"/>
                      <a:r>
                        <a:rPr lang="fr-FR" sz="1400" dirty="0"/>
                        <a:t>62 ans</a:t>
                      </a:r>
                    </a:p>
                  </a:txBody>
                  <a:tcPr>
                    <a:solidFill>
                      <a:schemeClr val="accent3">
                        <a:lumMod val="85000"/>
                      </a:schemeClr>
                    </a:solidFill>
                  </a:tcPr>
                </a:tc>
                <a:tc>
                  <a:txBody>
                    <a:bodyPr/>
                    <a:lstStyle/>
                    <a:p>
                      <a:pPr algn="ctr"/>
                      <a:r>
                        <a:rPr lang="fr-FR" sz="1400" dirty="0"/>
                        <a:t>20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188122911"/>
                  </a:ext>
                </a:extLst>
              </a:tr>
              <a:tr h="370840">
                <a:tc vMerge="1">
                  <a:txBody>
                    <a:bodyPr/>
                    <a:lstStyle/>
                    <a:p>
                      <a:pPr marL="0" algn="ctr">
                        <a:lnSpc>
                          <a:spcPct val="150000"/>
                        </a:lnSpc>
                        <a:spcBef>
                          <a:spcPts val="0"/>
                        </a:spcBef>
                      </a:pPr>
                      <a:endParaRPr lang="fr-FR" sz="1400" dirty="0"/>
                    </a:p>
                  </a:txBody>
                  <a:tcPr>
                    <a:solidFill>
                      <a:schemeClr val="accent3">
                        <a:lumMod val="85000"/>
                      </a:schemeClr>
                    </a:solidFill>
                  </a:tcPr>
                </a:tc>
                <a:tc>
                  <a:txBody>
                    <a:bodyPr/>
                    <a:lstStyle/>
                    <a:p>
                      <a:pPr algn="ctr"/>
                      <a:r>
                        <a:rPr lang="fr-FR" sz="1400" dirty="0"/>
                        <a:t>63 ans</a:t>
                      </a:r>
                    </a:p>
                  </a:txBody>
                  <a:tcPr>
                    <a:solidFill>
                      <a:schemeClr val="accent3">
                        <a:lumMod val="85000"/>
                      </a:schemeClr>
                    </a:solidFill>
                  </a:tcPr>
                </a:tc>
                <a:tc>
                  <a:txBody>
                    <a:bodyPr/>
                    <a:lstStyle/>
                    <a:p>
                      <a:pPr algn="ctr"/>
                      <a:r>
                        <a:rPr lang="fr-FR" sz="1400" dirty="0"/>
                        <a:t>21 ans</a:t>
                      </a:r>
                    </a:p>
                  </a:txBody>
                  <a:tcPr>
                    <a:solidFill>
                      <a:schemeClr val="accent3">
                        <a:lumMod val="85000"/>
                      </a:schemeClr>
                    </a:solidFill>
                  </a:tcPr>
                </a:tc>
                <a:tc>
                  <a:txBody>
                    <a:bodyPr/>
                    <a:lstStyle/>
                    <a:p>
                      <a:pPr algn="ctr"/>
                      <a:r>
                        <a:rPr lang="fr-FR" sz="1400" dirty="0"/>
                        <a:t>172</a:t>
                      </a:r>
                    </a:p>
                  </a:txBody>
                  <a:tcPr>
                    <a:solidFill>
                      <a:schemeClr val="accent3">
                        <a:lumMod val="85000"/>
                      </a:schemeClr>
                    </a:solidFill>
                  </a:tcPr>
                </a:tc>
                <a:extLst>
                  <a:ext uri="{0D108BD9-81ED-4DB2-BD59-A6C34878D82A}">
                    <a16:rowId xmlns:a16="http://schemas.microsoft.com/office/drawing/2014/main" val="2170224225"/>
                  </a:ext>
                </a:extLst>
              </a:tr>
            </a:tbl>
          </a:graphicData>
        </a:graphic>
      </p:graphicFrame>
    </p:spTree>
    <p:extLst>
      <p:ext uri="{BB962C8B-B14F-4D97-AF65-F5344CB8AC3E}">
        <p14:creationId xmlns:p14="http://schemas.microsoft.com/office/powerpoint/2010/main" val="3437778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19</a:t>
            </a:fld>
            <a:endParaRPr lang="fr-FR" altLang="fr-FR"/>
          </a:p>
        </p:txBody>
      </p:sp>
      <p:sp>
        <p:nvSpPr>
          <p:cNvPr id="6" name="Espace réservé du contenu 1"/>
          <p:cNvSpPr>
            <a:spLocks noGrp="1"/>
          </p:cNvSpPr>
          <p:nvPr>
            <p:ph idx="1"/>
          </p:nvPr>
        </p:nvSpPr>
        <p:spPr>
          <a:xfrm>
            <a:off x="504066" y="3757236"/>
            <a:ext cx="9624060" cy="4059621"/>
          </a:xfrm>
        </p:spPr>
        <p:txBody>
          <a:bodyPr anchor="ctr"/>
          <a:lstStyle/>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Mesure dérogatoire  = clause de sauvegarde :</a:t>
            </a:r>
          </a:p>
          <a:p>
            <a:pPr marL="0" indent="0" algn="just">
              <a:buNone/>
            </a:pPr>
            <a:endParaRPr lang="fr-FR" sz="12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Pour les fonctionnaires nés entre le 01/09/1961 et le 31/12/1963</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Liquidation de la pension à compter du 01/09/2023</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Remplir les anciennes conditions de durée d’activité cotisée avant le 01/09/2023</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Calcul de la pension sur la base du nombre de trimestres applicables à la nouvelle réglementation mais n’est pas soumise à la décote</a:t>
            </a: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r>
              <a:rPr lang="fr-FR" sz="2000" dirty="0">
                <a:solidFill>
                  <a:srgbClr val="BE0F2E"/>
                </a:solidFill>
                <a:latin typeface="Calibri" panose="020F0502020204030204" pitchFamily="34" charset="0"/>
                <a:cs typeface="Calibri" panose="020F0502020204030204" pitchFamily="34" charset="0"/>
              </a:rPr>
              <a:t>Exemples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né le 15/09/1962, justifie de 11 trimestres avant le 31/12/1982 et de 168 trimestres de durée d’activité cotisée le 01/08/2023, souhaite liquider sa pension le 01/10/2023 </a:t>
            </a: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Possibilité d’appliquer la clause de sauvegarde car l’agent réunit les anciennes conditions mais la pension sera calculée sur la base de 169 trimestres requis et non 168 trimestres, néanmoins la pension ne sera pas minorée</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116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203"/>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36215"/>
            <a:ext cx="962406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a:t>
            </a:fld>
            <a:endParaRPr lang="fr-FR" altLang="fr-FR"/>
          </a:p>
        </p:txBody>
      </p:sp>
      <p:sp>
        <p:nvSpPr>
          <p:cNvPr id="6" name="Espace réservé du contenu 1"/>
          <p:cNvSpPr>
            <a:spLocks noGrp="1"/>
          </p:cNvSpPr>
          <p:nvPr>
            <p:ph idx="1"/>
          </p:nvPr>
        </p:nvSpPr>
        <p:spPr>
          <a:xfrm>
            <a:off x="450156" y="1620391"/>
            <a:ext cx="9001000" cy="3456384"/>
          </a:xfrm>
        </p:spPr>
        <p:txBody>
          <a:bodyPr anchor="ctr"/>
          <a:lstStyle/>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Loi n°2023-270 du 14 avril 2023 de financement rectificative de la sécurité sociale pour 2023</a:t>
            </a: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Décret n°2023-435 du 3 juin 2023 portant application des articles 10, 11 et 17 de la loi n°2023-270</a:t>
            </a: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Décret n°2023-436 du 3 juin 2023 portant application des articles 10 et 11 de la loi n°2023-270</a:t>
            </a: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Décret n°2023-751 du 10 août 2023 portant application de l’article 26 de la loi n°2023-270</a:t>
            </a: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Décret n°2023-753 du 10 août 2023 portant application de l’article 26 de la loi n°2023-270</a:t>
            </a:r>
          </a:p>
          <a:p>
            <a:pPr algn="just">
              <a:buFont typeface="Arial" panose="020B0604020202020204" pitchFamily="34" charset="0"/>
              <a:buChar char="•"/>
            </a:pPr>
            <a:r>
              <a:rPr lang="fr-FR" sz="1800" dirty="0">
                <a:solidFill>
                  <a:srgbClr val="C00000"/>
                </a:solidFill>
                <a:latin typeface="Calibri" panose="020F0502020204030204" pitchFamily="34" charset="0"/>
                <a:cs typeface="Calibri" panose="020F0502020204030204" pitchFamily="34" charset="0"/>
              </a:rPr>
              <a:t>Décret n°2023-799 du 21 août 2023 portant application des articles 10, 11, 22 et 23 de la loi n°2023-270</a:t>
            </a:r>
          </a:p>
          <a:p>
            <a:pPr algn="just">
              <a:buFont typeface="Arial" panose="020B0604020202020204" pitchFamily="34" charset="0"/>
              <a:buChar char="•"/>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0652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20</a:t>
            </a:fld>
            <a:endParaRPr lang="fr-FR" altLang="fr-FR"/>
          </a:p>
        </p:txBody>
      </p:sp>
      <p:sp>
        <p:nvSpPr>
          <p:cNvPr id="6" name="Espace réservé du contenu 1"/>
          <p:cNvSpPr>
            <a:spLocks noGrp="1"/>
          </p:cNvSpPr>
          <p:nvPr>
            <p:ph idx="1"/>
          </p:nvPr>
        </p:nvSpPr>
        <p:spPr>
          <a:xfrm>
            <a:off x="306140" y="1703256"/>
            <a:ext cx="9624060" cy="5355765"/>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Exemples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né le 01/02/1964, réunissant 2 trimestres en 1982 et 4 trimestres en 1984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impossible à 60 ans car moins de 5 trimestres avant le 31/12/1982 (18 ans)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possible à 60 ans et 6 mois car 6 trimestres avant le 31/12/1984 (20 ans) </a:t>
            </a:r>
            <a:r>
              <a:rPr lang="fr-FR" sz="1800" u="sng" dirty="0">
                <a:solidFill>
                  <a:srgbClr val="BE0F2E"/>
                </a:solidFill>
                <a:latin typeface="Calibri" panose="020F0502020204030204" pitchFamily="34" charset="0"/>
                <a:cs typeface="Calibri" panose="020F0502020204030204" pitchFamily="34" charset="0"/>
              </a:rPr>
              <a:t>si</a:t>
            </a:r>
            <a:r>
              <a:rPr lang="fr-FR" sz="1800" dirty="0">
                <a:solidFill>
                  <a:srgbClr val="BE0F2E"/>
                </a:solidFill>
                <a:latin typeface="Calibri" panose="020F0502020204030204" pitchFamily="34" charset="0"/>
                <a:cs typeface="Calibri" panose="020F0502020204030204" pitchFamily="34" charset="0"/>
              </a:rPr>
              <a:t> l’agent réunit 171 trimestres d’activité cotisée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né le 15/10/1963, réunit 1 trimestre en 1979, 2 trimestres en 1980 et 3 trimestres en 1983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impossible à 58 ans car moins de 4 trimestres avant le 31/12/1979 (16 ans)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impossible à 60 ans car moins de 4 trimestres avant le 31/12/1981 (18 ans)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possible à 60 ans et 3 mois car l’agent réunit 7 trimestres avant le 31/12/1983 (20 ans) </a:t>
            </a:r>
            <a:r>
              <a:rPr lang="fr-FR" sz="1800" u="sng" dirty="0">
                <a:solidFill>
                  <a:srgbClr val="BE0F2E"/>
                </a:solidFill>
                <a:latin typeface="Calibri" panose="020F0502020204030204" pitchFamily="34" charset="0"/>
                <a:cs typeface="Calibri" panose="020F0502020204030204" pitchFamily="34" charset="0"/>
              </a:rPr>
              <a:t>si</a:t>
            </a:r>
            <a:r>
              <a:rPr lang="fr-FR" sz="1800" dirty="0">
                <a:solidFill>
                  <a:srgbClr val="BE0F2E"/>
                </a:solidFill>
                <a:latin typeface="Calibri" panose="020F0502020204030204" pitchFamily="34" charset="0"/>
                <a:cs typeface="Calibri" panose="020F0502020204030204" pitchFamily="34" charset="0"/>
              </a:rPr>
              <a:t> l’agent réunit 170 trimestres d’activité cotisée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4430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21</a:t>
            </a:fld>
            <a:endParaRPr lang="fr-FR" altLang="fr-FR"/>
          </a:p>
        </p:txBody>
      </p:sp>
      <p:sp>
        <p:nvSpPr>
          <p:cNvPr id="6" name="Espace réservé du contenu 1"/>
          <p:cNvSpPr>
            <a:spLocks noGrp="1"/>
          </p:cNvSpPr>
          <p:nvPr>
            <p:ph idx="1"/>
          </p:nvPr>
        </p:nvSpPr>
        <p:spPr>
          <a:xfrm>
            <a:off x="533876" y="4716735"/>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Départ anticipé fonctionnaire handicapé</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Suppression de la condition de durée d’assurance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Prise en compte des trimestres acquis au titre d’un versement volontaire pour compléter les années civiles qui n’ont pu être validées entièrement par les contrats d’apprentissage entre le 01/01/1972 et le 31/12/2013 </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Prise en compte uniquement des trimestres reportés au répertoire de gestion des carrières unique (RGCU)</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7181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22</a:t>
            </a:fld>
            <a:endParaRPr lang="fr-FR" altLang="fr-FR"/>
          </a:p>
        </p:txBody>
      </p:sp>
      <p:sp>
        <p:nvSpPr>
          <p:cNvPr id="6" name="Espace réservé du contenu 1"/>
          <p:cNvSpPr>
            <a:spLocks noGrp="1"/>
          </p:cNvSpPr>
          <p:nvPr>
            <p:ph idx="1"/>
          </p:nvPr>
        </p:nvSpPr>
        <p:spPr>
          <a:xfrm>
            <a:off x="525776" y="5652838"/>
            <a:ext cx="9624060" cy="254257"/>
          </a:xfrm>
        </p:spPr>
        <p:txBody>
          <a:bodyPr anchor="ctr"/>
          <a:lstStyle/>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3AF2406B-5E5D-446E-8E77-489E47D384BB}"/>
              </a:ext>
            </a:extLst>
          </p:cNvPr>
          <p:cNvGraphicFramePr>
            <a:graphicFrameLocks noGrp="1"/>
          </p:cNvGraphicFramePr>
          <p:nvPr>
            <p:extLst>
              <p:ext uri="{D42A27DB-BD31-4B8C-83A1-F6EECF244321}">
                <p14:modId xmlns:p14="http://schemas.microsoft.com/office/powerpoint/2010/main" val="2827984265"/>
              </p:ext>
            </p:extLst>
          </p:nvPr>
        </p:nvGraphicFramePr>
        <p:xfrm>
          <a:off x="1782233" y="1404320"/>
          <a:ext cx="7128933" cy="5933440"/>
        </p:xfrm>
        <a:graphic>
          <a:graphicData uri="http://schemas.openxmlformats.org/drawingml/2006/table">
            <a:tbl>
              <a:tblPr firstRow="1" bandRow="1">
                <a:tableStyleId>{93296810-A885-4BE3-A3E7-6D5BEEA58F35}</a:tableStyleId>
              </a:tblPr>
              <a:tblGrid>
                <a:gridCol w="2376311">
                  <a:extLst>
                    <a:ext uri="{9D8B030D-6E8A-4147-A177-3AD203B41FA5}">
                      <a16:colId xmlns:a16="http://schemas.microsoft.com/office/drawing/2014/main" val="1186919350"/>
                    </a:ext>
                  </a:extLst>
                </a:gridCol>
                <a:gridCol w="2376311">
                  <a:extLst>
                    <a:ext uri="{9D8B030D-6E8A-4147-A177-3AD203B41FA5}">
                      <a16:colId xmlns:a16="http://schemas.microsoft.com/office/drawing/2014/main" val="905449089"/>
                    </a:ext>
                  </a:extLst>
                </a:gridCol>
                <a:gridCol w="2376311">
                  <a:extLst>
                    <a:ext uri="{9D8B030D-6E8A-4147-A177-3AD203B41FA5}">
                      <a16:colId xmlns:a16="http://schemas.microsoft.com/office/drawing/2014/main" val="3975675112"/>
                    </a:ext>
                  </a:extLst>
                </a:gridCol>
              </a:tblGrid>
              <a:tr h="370840">
                <a:tc>
                  <a:txBody>
                    <a:bodyPr/>
                    <a:lstStyle/>
                    <a:p>
                      <a:pPr algn="ctr"/>
                      <a:r>
                        <a:rPr lang="fr-FR" sz="1400" b="0" dirty="0"/>
                        <a:t>Année de naissance</a:t>
                      </a:r>
                    </a:p>
                  </a:txBody>
                  <a:tcPr/>
                </a:tc>
                <a:tc>
                  <a:txBody>
                    <a:bodyPr/>
                    <a:lstStyle/>
                    <a:p>
                      <a:pPr algn="ctr"/>
                      <a:r>
                        <a:rPr lang="fr-FR" sz="1400" b="0" dirty="0"/>
                        <a:t>Age de départ</a:t>
                      </a:r>
                    </a:p>
                  </a:txBody>
                  <a:tcPr/>
                </a:tc>
                <a:tc>
                  <a:txBody>
                    <a:bodyPr/>
                    <a:lstStyle/>
                    <a:p>
                      <a:pPr algn="ctr"/>
                      <a:r>
                        <a:rPr lang="fr-FR" sz="1400" b="0" dirty="0"/>
                        <a:t>Durée d’activité cotisée</a:t>
                      </a:r>
                    </a:p>
                  </a:txBody>
                  <a:tcPr/>
                </a:tc>
                <a:extLst>
                  <a:ext uri="{0D108BD9-81ED-4DB2-BD59-A6C34878D82A}">
                    <a16:rowId xmlns:a16="http://schemas.microsoft.com/office/drawing/2014/main" val="3820812853"/>
                  </a:ext>
                </a:extLst>
              </a:tr>
              <a:tr h="370840">
                <a:tc rowSpan="5">
                  <a:txBody>
                    <a:bodyPr/>
                    <a:lstStyle/>
                    <a:p>
                      <a:pPr algn="ctr"/>
                      <a:endParaRPr lang="fr-FR" sz="1400" b="0" dirty="0"/>
                    </a:p>
                    <a:p>
                      <a:pPr algn="ctr">
                        <a:spcBef>
                          <a:spcPts val="600"/>
                        </a:spcBef>
                        <a:spcAft>
                          <a:spcPts val="600"/>
                        </a:spcAft>
                      </a:pPr>
                      <a:r>
                        <a:rPr lang="fr-FR" sz="1400" b="0" dirty="0"/>
                        <a:t>1967</a:t>
                      </a:r>
                    </a:p>
                    <a:p>
                      <a:pPr algn="ctr">
                        <a:spcBef>
                          <a:spcPts val="600"/>
                        </a:spcBef>
                        <a:spcAft>
                          <a:spcPts val="600"/>
                        </a:spcAft>
                      </a:pPr>
                      <a:r>
                        <a:rPr lang="fr-FR" sz="1400" b="0" dirty="0"/>
                        <a:t>1968</a:t>
                      </a:r>
                    </a:p>
                    <a:p>
                      <a:pPr algn="ctr">
                        <a:spcBef>
                          <a:spcPts val="600"/>
                        </a:spcBef>
                        <a:spcAft>
                          <a:spcPts val="600"/>
                        </a:spcAft>
                      </a:pPr>
                      <a:r>
                        <a:rPr lang="fr-FR" sz="1400" b="0" dirty="0"/>
                        <a:t>1969</a:t>
                      </a:r>
                    </a:p>
                  </a:txBody>
                  <a:tcPr>
                    <a:solidFill>
                      <a:schemeClr val="accent2">
                        <a:lumMod val="20000"/>
                        <a:lumOff val="80000"/>
                      </a:schemeClr>
                    </a:solidFill>
                  </a:tcPr>
                </a:tc>
                <a:tc>
                  <a:txBody>
                    <a:bodyPr/>
                    <a:lstStyle/>
                    <a:p>
                      <a:pPr algn="ctr"/>
                      <a:r>
                        <a:rPr lang="fr-FR" sz="1400" b="0" dirty="0"/>
                        <a:t>55 ans</a:t>
                      </a:r>
                    </a:p>
                  </a:txBody>
                  <a:tcPr>
                    <a:solidFill>
                      <a:schemeClr val="accent2">
                        <a:lumMod val="20000"/>
                        <a:lumOff val="80000"/>
                      </a:schemeClr>
                    </a:solidFill>
                  </a:tcPr>
                </a:tc>
                <a:tc>
                  <a:txBody>
                    <a:bodyPr/>
                    <a:lstStyle/>
                    <a:p>
                      <a:pPr algn="ctr"/>
                      <a:r>
                        <a:rPr lang="fr-FR" sz="1400" b="0" dirty="0"/>
                        <a:t>110</a:t>
                      </a:r>
                    </a:p>
                  </a:txBody>
                  <a:tcPr>
                    <a:solidFill>
                      <a:schemeClr val="accent2">
                        <a:lumMod val="20000"/>
                        <a:lumOff val="80000"/>
                      </a:schemeClr>
                    </a:solidFill>
                  </a:tcPr>
                </a:tc>
                <a:extLst>
                  <a:ext uri="{0D108BD9-81ED-4DB2-BD59-A6C34878D82A}">
                    <a16:rowId xmlns:a16="http://schemas.microsoft.com/office/drawing/2014/main" val="50945780"/>
                  </a:ext>
                </a:extLst>
              </a:tr>
              <a:tr h="370840">
                <a:tc vMerge="1">
                  <a:txBody>
                    <a:bodyPr/>
                    <a:lstStyle/>
                    <a:p>
                      <a:pPr algn="ctr"/>
                      <a:endParaRPr lang="fr-FR" sz="1400" b="0" dirty="0"/>
                    </a:p>
                  </a:txBody>
                  <a:tcPr/>
                </a:tc>
                <a:tc>
                  <a:txBody>
                    <a:bodyPr/>
                    <a:lstStyle/>
                    <a:p>
                      <a:pPr algn="ctr"/>
                      <a:r>
                        <a:rPr lang="fr-FR" sz="1400" b="0" dirty="0"/>
                        <a:t>56 ans</a:t>
                      </a:r>
                    </a:p>
                  </a:txBody>
                  <a:tcPr>
                    <a:solidFill>
                      <a:schemeClr val="accent2">
                        <a:lumMod val="20000"/>
                        <a:lumOff val="80000"/>
                      </a:schemeClr>
                    </a:solidFill>
                  </a:tcPr>
                </a:tc>
                <a:tc>
                  <a:txBody>
                    <a:bodyPr/>
                    <a:lstStyle/>
                    <a:p>
                      <a:pPr algn="ctr"/>
                      <a:r>
                        <a:rPr lang="fr-FR" sz="1400" b="0" dirty="0"/>
                        <a:t>100</a:t>
                      </a:r>
                    </a:p>
                  </a:txBody>
                  <a:tcPr>
                    <a:solidFill>
                      <a:schemeClr val="accent2">
                        <a:lumMod val="20000"/>
                        <a:lumOff val="80000"/>
                      </a:schemeClr>
                    </a:solidFill>
                  </a:tcPr>
                </a:tc>
                <a:extLst>
                  <a:ext uri="{0D108BD9-81ED-4DB2-BD59-A6C34878D82A}">
                    <a16:rowId xmlns:a16="http://schemas.microsoft.com/office/drawing/2014/main" val="2369104344"/>
                  </a:ext>
                </a:extLst>
              </a:tr>
              <a:tr h="370840">
                <a:tc vMerge="1">
                  <a:txBody>
                    <a:bodyPr/>
                    <a:lstStyle/>
                    <a:p>
                      <a:pPr algn="ctr"/>
                      <a:endParaRPr lang="fr-FR" sz="1400" b="0" dirty="0"/>
                    </a:p>
                  </a:txBody>
                  <a:tcPr/>
                </a:tc>
                <a:tc>
                  <a:txBody>
                    <a:bodyPr/>
                    <a:lstStyle/>
                    <a:p>
                      <a:pPr algn="ctr"/>
                      <a:r>
                        <a:rPr lang="fr-FR" sz="1400" b="0" dirty="0"/>
                        <a:t>57 ans</a:t>
                      </a:r>
                    </a:p>
                  </a:txBody>
                  <a:tcPr>
                    <a:solidFill>
                      <a:schemeClr val="accent2">
                        <a:lumMod val="20000"/>
                        <a:lumOff val="80000"/>
                      </a:schemeClr>
                    </a:solidFill>
                  </a:tcPr>
                </a:tc>
                <a:tc>
                  <a:txBody>
                    <a:bodyPr/>
                    <a:lstStyle/>
                    <a:p>
                      <a:pPr algn="ctr"/>
                      <a:r>
                        <a:rPr lang="fr-FR" sz="1400" b="0" dirty="0"/>
                        <a:t>90</a:t>
                      </a:r>
                    </a:p>
                  </a:txBody>
                  <a:tcPr>
                    <a:solidFill>
                      <a:schemeClr val="accent2">
                        <a:lumMod val="20000"/>
                        <a:lumOff val="80000"/>
                      </a:schemeClr>
                    </a:solidFill>
                  </a:tcPr>
                </a:tc>
                <a:extLst>
                  <a:ext uri="{0D108BD9-81ED-4DB2-BD59-A6C34878D82A}">
                    <a16:rowId xmlns:a16="http://schemas.microsoft.com/office/drawing/2014/main" val="2896139127"/>
                  </a:ext>
                </a:extLst>
              </a:tr>
              <a:tr h="370840">
                <a:tc vMerge="1">
                  <a:txBody>
                    <a:bodyPr/>
                    <a:lstStyle/>
                    <a:p>
                      <a:pPr algn="ctr"/>
                      <a:endParaRPr lang="fr-FR" sz="1400" b="0" dirty="0"/>
                    </a:p>
                  </a:txBody>
                  <a:tcPr/>
                </a:tc>
                <a:tc>
                  <a:txBody>
                    <a:bodyPr/>
                    <a:lstStyle/>
                    <a:p>
                      <a:pPr algn="ctr"/>
                      <a:r>
                        <a:rPr lang="fr-FR" sz="1400" b="0" dirty="0"/>
                        <a:t>58 ans</a:t>
                      </a:r>
                    </a:p>
                  </a:txBody>
                  <a:tcPr>
                    <a:solidFill>
                      <a:schemeClr val="accent2">
                        <a:lumMod val="20000"/>
                        <a:lumOff val="80000"/>
                      </a:schemeClr>
                    </a:solidFill>
                  </a:tcPr>
                </a:tc>
                <a:tc>
                  <a:txBody>
                    <a:bodyPr/>
                    <a:lstStyle/>
                    <a:p>
                      <a:pPr algn="ctr"/>
                      <a:r>
                        <a:rPr lang="fr-FR" sz="1400" b="0" dirty="0"/>
                        <a:t>80</a:t>
                      </a:r>
                    </a:p>
                  </a:txBody>
                  <a:tcPr>
                    <a:solidFill>
                      <a:schemeClr val="accent2">
                        <a:lumMod val="20000"/>
                        <a:lumOff val="80000"/>
                      </a:schemeClr>
                    </a:solidFill>
                  </a:tcPr>
                </a:tc>
                <a:extLst>
                  <a:ext uri="{0D108BD9-81ED-4DB2-BD59-A6C34878D82A}">
                    <a16:rowId xmlns:a16="http://schemas.microsoft.com/office/drawing/2014/main" val="441530367"/>
                  </a:ext>
                </a:extLst>
              </a:tr>
              <a:tr h="370840">
                <a:tc vMerge="1">
                  <a:txBody>
                    <a:bodyPr/>
                    <a:lstStyle/>
                    <a:p>
                      <a:pPr algn="ctr"/>
                      <a:endParaRPr lang="fr-FR" sz="1400" b="0" dirty="0"/>
                    </a:p>
                  </a:txBody>
                  <a:tcPr/>
                </a:tc>
                <a:tc>
                  <a:txBody>
                    <a:bodyPr/>
                    <a:lstStyle/>
                    <a:p>
                      <a:pPr algn="ctr"/>
                      <a:r>
                        <a:rPr lang="fr-FR" sz="1400" b="0" dirty="0"/>
                        <a:t>59 ans</a:t>
                      </a:r>
                    </a:p>
                  </a:txBody>
                  <a:tcPr>
                    <a:solidFill>
                      <a:schemeClr val="accent2">
                        <a:lumMod val="20000"/>
                        <a:lumOff val="80000"/>
                      </a:schemeClr>
                    </a:solidFill>
                  </a:tcPr>
                </a:tc>
                <a:tc>
                  <a:txBody>
                    <a:bodyPr/>
                    <a:lstStyle/>
                    <a:p>
                      <a:pPr algn="ctr"/>
                      <a:r>
                        <a:rPr lang="fr-FR" sz="1400" b="0" dirty="0"/>
                        <a:t>70</a:t>
                      </a:r>
                    </a:p>
                  </a:txBody>
                  <a:tcPr>
                    <a:solidFill>
                      <a:schemeClr val="accent2">
                        <a:lumMod val="20000"/>
                        <a:lumOff val="80000"/>
                      </a:schemeClr>
                    </a:solidFill>
                  </a:tcPr>
                </a:tc>
                <a:extLst>
                  <a:ext uri="{0D108BD9-81ED-4DB2-BD59-A6C34878D82A}">
                    <a16:rowId xmlns:a16="http://schemas.microsoft.com/office/drawing/2014/main" val="3442774985"/>
                  </a:ext>
                </a:extLst>
              </a:tr>
              <a:tr h="370840">
                <a:tc rowSpan="5">
                  <a:txBody>
                    <a:bodyPr/>
                    <a:lstStyle/>
                    <a:p>
                      <a:pPr algn="ctr"/>
                      <a:endParaRPr lang="fr-FR" sz="1400" b="0" dirty="0"/>
                    </a:p>
                    <a:p>
                      <a:pPr algn="ctr">
                        <a:spcBef>
                          <a:spcPts val="600"/>
                        </a:spcBef>
                        <a:spcAft>
                          <a:spcPts val="600"/>
                        </a:spcAft>
                      </a:pPr>
                      <a:r>
                        <a:rPr lang="fr-FR" sz="1400" b="0" dirty="0"/>
                        <a:t>1970</a:t>
                      </a:r>
                    </a:p>
                    <a:p>
                      <a:pPr algn="ctr">
                        <a:spcBef>
                          <a:spcPts val="600"/>
                        </a:spcBef>
                        <a:spcAft>
                          <a:spcPts val="600"/>
                        </a:spcAft>
                      </a:pPr>
                      <a:r>
                        <a:rPr lang="fr-FR" sz="1400" b="0" dirty="0"/>
                        <a:t>1971</a:t>
                      </a:r>
                    </a:p>
                    <a:p>
                      <a:pPr algn="ctr">
                        <a:spcBef>
                          <a:spcPts val="600"/>
                        </a:spcBef>
                        <a:spcAft>
                          <a:spcPts val="600"/>
                        </a:spcAft>
                      </a:pPr>
                      <a:r>
                        <a:rPr lang="fr-FR" sz="1400" b="0" dirty="0"/>
                        <a:t>1972</a:t>
                      </a:r>
                    </a:p>
                  </a:txBody>
                  <a:tcPr>
                    <a:solidFill>
                      <a:schemeClr val="accent3">
                        <a:lumMod val="95000"/>
                      </a:schemeClr>
                    </a:solidFill>
                  </a:tcPr>
                </a:tc>
                <a:tc>
                  <a:txBody>
                    <a:bodyPr/>
                    <a:lstStyle/>
                    <a:p>
                      <a:pPr algn="ctr"/>
                      <a:r>
                        <a:rPr lang="fr-FR" sz="1400" dirty="0"/>
                        <a:t>55 ans</a:t>
                      </a:r>
                    </a:p>
                  </a:txBody>
                  <a:tcPr>
                    <a:solidFill>
                      <a:schemeClr val="accent3">
                        <a:lumMod val="95000"/>
                      </a:schemeClr>
                    </a:solidFill>
                  </a:tcPr>
                </a:tc>
                <a:tc>
                  <a:txBody>
                    <a:bodyPr/>
                    <a:lstStyle/>
                    <a:p>
                      <a:pPr algn="ctr"/>
                      <a:r>
                        <a:rPr lang="fr-FR" sz="1400" dirty="0"/>
                        <a:t>111</a:t>
                      </a:r>
                    </a:p>
                  </a:txBody>
                  <a:tcPr>
                    <a:solidFill>
                      <a:schemeClr val="accent3">
                        <a:lumMod val="95000"/>
                      </a:schemeClr>
                    </a:solidFill>
                  </a:tcPr>
                </a:tc>
                <a:extLst>
                  <a:ext uri="{0D108BD9-81ED-4DB2-BD59-A6C34878D82A}">
                    <a16:rowId xmlns:a16="http://schemas.microsoft.com/office/drawing/2014/main" val="4111973903"/>
                  </a:ext>
                </a:extLst>
              </a:tr>
              <a:tr h="370840">
                <a:tc vMerge="1">
                  <a:txBody>
                    <a:bodyPr/>
                    <a:lstStyle/>
                    <a:p>
                      <a:pPr algn="ctr"/>
                      <a:endParaRPr lang="fr-FR" sz="1400" b="0" dirty="0"/>
                    </a:p>
                  </a:txBody>
                  <a:tcPr/>
                </a:tc>
                <a:tc>
                  <a:txBody>
                    <a:bodyPr/>
                    <a:lstStyle/>
                    <a:p>
                      <a:pPr algn="ctr"/>
                      <a:r>
                        <a:rPr lang="fr-FR" sz="1400" b="0" dirty="0"/>
                        <a:t>56 ans</a:t>
                      </a:r>
                    </a:p>
                  </a:txBody>
                  <a:tcPr>
                    <a:solidFill>
                      <a:schemeClr val="accent3">
                        <a:lumMod val="95000"/>
                      </a:schemeClr>
                    </a:solidFill>
                  </a:tcPr>
                </a:tc>
                <a:tc>
                  <a:txBody>
                    <a:bodyPr/>
                    <a:lstStyle/>
                    <a:p>
                      <a:pPr algn="ctr"/>
                      <a:r>
                        <a:rPr lang="fr-FR" sz="1400" b="0" dirty="0"/>
                        <a:t>101</a:t>
                      </a:r>
                    </a:p>
                  </a:txBody>
                  <a:tcPr>
                    <a:solidFill>
                      <a:schemeClr val="accent3">
                        <a:lumMod val="95000"/>
                      </a:schemeClr>
                    </a:solidFill>
                  </a:tcPr>
                </a:tc>
                <a:extLst>
                  <a:ext uri="{0D108BD9-81ED-4DB2-BD59-A6C34878D82A}">
                    <a16:rowId xmlns:a16="http://schemas.microsoft.com/office/drawing/2014/main" val="1018716248"/>
                  </a:ext>
                </a:extLst>
              </a:tr>
              <a:tr h="370840">
                <a:tc vMerge="1">
                  <a:txBody>
                    <a:bodyPr/>
                    <a:lstStyle/>
                    <a:p>
                      <a:pPr algn="ctr"/>
                      <a:endParaRPr lang="fr-FR" sz="1400" b="0" dirty="0"/>
                    </a:p>
                  </a:txBody>
                  <a:tcPr/>
                </a:tc>
                <a:tc>
                  <a:txBody>
                    <a:bodyPr/>
                    <a:lstStyle/>
                    <a:p>
                      <a:pPr algn="ctr"/>
                      <a:r>
                        <a:rPr lang="fr-FR" sz="1400" b="0" dirty="0"/>
                        <a:t>57 ans</a:t>
                      </a:r>
                    </a:p>
                  </a:txBody>
                  <a:tcPr>
                    <a:solidFill>
                      <a:schemeClr val="accent3">
                        <a:lumMod val="95000"/>
                      </a:schemeClr>
                    </a:solidFill>
                  </a:tcPr>
                </a:tc>
                <a:tc>
                  <a:txBody>
                    <a:bodyPr/>
                    <a:lstStyle/>
                    <a:p>
                      <a:pPr algn="ctr"/>
                      <a:r>
                        <a:rPr lang="fr-FR" sz="1400" b="0" dirty="0"/>
                        <a:t>91</a:t>
                      </a:r>
                    </a:p>
                  </a:txBody>
                  <a:tcPr>
                    <a:solidFill>
                      <a:schemeClr val="accent3">
                        <a:lumMod val="95000"/>
                      </a:schemeClr>
                    </a:solidFill>
                  </a:tcPr>
                </a:tc>
                <a:extLst>
                  <a:ext uri="{0D108BD9-81ED-4DB2-BD59-A6C34878D82A}">
                    <a16:rowId xmlns:a16="http://schemas.microsoft.com/office/drawing/2014/main" val="2828751109"/>
                  </a:ext>
                </a:extLst>
              </a:tr>
              <a:tr h="370840">
                <a:tc vMerge="1">
                  <a:txBody>
                    <a:bodyPr/>
                    <a:lstStyle/>
                    <a:p>
                      <a:pPr algn="ctr"/>
                      <a:endParaRPr lang="fr-FR" sz="1400" b="0" dirty="0"/>
                    </a:p>
                  </a:txBody>
                  <a:tcPr/>
                </a:tc>
                <a:tc>
                  <a:txBody>
                    <a:bodyPr/>
                    <a:lstStyle/>
                    <a:p>
                      <a:pPr algn="ctr"/>
                      <a:r>
                        <a:rPr lang="fr-FR" sz="1400" b="0" dirty="0"/>
                        <a:t>58 ans</a:t>
                      </a:r>
                    </a:p>
                  </a:txBody>
                  <a:tcPr>
                    <a:solidFill>
                      <a:schemeClr val="accent3">
                        <a:lumMod val="95000"/>
                      </a:schemeClr>
                    </a:solidFill>
                  </a:tcPr>
                </a:tc>
                <a:tc>
                  <a:txBody>
                    <a:bodyPr/>
                    <a:lstStyle/>
                    <a:p>
                      <a:pPr algn="ctr"/>
                      <a:r>
                        <a:rPr lang="fr-FR" sz="1400" b="0" dirty="0"/>
                        <a:t>81</a:t>
                      </a:r>
                    </a:p>
                  </a:txBody>
                  <a:tcPr>
                    <a:solidFill>
                      <a:schemeClr val="accent3">
                        <a:lumMod val="95000"/>
                      </a:schemeClr>
                    </a:solidFill>
                  </a:tcPr>
                </a:tc>
                <a:extLst>
                  <a:ext uri="{0D108BD9-81ED-4DB2-BD59-A6C34878D82A}">
                    <a16:rowId xmlns:a16="http://schemas.microsoft.com/office/drawing/2014/main" val="1773045450"/>
                  </a:ext>
                </a:extLst>
              </a:tr>
              <a:tr h="370840">
                <a:tc vMerge="1">
                  <a:txBody>
                    <a:bodyPr/>
                    <a:lstStyle/>
                    <a:p>
                      <a:pPr algn="ctr"/>
                      <a:endParaRPr lang="fr-FR" sz="1400" b="0" dirty="0"/>
                    </a:p>
                  </a:txBody>
                  <a:tcPr/>
                </a:tc>
                <a:tc>
                  <a:txBody>
                    <a:bodyPr/>
                    <a:lstStyle/>
                    <a:p>
                      <a:pPr algn="ctr"/>
                      <a:r>
                        <a:rPr lang="fr-FR" sz="1400" b="0" dirty="0"/>
                        <a:t>59 ans</a:t>
                      </a:r>
                    </a:p>
                  </a:txBody>
                  <a:tcPr>
                    <a:solidFill>
                      <a:schemeClr val="accent3">
                        <a:lumMod val="95000"/>
                      </a:schemeClr>
                    </a:solidFill>
                  </a:tcPr>
                </a:tc>
                <a:tc>
                  <a:txBody>
                    <a:bodyPr/>
                    <a:lstStyle/>
                    <a:p>
                      <a:pPr algn="ctr"/>
                      <a:r>
                        <a:rPr lang="fr-FR" sz="1400" b="0" dirty="0"/>
                        <a:t>71</a:t>
                      </a:r>
                    </a:p>
                  </a:txBody>
                  <a:tcPr>
                    <a:solidFill>
                      <a:schemeClr val="accent3">
                        <a:lumMod val="95000"/>
                      </a:schemeClr>
                    </a:solidFill>
                  </a:tcPr>
                </a:tc>
                <a:extLst>
                  <a:ext uri="{0D108BD9-81ED-4DB2-BD59-A6C34878D82A}">
                    <a16:rowId xmlns:a16="http://schemas.microsoft.com/office/drawing/2014/main" val="3662037449"/>
                  </a:ext>
                </a:extLst>
              </a:tr>
              <a:tr h="370840">
                <a:tc rowSpan="5">
                  <a:txBody>
                    <a:bodyPr/>
                    <a:lstStyle/>
                    <a:p>
                      <a:pPr algn="ctr"/>
                      <a:endParaRPr lang="fr-FR" sz="1400" b="0" dirty="0"/>
                    </a:p>
                    <a:p>
                      <a:pPr algn="ctr">
                        <a:spcBef>
                          <a:spcPts val="600"/>
                        </a:spcBef>
                        <a:spcAft>
                          <a:spcPts val="600"/>
                        </a:spcAft>
                      </a:pPr>
                      <a:r>
                        <a:rPr lang="fr-FR" sz="1400" b="0" dirty="0"/>
                        <a:t>1973</a:t>
                      </a:r>
                    </a:p>
                  </a:txBody>
                  <a:tcPr>
                    <a:solidFill>
                      <a:schemeClr val="accent2">
                        <a:lumMod val="20000"/>
                        <a:lumOff val="80000"/>
                      </a:schemeClr>
                    </a:solidFill>
                  </a:tcPr>
                </a:tc>
                <a:tc>
                  <a:txBody>
                    <a:bodyPr/>
                    <a:lstStyle/>
                    <a:p>
                      <a:pPr algn="ctr"/>
                      <a:r>
                        <a:rPr lang="fr-FR" sz="1400" dirty="0"/>
                        <a:t>55 ans</a:t>
                      </a:r>
                    </a:p>
                  </a:txBody>
                  <a:tcPr>
                    <a:solidFill>
                      <a:schemeClr val="accent2">
                        <a:lumMod val="20000"/>
                        <a:lumOff val="80000"/>
                      </a:schemeClr>
                    </a:solidFill>
                  </a:tcPr>
                </a:tc>
                <a:tc>
                  <a:txBody>
                    <a:bodyPr/>
                    <a:lstStyle/>
                    <a:p>
                      <a:pPr algn="ctr"/>
                      <a:r>
                        <a:rPr lang="fr-FR" sz="1400" dirty="0"/>
                        <a:t>112</a:t>
                      </a:r>
                    </a:p>
                  </a:txBody>
                  <a:tcPr>
                    <a:solidFill>
                      <a:schemeClr val="accent2">
                        <a:lumMod val="20000"/>
                        <a:lumOff val="80000"/>
                      </a:schemeClr>
                    </a:solidFill>
                  </a:tcPr>
                </a:tc>
                <a:extLst>
                  <a:ext uri="{0D108BD9-81ED-4DB2-BD59-A6C34878D82A}">
                    <a16:rowId xmlns:a16="http://schemas.microsoft.com/office/drawing/2014/main" val="1633825195"/>
                  </a:ext>
                </a:extLst>
              </a:tr>
              <a:tr h="370840">
                <a:tc vMerge="1">
                  <a:txBody>
                    <a:bodyPr/>
                    <a:lstStyle/>
                    <a:p>
                      <a:pPr algn="ctr"/>
                      <a:endParaRPr lang="fr-FR" sz="1400" b="0" dirty="0"/>
                    </a:p>
                  </a:txBody>
                  <a:tcPr/>
                </a:tc>
                <a:tc>
                  <a:txBody>
                    <a:bodyPr/>
                    <a:lstStyle/>
                    <a:p>
                      <a:pPr algn="ctr"/>
                      <a:r>
                        <a:rPr lang="fr-FR" sz="1400" b="0" dirty="0"/>
                        <a:t>56 ans</a:t>
                      </a:r>
                    </a:p>
                  </a:txBody>
                  <a:tcPr>
                    <a:solidFill>
                      <a:schemeClr val="accent2">
                        <a:lumMod val="20000"/>
                        <a:lumOff val="80000"/>
                      </a:schemeClr>
                    </a:solidFill>
                  </a:tcPr>
                </a:tc>
                <a:tc>
                  <a:txBody>
                    <a:bodyPr/>
                    <a:lstStyle/>
                    <a:p>
                      <a:pPr algn="ctr"/>
                      <a:r>
                        <a:rPr lang="fr-FR" sz="1400" b="0" dirty="0"/>
                        <a:t>102</a:t>
                      </a:r>
                    </a:p>
                  </a:txBody>
                  <a:tcPr>
                    <a:solidFill>
                      <a:schemeClr val="accent2">
                        <a:lumMod val="20000"/>
                        <a:lumOff val="80000"/>
                      </a:schemeClr>
                    </a:solidFill>
                  </a:tcPr>
                </a:tc>
                <a:extLst>
                  <a:ext uri="{0D108BD9-81ED-4DB2-BD59-A6C34878D82A}">
                    <a16:rowId xmlns:a16="http://schemas.microsoft.com/office/drawing/2014/main" val="2784551776"/>
                  </a:ext>
                </a:extLst>
              </a:tr>
              <a:tr h="370840">
                <a:tc vMerge="1">
                  <a:txBody>
                    <a:bodyPr/>
                    <a:lstStyle/>
                    <a:p>
                      <a:pPr algn="ctr"/>
                      <a:endParaRPr lang="fr-FR" sz="1400" b="0" dirty="0"/>
                    </a:p>
                  </a:txBody>
                  <a:tcPr/>
                </a:tc>
                <a:tc>
                  <a:txBody>
                    <a:bodyPr/>
                    <a:lstStyle/>
                    <a:p>
                      <a:pPr algn="ctr"/>
                      <a:r>
                        <a:rPr lang="fr-FR" sz="1400" b="0" dirty="0"/>
                        <a:t>57 ans</a:t>
                      </a:r>
                    </a:p>
                  </a:txBody>
                  <a:tcPr>
                    <a:solidFill>
                      <a:schemeClr val="accent2">
                        <a:lumMod val="20000"/>
                        <a:lumOff val="80000"/>
                      </a:schemeClr>
                    </a:solidFill>
                  </a:tcPr>
                </a:tc>
                <a:tc>
                  <a:txBody>
                    <a:bodyPr/>
                    <a:lstStyle/>
                    <a:p>
                      <a:pPr algn="ctr"/>
                      <a:r>
                        <a:rPr lang="fr-FR" sz="1400" b="0" dirty="0"/>
                        <a:t>92</a:t>
                      </a:r>
                    </a:p>
                  </a:txBody>
                  <a:tcPr>
                    <a:solidFill>
                      <a:schemeClr val="accent2">
                        <a:lumMod val="20000"/>
                        <a:lumOff val="80000"/>
                      </a:schemeClr>
                    </a:solidFill>
                  </a:tcPr>
                </a:tc>
                <a:extLst>
                  <a:ext uri="{0D108BD9-81ED-4DB2-BD59-A6C34878D82A}">
                    <a16:rowId xmlns:a16="http://schemas.microsoft.com/office/drawing/2014/main" val="3159609550"/>
                  </a:ext>
                </a:extLst>
              </a:tr>
              <a:tr h="370840">
                <a:tc vMerge="1">
                  <a:txBody>
                    <a:bodyPr/>
                    <a:lstStyle/>
                    <a:p>
                      <a:pPr algn="ctr"/>
                      <a:endParaRPr lang="fr-FR" sz="1400" b="0" dirty="0"/>
                    </a:p>
                  </a:txBody>
                  <a:tcPr/>
                </a:tc>
                <a:tc>
                  <a:txBody>
                    <a:bodyPr/>
                    <a:lstStyle/>
                    <a:p>
                      <a:pPr algn="ctr"/>
                      <a:r>
                        <a:rPr lang="fr-FR" sz="1400" b="0" dirty="0"/>
                        <a:t>58 ans</a:t>
                      </a:r>
                    </a:p>
                  </a:txBody>
                  <a:tcPr>
                    <a:solidFill>
                      <a:schemeClr val="accent2">
                        <a:lumMod val="20000"/>
                        <a:lumOff val="80000"/>
                      </a:schemeClr>
                    </a:solidFill>
                  </a:tcPr>
                </a:tc>
                <a:tc>
                  <a:txBody>
                    <a:bodyPr/>
                    <a:lstStyle/>
                    <a:p>
                      <a:pPr algn="ctr"/>
                      <a:r>
                        <a:rPr lang="fr-FR" sz="1400" b="0" dirty="0"/>
                        <a:t>82</a:t>
                      </a:r>
                    </a:p>
                  </a:txBody>
                  <a:tcPr>
                    <a:solidFill>
                      <a:schemeClr val="accent2">
                        <a:lumMod val="20000"/>
                        <a:lumOff val="80000"/>
                      </a:schemeClr>
                    </a:solidFill>
                  </a:tcPr>
                </a:tc>
                <a:extLst>
                  <a:ext uri="{0D108BD9-81ED-4DB2-BD59-A6C34878D82A}">
                    <a16:rowId xmlns:a16="http://schemas.microsoft.com/office/drawing/2014/main" val="1936417381"/>
                  </a:ext>
                </a:extLst>
              </a:tr>
              <a:tr h="370840">
                <a:tc vMerge="1">
                  <a:txBody>
                    <a:bodyPr/>
                    <a:lstStyle/>
                    <a:p>
                      <a:pPr algn="ctr"/>
                      <a:endParaRPr lang="fr-FR" sz="1400" b="0" dirty="0"/>
                    </a:p>
                  </a:txBody>
                  <a:tcPr/>
                </a:tc>
                <a:tc>
                  <a:txBody>
                    <a:bodyPr/>
                    <a:lstStyle/>
                    <a:p>
                      <a:pPr algn="ctr"/>
                      <a:r>
                        <a:rPr lang="fr-FR" sz="1400" b="0" dirty="0"/>
                        <a:t>59 ans</a:t>
                      </a:r>
                    </a:p>
                  </a:txBody>
                  <a:tcPr>
                    <a:solidFill>
                      <a:schemeClr val="accent2">
                        <a:lumMod val="20000"/>
                        <a:lumOff val="80000"/>
                      </a:schemeClr>
                    </a:solidFill>
                  </a:tcPr>
                </a:tc>
                <a:tc>
                  <a:txBody>
                    <a:bodyPr/>
                    <a:lstStyle/>
                    <a:p>
                      <a:pPr algn="ctr"/>
                      <a:r>
                        <a:rPr lang="fr-FR" sz="1400" b="0" dirty="0"/>
                        <a:t>72</a:t>
                      </a:r>
                    </a:p>
                  </a:txBody>
                  <a:tcPr>
                    <a:solidFill>
                      <a:schemeClr val="accent2">
                        <a:lumMod val="20000"/>
                        <a:lumOff val="80000"/>
                      </a:schemeClr>
                    </a:solidFill>
                  </a:tcPr>
                </a:tc>
                <a:extLst>
                  <a:ext uri="{0D108BD9-81ED-4DB2-BD59-A6C34878D82A}">
                    <a16:rowId xmlns:a16="http://schemas.microsoft.com/office/drawing/2014/main" val="1026479694"/>
                  </a:ext>
                </a:extLst>
              </a:tr>
            </a:tbl>
          </a:graphicData>
        </a:graphic>
      </p:graphicFrame>
    </p:spTree>
    <p:extLst>
      <p:ext uri="{BB962C8B-B14F-4D97-AF65-F5344CB8AC3E}">
        <p14:creationId xmlns:p14="http://schemas.microsoft.com/office/powerpoint/2010/main" val="2472684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8" y="396255"/>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23</a:t>
            </a:fld>
            <a:endParaRPr lang="fr-FR" altLang="fr-FR"/>
          </a:p>
        </p:txBody>
      </p:sp>
      <p:sp>
        <p:nvSpPr>
          <p:cNvPr id="6" name="Espace réservé du contenu 1"/>
          <p:cNvSpPr>
            <a:spLocks noGrp="1"/>
          </p:cNvSpPr>
          <p:nvPr>
            <p:ph idx="1"/>
          </p:nvPr>
        </p:nvSpPr>
        <p:spPr>
          <a:xfrm>
            <a:off x="534670" y="5148783"/>
            <a:ext cx="9186802" cy="215628"/>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Limite d’âge </a:t>
            </a:r>
          </a:p>
          <a:p>
            <a:pPr marL="0" indent="0" algn="just">
              <a:buNone/>
            </a:pPr>
            <a:endParaRPr lang="fr-FR" sz="14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Pas de relèvement de la limite d’âge, quelle que soit la catégorie d’emploi</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1CCDBF19-A07D-DFDA-486F-FE3D7A0FB5BC}"/>
              </a:ext>
            </a:extLst>
          </p:cNvPr>
          <p:cNvGraphicFramePr>
            <a:graphicFrameLocks noGrp="1"/>
          </p:cNvGraphicFramePr>
          <p:nvPr>
            <p:extLst>
              <p:ext uri="{D42A27DB-BD31-4B8C-83A1-F6EECF244321}">
                <p14:modId xmlns:p14="http://schemas.microsoft.com/office/powerpoint/2010/main" val="731359653"/>
              </p:ext>
            </p:extLst>
          </p:nvPr>
        </p:nvGraphicFramePr>
        <p:xfrm>
          <a:off x="1026220" y="3492599"/>
          <a:ext cx="8064897" cy="741680"/>
        </p:xfrm>
        <a:graphic>
          <a:graphicData uri="http://schemas.openxmlformats.org/drawingml/2006/table">
            <a:tbl>
              <a:tblPr firstRow="1" bandRow="1">
                <a:tableStyleId>{93296810-A885-4BE3-A3E7-6D5BEEA58F35}</a:tableStyleId>
              </a:tblPr>
              <a:tblGrid>
                <a:gridCol w="2688299">
                  <a:extLst>
                    <a:ext uri="{9D8B030D-6E8A-4147-A177-3AD203B41FA5}">
                      <a16:colId xmlns:a16="http://schemas.microsoft.com/office/drawing/2014/main" val="1256475618"/>
                    </a:ext>
                  </a:extLst>
                </a:gridCol>
                <a:gridCol w="2688299">
                  <a:extLst>
                    <a:ext uri="{9D8B030D-6E8A-4147-A177-3AD203B41FA5}">
                      <a16:colId xmlns:a16="http://schemas.microsoft.com/office/drawing/2014/main" val="4221354266"/>
                    </a:ext>
                  </a:extLst>
                </a:gridCol>
                <a:gridCol w="2688299">
                  <a:extLst>
                    <a:ext uri="{9D8B030D-6E8A-4147-A177-3AD203B41FA5}">
                      <a16:colId xmlns:a16="http://schemas.microsoft.com/office/drawing/2014/main" val="357735153"/>
                    </a:ext>
                  </a:extLst>
                </a:gridCol>
              </a:tblGrid>
              <a:tr h="370840">
                <a:tc>
                  <a:txBody>
                    <a:bodyPr/>
                    <a:lstStyle/>
                    <a:p>
                      <a:pPr algn="ctr"/>
                      <a:r>
                        <a:rPr lang="fr-FR" sz="1600" b="0" dirty="0"/>
                        <a:t>Catégorie sédentaire</a:t>
                      </a:r>
                    </a:p>
                  </a:txBody>
                  <a:tcPr/>
                </a:tc>
                <a:tc>
                  <a:txBody>
                    <a:bodyPr/>
                    <a:lstStyle/>
                    <a:p>
                      <a:pPr algn="ctr"/>
                      <a:r>
                        <a:rPr lang="fr-FR" sz="1600" b="0" dirty="0"/>
                        <a:t>Droit d’option</a:t>
                      </a:r>
                    </a:p>
                  </a:txBody>
                  <a:tcPr/>
                </a:tc>
                <a:tc>
                  <a:txBody>
                    <a:bodyPr/>
                    <a:lstStyle/>
                    <a:p>
                      <a:pPr algn="ctr"/>
                      <a:r>
                        <a:rPr lang="fr-FR" sz="1600" b="0" dirty="0"/>
                        <a:t>Catégorie active</a:t>
                      </a:r>
                    </a:p>
                  </a:txBody>
                  <a:tcPr/>
                </a:tc>
                <a:extLst>
                  <a:ext uri="{0D108BD9-81ED-4DB2-BD59-A6C34878D82A}">
                    <a16:rowId xmlns:a16="http://schemas.microsoft.com/office/drawing/2014/main" val="2579248781"/>
                  </a:ext>
                </a:extLst>
              </a:tr>
              <a:tr h="370840">
                <a:tc>
                  <a:txBody>
                    <a:bodyPr/>
                    <a:lstStyle/>
                    <a:p>
                      <a:pPr algn="ctr"/>
                      <a:r>
                        <a:rPr lang="fr-FR" sz="1600" dirty="0"/>
                        <a:t>67 ans</a:t>
                      </a:r>
                    </a:p>
                  </a:txBody>
                  <a:tcPr/>
                </a:tc>
                <a:tc>
                  <a:txBody>
                    <a:bodyPr/>
                    <a:lstStyle/>
                    <a:p>
                      <a:pPr algn="ctr"/>
                      <a:r>
                        <a:rPr lang="fr-FR" sz="1600" dirty="0"/>
                        <a:t>67 ans</a:t>
                      </a:r>
                    </a:p>
                  </a:txBody>
                  <a:tcPr/>
                </a:tc>
                <a:tc>
                  <a:txBody>
                    <a:bodyPr/>
                    <a:lstStyle/>
                    <a:p>
                      <a:pPr algn="ctr"/>
                      <a:r>
                        <a:rPr lang="fr-FR" sz="1600" dirty="0"/>
                        <a:t>62 ans</a:t>
                      </a:r>
                    </a:p>
                  </a:txBody>
                  <a:tcPr/>
                </a:tc>
                <a:extLst>
                  <a:ext uri="{0D108BD9-81ED-4DB2-BD59-A6C34878D82A}">
                    <a16:rowId xmlns:a16="http://schemas.microsoft.com/office/drawing/2014/main" val="2629783028"/>
                  </a:ext>
                </a:extLst>
              </a:tr>
            </a:tbl>
          </a:graphicData>
        </a:graphic>
      </p:graphicFrame>
    </p:spTree>
    <p:extLst>
      <p:ext uri="{BB962C8B-B14F-4D97-AF65-F5344CB8AC3E}">
        <p14:creationId xmlns:p14="http://schemas.microsoft.com/office/powerpoint/2010/main" val="3395116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8" y="-1587"/>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24</a:t>
            </a:fld>
            <a:endParaRPr lang="fr-FR" altLang="fr-FR"/>
          </a:p>
        </p:txBody>
      </p:sp>
      <p:sp>
        <p:nvSpPr>
          <p:cNvPr id="6" name="Espace réservé du contenu 1"/>
          <p:cNvSpPr>
            <a:spLocks noGrp="1"/>
          </p:cNvSpPr>
          <p:nvPr>
            <p:ph idx="1"/>
          </p:nvPr>
        </p:nvSpPr>
        <p:spPr>
          <a:xfrm>
            <a:off x="666180" y="6735125"/>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L’activité au-delà de la limite d’âge</a:t>
            </a:r>
          </a:p>
          <a:p>
            <a:pPr marL="0" indent="0" algn="just">
              <a:buNone/>
            </a:pPr>
            <a:r>
              <a:rPr lang="fr-FR" sz="2400" dirty="0">
                <a:solidFill>
                  <a:srgbClr val="BE0F2E"/>
                </a:solidFill>
                <a:latin typeface="Calibri" panose="020F0502020204030204" pitchFamily="34" charset="0"/>
                <a:cs typeface="Calibri" panose="020F0502020204030204" pitchFamily="34" charset="0"/>
              </a:rPr>
              <a:t> </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Nouveau dispositif simplifié de maintien en fonction jusqu’à 70 ans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Sur demande de l’agent</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refus de l’employeur doit être motivé</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Cumulable avec le recul de limite d’âge et de prolongation d’activité pour carrière incomplète</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Conditions d’accès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Agents relevant de la catégorie sédentaire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Agents bénéficiant d’une limite d’âge fixée à 67 ans</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Particularités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Prise en compte de l’intégralité de la période</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Pas de radiation des cadres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Avancements statutaires pendant la totalité de la période</a:t>
            </a: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1332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6" y="-1587"/>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25</a:t>
            </a:fld>
            <a:endParaRPr lang="fr-FR" altLang="fr-FR"/>
          </a:p>
        </p:txBody>
      </p:sp>
      <p:sp>
        <p:nvSpPr>
          <p:cNvPr id="6" name="Espace réservé du contenu 1"/>
          <p:cNvSpPr>
            <a:spLocks noGrp="1"/>
          </p:cNvSpPr>
          <p:nvPr>
            <p:ph idx="1"/>
          </p:nvPr>
        </p:nvSpPr>
        <p:spPr>
          <a:xfrm>
            <a:off x="666180" y="6885650"/>
            <a:ext cx="9624060" cy="254257"/>
          </a:xfrm>
        </p:spPr>
        <p:txBody>
          <a:bodyPr anchor="ctr"/>
          <a:lstStyle/>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3870204B-6D2A-945F-BF0A-477F25F915AB}"/>
              </a:ext>
            </a:extLst>
          </p:cNvPr>
          <p:cNvSpPr txBox="1"/>
          <p:nvPr/>
        </p:nvSpPr>
        <p:spPr>
          <a:xfrm>
            <a:off x="666180" y="1935242"/>
            <a:ext cx="9289032" cy="3231654"/>
          </a:xfrm>
          <a:prstGeom prst="rect">
            <a:avLst/>
          </a:prstGeom>
          <a:noFill/>
        </p:spPr>
        <p:txBody>
          <a:bodyPr wrap="square">
            <a:spAutoFit/>
          </a:bodyPr>
          <a:lstStyle/>
          <a:p>
            <a:pPr marL="0" indent="0" algn="just">
              <a:buNone/>
            </a:pPr>
            <a:r>
              <a:rPr lang="fr-FR" sz="2000" dirty="0">
                <a:solidFill>
                  <a:srgbClr val="BE0F2E"/>
                </a:solidFill>
                <a:latin typeface="Calibri" panose="020F0502020204030204" pitchFamily="34" charset="0"/>
                <a:cs typeface="Calibri" panose="020F0502020204030204" pitchFamily="34" charset="0"/>
              </a:rPr>
              <a:t>Décote / Age d’annulation de la décote</a:t>
            </a:r>
            <a:r>
              <a:rPr lang="fr-FR" sz="2400" dirty="0">
                <a:solidFill>
                  <a:srgbClr val="BE0F2E"/>
                </a:solidFill>
                <a:latin typeface="Calibri" panose="020F0502020204030204" pitchFamily="34" charset="0"/>
                <a:cs typeface="Calibri" panose="020F0502020204030204" pitchFamily="34" charset="0"/>
              </a:rPr>
              <a:t>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fr-FR" sz="2000" dirty="0">
                <a:solidFill>
                  <a:srgbClr val="BE0F2E"/>
                </a:solidFill>
                <a:latin typeface="Calibri" panose="020F0502020204030204" pitchFamily="34" charset="0"/>
                <a:cs typeface="Calibri" panose="020F0502020204030204" pitchFamily="34" charset="0"/>
              </a:rPr>
              <a:t> </a:t>
            </a:r>
            <a:r>
              <a:rPr lang="fr-FR" dirty="0">
                <a:solidFill>
                  <a:srgbClr val="BE0F2E"/>
                </a:solidFill>
                <a:latin typeface="Calibri" panose="020F0502020204030204" pitchFamily="34" charset="0"/>
                <a:cs typeface="Calibri" panose="020F0502020204030204" pitchFamily="34" charset="0"/>
              </a:rPr>
              <a:t>Un fonctionnaire remplissant les conditions pour bénéficier d’un départ au titre de la catégorie active aura un âge d’annulation de la décote à 62 ans même s’il termine sa carrière sur un emploi relevant de la catégorie sédentaire</a:t>
            </a:r>
            <a:endParaRPr lang="fr-FR" dirty="0"/>
          </a:p>
        </p:txBody>
      </p:sp>
      <p:graphicFrame>
        <p:nvGraphicFramePr>
          <p:cNvPr id="7" name="Tableau 8">
            <a:extLst>
              <a:ext uri="{FF2B5EF4-FFF2-40B4-BE49-F238E27FC236}">
                <a16:creationId xmlns:a16="http://schemas.microsoft.com/office/drawing/2014/main" id="{D93354B4-9C69-305D-B55C-749CA1305256}"/>
              </a:ext>
            </a:extLst>
          </p:cNvPr>
          <p:cNvGraphicFramePr>
            <a:graphicFrameLocks noGrp="1"/>
          </p:cNvGraphicFramePr>
          <p:nvPr>
            <p:extLst>
              <p:ext uri="{D42A27DB-BD31-4B8C-83A1-F6EECF244321}">
                <p14:modId xmlns:p14="http://schemas.microsoft.com/office/powerpoint/2010/main" val="1621663510"/>
              </p:ext>
            </p:extLst>
          </p:nvPr>
        </p:nvGraphicFramePr>
        <p:xfrm>
          <a:off x="1530276" y="2963277"/>
          <a:ext cx="7128933" cy="741680"/>
        </p:xfrm>
        <a:graphic>
          <a:graphicData uri="http://schemas.openxmlformats.org/drawingml/2006/table">
            <a:tbl>
              <a:tblPr firstRow="1" bandRow="1">
                <a:tableStyleId>{93296810-A885-4BE3-A3E7-6D5BEEA58F35}</a:tableStyleId>
              </a:tblPr>
              <a:tblGrid>
                <a:gridCol w="2376311">
                  <a:extLst>
                    <a:ext uri="{9D8B030D-6E8A-4147-A177-3AD203B41FA5}">
                      <a16:colId xmlns:a16="http://schemas.microsoft.com/office/drawing/2014/main" val="2148555535"/>
                    </a:ext>
                  </a:extLst>
                </a:gridCol>
                <a:gridCol w="2376311">
                  <a:extLst>
                    <a:ext uri="{9D8B030D-6E8A-4147-A177-3AD203B41FA5}">
                      <a16:colId xmlns:a16="http://schemas.microsoft.com/office/drawing/2014/main" val="588817951"/>
                    </a:ext>
                  </a:extLst>
                </a:gridCol>
                <a:gridCol w="2376311">
                  <a:extLst>
                    <a:ext uri="{9D8B030D-6E8A-4147-A177-3AD203B41FA5}">
                      <a16:colId xmlns:a16="http://schemas.microsoft.com/office/drawing/2014/main" val="2528048230"/>
                    </a:ext>
                  </a:extLst>
                </a:gridCol>
              </a:tblGrid>
              <a:tr h="370840">
                <a:tc>
                  <a:txBody>
                    <a:bodyPr/>
                    <a:lstStyle/>
                    <a:p>
                      <a:pPr algn="ctr"/>
                      <a:r>
                        <a:rPr lang="fr-FR" sz="1600" b="0" dirty="0"/>
                        <a:t>Catégorie sédentaire</a:t>
                      </a:r>
                    </a:p>
                  </a:txBody>
                  <a:tcPr/>
                </a:tc>
                <a:tc>
                  <a:txBody>
                    <a:bodyPr/>
                    <a:lstStyle/>
                    <a:p>
                      <a:pPr algn="ctr"/>
                      <a:r>
                        <a:rPr lang="fr-FR" sz="1600" b="0" dirty="0"/>
                        <a:t>Droit d’option</a:t>
                      </a:r>
                    </a:p>
                  </a:txBody>
                  <a:tcPr/>
                </a:tc>
                <a:tc>
                  <a:txBody>
                    <a:bodyPr/>
                    <a:lstStyle/>
                    <a:p>
                      <a:pPr algn="ctr"/>
                      <a:r>
                        <a:rPr lang="fr-FR" sz="1600" b="0" dirty="0"/>
                        <a:t>Catégorie active</a:t>
                      </a:r>
                    </a:p>
                  </a:txBody>
                  <a:tcPr/>
                </a:tc>
                <a:extLst>
                  <a:ext uri="{0D108BD9-81ED-4DB2-BD59-A6C34878D82A}">
                    <a16:rowId xmlns:a16="http://schemas.microsoft.com/office/drawing/2014/main" val="2536285245"/>
                  </a:ext>
                </a:extLst>
              </a:tr>
              <a:tr h="370840">
                <a:tc>
                  <a:txBody>
                    <a:bodyPr/>
                    <a:lstStyle/>
                    <a:p>
                      <a:pPr algn="ctr"/>
                      <a:r>
                        <a:rPr lang="fr-FR" sz="1600" dirty="0"/>
                        <a:t>67 ans</a:t>
                      </a:r>
                    </a:p>
                  </a:txBody>
                  <a:tcPr/>
                </a:tc>
                <a:tc>
                  <a:txBody>
                    <a:bodyPr/>
                    <a:lstStyle/>
                    <a:p>
                      <a:pPr algn="ctr"/>
                      <a:r>
                        <a:rPr lang="fr-FR" sz="1600" dirty="0"/>
                        <a:t>65 ans</a:t>
                      </a:r>
                    </a:p>
                  </a:txBody>
                  <a:tcPr/>
                </a:tc>
                <a:tc>
                  <a:txBody>
                    <a:bodyPr/>
                    <a:lstStyle/>
                    <a:p>
                      <a:pPr algn="ctr"/>
                      <a:r>
                        <a:rPr lang="fr-FR" sz="1600" dirty="0"/>
                        <a:t>62 ans</a:t>
                      </a:r>
                    </a:p>
                  </a:txBody>
                  <a:tcPr/>
                </a:tc>
                <a:extLst>
                  <a:ext uri="{0D108BD9-81ED-4DB2-BD59-A6C34878D82A}">
                    <a16:rowId xmlns:a16="http://schemas.microsoft.com/office/drawing/2014/main" val="3668205481"/>
                  </a:ext>
                </a:extLst>
              </a:tr>
            </a:tbl>
          </a:graphicData>
        </a:graphic>
      </p:graphicFrame>
    </p:spTree>
    <p:extLst>
      <p:ext uri="{BB962C8B-B14F-4D97-AF65-F5344CB8AC3E}">
        <p14:creationId xmlns:p14="http://schemas.microsoft.com/office/powerpoint/2010/main" val="215548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10" y="-152112"/>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26</a:t>
            </a:fld>
            <a:endParaRPr lang="fr-FR" altLang="fr-FR"/>
          </a:p>
        </p:txBody>
      </p:sp>
      <p:sp>
        <p:nvSpPr>
          <p:cNvPr id="6" name="Espace réservé du contenu 1"/>
          <p:cNvSpPr>
            <a:spLocks noGrp="1"/>
          </p:cNvSpPr>
          <p:nvPr>
            <p:ph idx="1"/>
          </p:nvPr>
        </p:nvSpPr>
        <p:spPr>
          <a:xfrm>
            <a:off x="666180" y="6885650"/>
            <a:ext cx="9624060" cy="254257"/>
          </a:xfrm>
        </p:spPr>
        <p:txBody>
          <a:bodyPr anchor="ctr"/>
          <a:lstStyle/>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3870204B-6D2A-945F-BF0A-477F25F915AB}"/>
              </a:ext>
            </a:extLst>
          </p:cNvPr>
          <p:cNvSpPr txBox="1"/>
          <p:nvPr/>
        </p:nvSpPr>
        <p:spPr>
          <a:xfrm>
            <a:off x="666180" y="1180037"/>
            <a:ext cx="9289032" cy="2616101"/>
          </a:xfrm>
          <a:prstGeom prst="rect">
            <a:avLst/>
          </a:prstGeom>
          <a:noFill/>
        </p:spPr>
        <p:txBody>
          <a:bodyPr wrap="square">
            <a:spAutoFit/>
          </a:bodyPr>
          <a:lstStyle/>
          <a:p>
            <a:pPr marL="0" indent="0" algn="just">
              <a:buNone/>
            </a:pPr>
            <a:r>
              <a:rPr lang="fr-FR" sz="2000" dirty="0">
                <a:solidFill>
                  <a:srgbClr val="BE0F2E"/>
                </a:solidFill>
                <a:latin typeface="Calibri" panose="020F0502020204030204" pitchFamily="34" charset="0"/>
                <a:cs typeface="Calibri" panose="020F0502020204030204" pitchFamily="34" charset="0"/>
              </a:rPr>
              <a:t>Surcote</a:t>
            </a:r>
          </a:p>
          <a:p>
            <a:pPr marL="285750" indent="-285750" algn="just">
              <a:buFont typeface="Wingdings" panose="05000000000000000000" pitchFamily="2" charset="2"/>
              <a:buChar char="Ø"/>
            </a:pPr>
            <a:r>
              <a:rPr lang="fr-FR" dirty="0">
                <a:solidFill>
                  <a:srgbClr val="BE0F2E"/>
                </a:solidFill>
                <a:latin typeface="Calibri" panose="020F0502020204030204" pitchFamily="34" charset="0"/>
                <a:cs typeface="Calibri" panose="020F0502020204030204" pitchFamily="34" charset="0"/>
              </a:rPr>
              <a:t>Relèvement de l’âge à compter duquel la surcote s’applique</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F9742CFE-9CE6-4F74-823E-49D757AC3E71}"/>
              </a:ext>
            </a:extLst>
          </p:cNvPr>
          <p:cNvGraphicFramePr>
            <a:graphicFrameLocks noGrp="1"/>
          </p:cNvGraphicFramePr>
          <p:nvPr>
            <p:extLst>
              <p:ext uri="{D42A27DB-BD31-4B8C-83A1-F6EECF244321}">
                <p14:modId xmlns:p14="http://schemas.microsoft.com/office/powerpoint/2010/main" val="2224296549"/>
              </p:ext>
            </p:extLst>
          </p:nvPr>
        </p:nvGraphicFramePr>
        <p:xfrm>
          <a:off x="797691" y="2134711"/>
          <a:ext cx="9229530" cy="4373880"/>
        </p:xfrm>
        <a:graphic>
          <a:graphicData uri="http://schemas.openxmlformats.org/drawingml/2006/table">
            <a:tbl>
              <a:tblPr firstRow="1" bandRow="1">
                <a:tableStyleId>{93296810-A885-4BE3-A3E7-6D5BEEA58F35}</a:tableStyleId>
              </a:tblPr>
              <a:tblGrid>
                <a:gridCol w="1845906">
                  <a:extLst>
                    <a:ext uri="{9D8B030D-6E8A-4147-A177-3AD203B41FA5}">
                      <a16:colId xmlns:a16="http://schemas.microsoft.com/office/drawing/2014/main" val="3010589930"/>
                    </a:ext>
                  </a:extLst>
                </a:gridCol>
                <a:gridCol w="1845906">
                  <a:extLst>
                    <a:ext uri="{9D8B030D-6E8A-4147-A177-3AD203B41FA5}">
                      <a16:colId xmlns:a16="http://schemas.microsoft.com/office/drawing/2014/main" val="2621424088"/>
                    </a:ext>
                  </a:extLst>
                </a:gridCol>
                <a:gridCol w="1845906">
                  <a:extLst>
                    <a:ext uri="{9D8B030D-6E8A-4147-A177-3AD203B41FA5}">
                      <a16:colId xmlns:a16="http://schemas.microsoft.com/office/drawing/2014/main" val="1687078147"/>
                    </a:ext>
                  </a:extLst>
                </a:gridCol>
                <a:gridCol w="1845906">
                  <a:extLst>
                    <a:ext uri="{9D8B030D-6E8A-4147-A177-3AD203B41FA5}">
                      <a16:colId xmlns:a16="http://schemas.microsoft.com/office/drawing/2014/main" val="1213148247"/>
                    </a:ext>
                  </a:extLst>
                </a:gridCol>
                <a:gridCol w="1845906">
                  <a:extLst>
                    <a:ext uri="{9D8B030D-6E8A-4147-A177-3AD203B41FA5}">
                      <a16:colId xmlns:a16="http://schemas.microsoft.com/office/drawing/2014/main" val="2074869558"/>
                    </a:ext>
                  </a:extLst>
                </a:gridCol>
              </a:tblGrid>
              <a:tr h="370840">
                <a:tc gridSpan="3">
                  <a:txBody>
                    <a:bodyPr/>
                    <a:lstStyle/>
                    <a:p>
                      <a:pPr algn="ctr"/>
                      <a:r>
                        <a:rPr lang="fr-FR" sz="1400" b="0" dirty="0"/>
                        <a:t>Date de naissance</a:t>
                      </a:r>
                    </a:p>
                  </a:txBody>
                  <a:tcPr/>
                </a:tc>
                <a:tc hMerge="1">
                  <a:txBody>
                    <a:bodyPr/>
                    <a:lstStyle/>
                    <a:p>
                      <a:endParaRPr lang="fr-FR" dirty="0"/>
                    </a:p>
                  </a:txBody>
                  <a:tcPr/>
                </a:tc>
                <a:tc hMerge="1">
                  <a:txBody>
                    <a:bodyPr/>
                    <a:lstStyle/>
                    <a:p>
                      <a:endParaRPr lang="fr-FR" dirty="0"/>
                    </a:p>
                  </a:txBody>
                  <a:tcPr/>
                </a:tc>
                <a:tc>
                  <a:txBody>
                    <a:bodyPr/>
                    <a:lstStyle/>
                    <a:p>
                      <a:pPr algn="ctr"/>
                      <a:r>
                        <a:rPr lang="fr-FR" sz="1400" b="0" dirty="0"/>
                        <a:t>Age de la surcote avant réforme</a:t>
                      </a:r>
                    </a:p>
                  </a:txBody>
                  <a:tcPr/>
                </a:tc>
                <a:tc>
                  <a:txBody>
                    <a:bodyPr/>
                    <a:lstStyle/>
                    <a:p>
                      <a:pPr algn="ctr"/>
                      <a:r>
                        <a:rPr lang="fr-FR" sz="1400" b="0" dirty="0"/>
                        <a:t>Age de la surcote après réforme</a:t>
                      </a:r>
                    </a:p>
                  </a:txBody>
                  <a:tcPr/>
                </a:tc>
                <a:extLst>
                  <a:ext uri="{0D108BD9-81ED-4DB2-BD59-A6C34878D82A}">
                    <a16:rowId xmlns:a16="http://schemas.microsoft.com/office/drawing/2014/main" val="3424980379"/>
                  </a:ext>
                </a:extLst>
              </a:tr>
              <a:tr h="370840">
                <a:tc>
                  <a:txBody>
                    <a:bodyPr/>
                    <a:lstStyle/>
                    <a:p>
                      <a:pPr algn="ctr"/>
                      <a:r>
                        <a:rPr lang="fr-FR" sz="1400" dirty="0"/>
                        <a:t>Cat sédentaire</a:t>
                      </a:r>
                    </a:p>
                  </a:txBody>
                  <a:tcPr/>
                </a:tc>
                <a:tc>
                  <a:txBody>
                    <a:bodyPr/>
                    <a:lstStyle/>
                    <a:p>
                      <a:pPr algn="ctr"/>
                      <a:r>
                        <a:rPr lang="fr-FR" sz="1400" dirty="0"/>
                        <a:t>Cat active</a:t>
                      </a:r>
                    </a:p>
                  </a:txBody>
                  <a:tcPr/>
                </a:tc>
                <a:tc>
                  <a:txBody>
                    <a:bodyPr/>
                    <a:lstStyle/>
                    <a:p>
                      <a:pPr algn="ctr"/>
                      <a:r>
                        <a:rPr lang="fr-FR" sz="1400" dirty="0"/>
                        <a:t>Droit d’option</a:t>
                      </a:r>
                    </a:p>
                  </a:txBody>
                  <a:tcPr/>
                </a:tc>
                <a:tc>
                  <a:txBody>
                    <a:bodyPr/>
                    <a:lstStyle/>
                    <a:p>
                      <a:pPr algn="ctr"/>
                      <a:endParaRPr lang="fr-FR" sz="1400"/>
                    </a:p>
                  </a:txBody>
                  <a:tcPr/>
                </a:tc>
                <a:tc>
                  <a:txBody>
                    <a:bodyPr/>
                    <a:lstStyle/>
                    <a:p>
                      <a:pPr algn="ctr"/>
                      <a:endParaRPr lang="fr-FR" sz="1400"/>
                    </a:p>
                  </a:txBody>
                  <a:tcPr/>
                </a:tc>
                <a:extLst>
                  <a:ext uri="{0D108BD9-81ED-4DB2-BD59-A6C34878D82A}">
                    <a16:rowId xmlns:a16="http://schemas.microsoft.com/office/drawing/2014/main" val="2386136621"/>
                  </a:ext>
                </a:extLst>
              </a:tr>
              <a:tr h="370840">
                <a:tc>
                  <a:txBody>
                    <a:bodyPr/>
                    <a:lstStyle/>
                    <a:p>
                      <a:pPr algn="ctr"/>
                      <a:r>
                        <a:rPr lang="fr-FR" sz="1400" dirty="0"/>
                        <a:t>Avant le 01/09/1961</a:t>
                      </a:r>
                    </a:p>
                  </a:txBody>
                  <a:tcPr/>
                </a:tc>
                <a:tc>
                  <a:txBody>
                    <a:bodyPr/>
                    <a:lstStyle/>
                    <a:p>
                      <a:pPr algn="ctr"/>
                      <a:r>
                        <a:rPr lang="fr-FR" sz="1400" dirty="0"/>
                        <a:t>Avant le 01/09/1966</a:t>
                      </a:r>
                    </a:p>
                  </a:txBody>
                  <a:tcPr/>
                </a:tc>
                <a:tc>
                  <a:txBody>
                    <a:bodyPr/>
                    <a:lstStyle/>
                    <a:p>
                      <a:pPr algn="ctr"/>
                      <a:r>
                        <a:rPr lang="fr-FR" sz="1400" dirty="0"/>
                        <a:t>Avant le 01/09/1963</a:t>
                      </a:r>
                    </a:p>
                  </a:txBody>
                  <a:tcPr/>
                </a:tc>
                <a:tc>
                  <a:txBody>
                    <a:bodyPr/>
                    <a:lstStyle/>
                    <a:p>
                      <a:pPr algn="ctr"/>
                      <a:r>
                        <a:rPr lang="fr-FR" sz="1400" dirty="0"/>
                        <a:t>62 ans</a:t>
                      </a:r>
                    </a:p>
                  </a:txBody>
                  <a:tcPr/>
                </a:tc>
                <a:tc>
                  <a:txBody>
                    <a:bodyPr/>
                    <a:lstStyle/>
                    <a:p>
                      <a:pPr algn="ctr"/>
                      <a:r>
                        <a:rPr lang="fr-FR" sz="1400" dirty="0"/>
                        <a:t>62 ans</a:t>
                      </a:r>
                    </a:p>
                  </a:txBody>
                  <a:tcPr/>
                </a:tc>
                <a:extLst>
                  <a:ext uri="{0D108BD9-81ED-4DB2-BD59-A6C34878D82A}">
                    <a16:rowId xmlns:a16="http://schemas.microsoft.com/office/drawing/2014/main" val="3415029022"/>
                  </a:ext>
                </a:extLst>
              </a:tr>
              <a:tr h="370840">
                <a:tc>
                  <a:txBody>
                    <a:bodyPr/>
                    <a:lstStyle/>
                    <a:p>
                      <a:pPr algn="ctr"/>
                      <a:r>
                        <a:rPr lang="fr-FR" sz="1400" dirty="0"/>
                        <a:t>Du 01/09/1961 au 31/12/1961</a:t>
                      </a:r>
                    </a:p>
                  </a:txBody>
                  <a:tcPr/>
                </a:tc>
                <a:tc>
                  <a:txBody>
                    <a:bodyPr/>
                    <a:lstStyle/>
                    <a:p>
                      <a:pPr algn="ctr"/>
                      <a:r>
                        <a:rPr lang="fr-FR" sz="1400" dirty="0"/>
                        <a:t>Du 01/09/1966 au 31/12/1966</a:t>
                      </a:r>
                    </a:p>
                  </a:txBody>
                  <a:tcPr/>
                </a:tc>
                <a:tc>
                  <a:txBody>
                    <a:bodyPr/>
                    <a:lstStyle/>
                    <a:p>
                      <a:pPr algn="ctr"/>
                      <a:r>
                        <a:rPr lang="fr-FR" sz="1400" dirty="0"/>
                        <a:t>Du 01/09/1963 au 31/12/1963</a:t>
                      </a:r>
                    </a:p>
                  </a:txBody>
                  <a:tcPr/>
                </a:tc>
                <a:tc>
                  <a:txBody>
                    <a:bodyPr/>
                    <a:lstStyle/>
                    <a:p>
                      <a:pPr algn="ctr"/>
                      <a:r>
                        <a:rPr lang="fr-FR" sz="1400" dirty="0"/>
                        <a:t>62 ans</a:t>
                      </a:r>
                    </a:p>
                  </a:txBody>
                  <a:tcPr/>
                </a:tc>
                <a:tc>
                  <a:txBody>
                    <a:bodyPr/>
                    <a:lstStyle/>
                    <a:p>
                      <a:pPr algn="ctr"/>
                      <a:r>
                        <a:rPr lang="fr-FR" sz="1400" dirty="0"/>
                        <a:t>62 ans 3 mois</a:t>
                      </a:r>
                    </a:p>
                  </a:txBody>
                  <a:tcPr/>
                </a:tc>
                <a:extLst>
                  <a:ext uri="{0D108BD9-81ED-4DB2-BD59-A6C34878D82A}">
                    <a16:rowId xmlns:a16="http://schemas.microsoft.com/office/drawing/2014/main" val="2404174936"/>
                  </a:ext>
                </a:extLst>
              </a:tr>
              <a:tr h="370840">
                <a:tc>
                  <a:txBody>
                    <a:bodyPr/>
                    <a:lstStyle/>
                    <a:p>
                      <a:pPr algn="ctr"/>
                      <a:r>
                        <a:rPr lang="fr-FR" sz="1400" dirty="0"/>
                        <a:t>1962</a:t>
                      </a:r>
                    </a:p>
                  </a:txBody>
                  <a:tcPr/>
                </a:tc>
                <a:tc>
                  <a:txBody>
                    <a:bodyPr/>
                    <a:lstStyle/>
                    <a:p>
                      <a:pPr algn="ctr"/>
                      <a:r>
                        <a:rPr lang="fr-FR" sz="1400" dirty="0"/>
                        <a:t>1967</a:t>
                      </a:r>
                    </a:p>
                  </a:txBody>
                  <a:tcPr/>
                </a:tc>
                <a:tc>
                  <a:txBody>
                    <a:bodyPr/>
                    <a:lstStyle/>
                    <a:p>
                      <a:pPr algn="ctr"/>
                      <a:r>
                        <a:rPr lang="fr-FR" sz="1400" dirty="0"/>
                        <a:t>1964</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62 ans 6 mois</a:t>
                      </a:r>
                    </a:p>
                  </a:txBody>
                  <a:tcPr/>
                </a:tc>
                <a:extLst>
                  <a:ext uri="{0D108BD9-81ED-4DB2-BD59-A6C34878D82A}">
                    <a16:rowId xmlns:a16="http://schemas.microsoft.com/office/drawing/2014/main" val="2963577326"/>
                  </a:ext>
                </a:extLst>
              </a:tr>
              <a:tr h="370840">
                <a:tc>
                  <a:txBody>
                    <a:bodyPr/>
                    <a:lstStyle/>
                    <a:p>
                      <a:pPr algn="ctr"/>
                      <a:r>
                        <a:rPr lang="fr-FR" sz="1400" dirty="0"/>
                        <a:t>1963</a:t>
                      </a:r>
                    </a:p>
                  </a:txBody>
                  <a:tcPr/>
                </a:tc>
                <a:tc>
                  <a:txBody>
                    <a:bodyPr/>
                    <a:lstStyle/>
                    <a:p>
                      <a:pPr algn="ctr"/>
                      <a:r>
                        <a:rPr lang="fr-FR" sz="1400" dirty="0"/>
                        <a:t>1968</a:t>
                      </a:r>
                    </a:p>
                  </a:txBody>
                  <a:tcPr/>
                </a:tc>
                <a:tc>
                  <a:txBody>
                    <a:bodyPr/>
                    <a:lstStyle/>
                    <a:p>
                      <a:pPr algn="ctr"/>
                      <a:r>
                        <a:rPr lang="fr-FR" sz="1400" dirty="0"/>
                        <a:t>1965</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62 ans 9 mois</a:t>
                      </a:r>
                    </a:p>
                  </a:txBody>
                  <a:tcPr/>
                </a:tc>
                <a:extLst>
                  <a:ext uri="{0D108BD9-81ED-4DB2-BD59-A6C34878D82A}">
                    <a16:rowId xmlns:a16="http://schemas.microsoft.com/office/drawing/2014/main" val="168768820"/>
                  </a:ext>
                </a:extLst>
              </a:tr>
              <a:tr h="370840">
                <a:tc>
                  <a:txBody>
                    <a:bodyPr/>
                    <a:lstStyle/>
                    <a:p>
                      <a:pPr algn="ctr"/>
                      <a:r>
                        <a:rPr lang="fr-FR" sz="1400" dirty="0"/>
                        <a:t>1964</a:t>
                      </a:r>
                    </a:p>
                  </a:txBody>
                  <a:tcPr/>
                </a:tc>
                <a:tc>
                  <a:txBody>
                    <a:bodyPr/>
                    <a:lstStyle/>
                    <a:p>
                      <a:pPr algn="ctr"/>
                      <a:r>
                        <a:rPr lang="fr-FR" sz="1400" dirty="0"/>
                        <a:t>1969</a:t>
                      </a:r>
                    </a:p>
                  </a:txBody>
                  <a:tcPr/>
                </a:tc>
                <a:tc>
                  <a:txBody>
                    <a:bodyPr/>
                    <a:lstStyle/>
                    <a:p>
                      <a:pPr algn="ctr"/>
                      <a:r>
                        <a:rPr lang="fr-FR" sz="1400" dirty="0"/>
                        <a:t>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63 ans</a:t>
                      </a:r>
                    </a:p>
                  </a:txBody>
                  <a:tcPr/>
                </a:tc>
                <a:extLst>
                  <a:ext uri="{0D108BD9-81ED-4DB2-BD59-A6C34878D82A}">
                    <a16:rowId xmlns:a16="http://schemas.microsoft.com/office/drawing/2014/main" val="3556086147"/>
                  </a:ext>
                </a:extLst>
              </a:tr>
              <a:tr h="370840">
                <a:tc>
                  <a:txBody>
                    <a:bodyPr/>
                    <a:lstStyle/>
                    <a:p>
                      <a:pPr algn="ctr"/>
                      <a:r>
                        <a:rPr lang="fr-FR" sz="1400" dirty="0"/>
                        <a:t>1965</a:t>
                      </a:r>
                    </a:p>
                  </a:txBody>
                  <a:tcPr/>
                </a:tc>
                <a:tc>
                  <a:txBody>
                    <a:bodyPr/>
                    <a:lstStyle/>
                    <a:p>
                      <a:pPr algn="ctr"/>
                      <a:r>
                        <a:rPr lang="fr-FR" sz="1400" dirty="0"/>
                        <a:t>1970</a:t>
                      </a:r>
                    </a:p>
                  </a:txBody>
                  <a:tcPr/>
                </a:tc>
                <a:tc>
                  <a:txBody>
                    <a:bodyPr/>
                    <a:lstStyle/>
                    <a:p>
                      <a:pPr algn="ctr"/>
                      <a:r>
                        <a:rPr lang="fr-FR" sz="1400" dirty="0"/>
                        <a:t>1967</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63 ans 3 mois</a:t>
                      </a:r>
                    </a:p>
                  </a:txBody>
                  <a:tcPr/>
                </a:tc>
                <a:extLst>
                  <a:ext uri="{0D108BD9-81ED-4DB2-BD59-A6C34878D82A}">
                    <a16:rowId xmlns:a16="http://schemas.microsoft.com/office/drawing/2014/main" val="2504192446"/>
                  </a:ext>
                </a:extLst>
              </a:tr>
              <a:tr h="370840">
                <a:tc>
                  <a:txBody>
                    <a:bodyPr/>
                    <a:lstStyle/>
                    <a:p>
                      <a:pPr algn="ctr"/>
                      <a:r>
                        <a:rPr lang="fr-FR" sz="1400" dirty="0"/>
                        <a:t>1966</a:t>
                      </a:r>
                    </a:p>
                  </a:txBody>
                  <a:tcPr/>
                </a:tc>
                <a:tc>
                  <a:txBody>
                    <a:bodyPr/>
                    <a:lstStyle/>
                    <a:p>
                      <a:pPr algn="ctr"/>
                      <a:r>
                        <a:rPr lang="fr-FR" sz="1400" dirty="0"/>
                        <a:t>1971</a:t>
                      </a:r>
                    </a:p>
                  </a:txBody>
                  <a:tcPr/>
                </a:tc>
                <a:tc>
                  <a:txBody>
                    <a:bodyPr/>
                    <a:lstStyle/>
                    <a:p>
                      <a:pPr algn="ctr"/>
                      <a:r>
                        <a:rPr lang="fr-FR" sz="1400" dirty="0"/>
                        <a:t>1968</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63 ans 6 mois</a:t>
                      </a:r>
                    </a:p>
                  </a:txBody>
                  <a:tcPr/>
                </a:tc>
                <a:extLst>
                  <a:ext uri="{0D108BD9-81ED-4DB2-BD59-A6C34878D82A}">
                    <a16:rowId xmlns:a16="http://schemas.microsoft.com/office/drawing/2014/main" val="1607360451"/>
                  </a:ext>
                </a:extLst>
              </a:tr>
              <a:tr h="370840">
                <a:tc>
                  <a:txBody>
                    <a:bodyPr/>
                    <a:lstStyle/>
                    <a:p>
                      <a:pPr algn="ctr"/>
                      <a:r>
                        <a:rPr lang="fr-FR" sz="1400" dirty="0"/>
                        <a:t>1967</a:t>
                      </a:r>
                    </a:p>
                  </a:txBody>
                  <a:tcPr/>
                </a:tc>
                <a:tc>
                  <a:txBody>
                    <a:bodyPr/>
                    <a:lstStyle/>
                    <a:p>
                      <a:pPr algn="ctr"/>
                      <a:r>
                        <a:rPr lang="fr-FR" sz="1400" dirty="0"/>
                        <a:t>1972</a:t>
                      </a:r>
                    </a:p>
                  </a:txBody>
                  <a:tcPr/>
                </a:tc>
                <a:tc>
                  <a:txBody>
                    <a:bodyPr/>
                    <a:lstStyle/>
                    <a:p>
                      <a:pPr algn="ctr"/>
                      <a:r>
                        <a:rPr lang="fr-FR" sz="1400" dirty="0"/>
                        <a:t>1969</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a:ln>
                            <a:noFill/>
                          </a:ln>
                          <a:solidFill>
                            <a:srgbClr val="000000"/>
                          </a:solidFill>
                          <a:effectLst/>
                          <a:uLnTx/>
                          <a:uFillTx/>
                          <a:latin typeface="Arial"/>
                          <a:ea typeface="+mn-ea"/>
                          <a:cs typeface="+mn-cs"/>
                        </a:rPr>
                        <a:t>62 ans</a:t>
                      </a:r>
                      <a:endParaRPr kumimoji="0" lang="fr-FR" sz="14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400" dirty="0"/>
                        <a:t>63 ans 9 mois</a:t>
                      </a:r>
                    </a:p>
                  </a:txBody>
                  <a:tcPr/>
                </a:tc>
                <a:extLst>
                  <a:ext uri="{0D108BD9-81ED-4DB2-BD59-A6C34878D82A}">
                    <a16:rowId xmlns:a16="http://schemas.microsoft.com/office/drawing/2014/main" val="3021659111"/>
                  </a:ext>
                </a:extLst>
              </a:tr>
              <a:tr h="370840">
                <a:tc>
                  <a:txBody>
                    <a:bodyPr/>
                    <a:lstStyle/>
                    <a:p>
                      <a:pPr algn="ctr"/>
                      <a:r>
                        <a:rPr lang="fr-FR" sz="1400" dirty="0"/>
                        <a:t>1968</a:t>
                      </a:r>
                    </a:p>
                  </a:txBody>
                  <a:tcPr/>
                </a:tc>
                <a:tc>
                  <a:txBody>
                    <a:bodyPr/>
                    <a:lstStyle/>
                    <a:p>
                      <a:pPr algn="ctr"/>
                      <a:r>
                        <a:rPr lang="fr-FR" sz="1400" dirty="0"/>
                        <a:t>1973</a:t>
                      </a:r>
                    </a:p>
                  </a:txBody>
                  <a:tcPr/>
                </a:tc>
                <a:tc>
                  <a:txBody>
                    <a:bodyPr/>
                    <a:lstStyle/>
                    <a:p>
                      <a:pPr algn="ctr"/>
                      <a:r>
                        <a:rPr lang="fr-FR" sz="1400" dirty="0"/>
                        <a:t>1970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62 ans</a:t>
                      </a:r>
                    </a:p>
                  </a:txBody>
                  <a:tcPr/>
                </a:tc>
                <a:tc>
                  <a:txBody>
                    <a:bodyPr/>
                    <a:lstStyle/>
                    <a:p>
                      <a:pPr algn="ctr"/>
                      <a:r>
                        <a:rPr lang="fr-FR" sz="1400" dirty="0"/>
                        <a:t>64 ans</a:t>
                      </a:r>
                    </a:p>
                  </a:txBody>
                  <a:tcPr/>
                </a:tc>
                <a:extLst>
                  <a:ext uri="{0D108BD9-81ED-4DB2-BD59-A6C34878D82A}">
                    <a16:rowId xmlns:a16="http://schemas.microsoft.com/office/drawing/2014/main" val="1439126588"/>
                  </a:ext>
                </a:extLst>
              </a:tr>
            </a:tbl>
          </a:graphicData>
        </a:graphic>
      </p:graphicFrame>
    </p:spTree>
    <p:extLst>
      <p:ext uri="{BB962C8B-B14F-4D97-AF65-F5344CB8AC3E}">
        <p14:creationId xmlns:p14="http://schemas.microsoft.com/office/powerpoint/2010/main" val="26277504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10" y="-152112"/>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27</a:t>
            </a:fld>
            <a:endParaRPr lang="fr-FR" altLang="fr-FR"/>
          </a:p>
        </p:txBody>
      </p:sp>
      <p:sp>
        <p:nvSpPr>
          <p:cNvPr id="6" name="Espace réservé du contenu 1"/>
          <p:cNvSpPr>
            <a:spLocks noGrp="1"/>
          </p:cNvSpPr>
          <p:nvPr>
            <p:ph idx="1"/>
          </p:nvPr>
        </p:nvSpPr>
        <p:spPr>
          <a:xfrm>
            <a:off x="666180" y="6885650"/>
            <a:ext cx="9624060" cy="254257"/>
          </a:xfrm>
        </p:spPr>
        <p:txBody>
          <a:bodyPr anchor="ctr"/>
          <a:lstStyle/>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3870204B-6D2A-945F-BF0A-477F25F915AB}"/>
              </a:ext>
            </a:extLst>
          </p:cNvPr>
          <p:cNvSpPr txBox="1"/>
          <p:nvPr/>
        </p:nvSpPr>
        <p:spPr>
          <a:xfrm>
            <a:off x="534670" y="1398641"/>
            <a:ext cx="9289032" cy="3570208"/>
          </a:xfrm>
          <a:prstGeom prst="rect">
            <a:avLst/>
          </a:prstGeom>
          <a:noFill/>
        </p:spPr>
        <p:txBody>
          <a:bodyPr wrap="square">
            <a:spAutoFit/>
          </a:bodyPr>
          <a:lstStyle/>
          <a:p>
            <a:pPr marL="0" indent="0" algn="just">
              <a:buNone/>
            </a:pPr>
            <a:r>
              <a:rPr lang="fr-FR" sz="2000" dirty="0">
                <a:solidFill>
                  <a:srgbClr val="BE0F2E"/>
                </a:solidFill>
                <a:latin typeface="Calibri" panose="020F0502020204030204" pitchFamily="34" charset="0"/>
                <a:cs typeface="Calibri" panose="020F0502020204030204" pitchFamily="34" charset="0"/>
              </a:rPr>
              <a:t>Surcote pour les parents						</a:t>
            </a:r>
            <a:endParaRPr lang="fr-FR" sz="2000" i="1"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endParaRPr lang="fr-FR" dirty="0">
              <a:solidFill>
                <a:srgbClr val="BE0F2E"/>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fr-FR" dirty="0">
                <a:solidFill>
                  <a:srgbClr val="BE0F2E"/>
                </a:solidFill>
                <a:latin typeface="Calibri" panose="020F0502020204030204" pitchFamily="34" charset="0"/>
                <a:cs typeface="Calibri" panose="020F0502020204030204" pitchFamily="34" charset="0"/>
              </a:rPr>
              <a:t>Surcote pour les agents qui ont atteint une durée d’assurance complète un an avant l’âge légal de départ à la retraite et qui bénéficient d’au moins 1 trimestre de majoration de la durée d’assurance au titre de la maternité, de l’adoption ou de l’éducation de l’enfant</a:t>
            </a:r>
          </a:p>
          <a:p>
            <a:pPr algn="just"/>
            <a:endParaRPr lang="fr-FR" dirty="0">
              <a:solidFill>
                <a:srgbClr val="BE0F2E"/>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fr-FR" dirty="0">
                <a:solidFill>
                  <a:srgbClr val="BE0F2E"/>
                </a:solidFill>
                <a:latin typeface="Calibri" panose="020F0502020204030204" pitchFamily="34" charset="0"/>
                <a:cs typeface="Calibri" panose="020F0502020204030204" pitchFamily="34" charset="0"/>
              </a:rPr>
              <a:t>Surcote de 1,25% par trimestre supplémentaire travaillé entre 63 ans et 64 ans, dans la limite de 4 trimestres</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65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98" y="-92855"/>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02578" y="413048"/>
            <a:ext cx="9624060" cy="74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28</a:t>
            </a:fld>
            <a:endParaRPr lang="fr-FR" altLang="fr-FR"/>
          </a:p>
        </p:txBody>
      </p:sp>
      <p:sp>
        <p:nvSpPr>
          <p:cNvPr id="6" name="Espace réservé du contenu 1"/>
          <p:cNvSpPr>
            <a:spLocks noGrp="1"/>
          </p:cNvSpPr>
          <p:nvPr>
            <p:ph idx="1"/>
          </p:nvPr>
        </p:nvSpPr>
        <p:spPr>
          <a:xfrm>
            <a:off x="502578" y="1850476"/>
            <a:ext cx="9624060" cy="14401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Minimum garanti : Catégorie sédentaire et droit d’option</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Relèvement du nombre de trimestres requis :</a:t>
            </a: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3" name="Tableau 4">
            <a:extLst>
              <a:ext uri="{FF2B5EF4-FFF2-40B4-BE49-F238E27FC236}">
                <a16:creationId xmlns:a16="http://schemas.microsoft.com/office/drawing/2014/main" id="{B5EC40E7-AB66-543B-DFE1-9FB88E5DB4A7}"/>
              </a:ext>
            </a:extLst>
          </p:cNvPr>
          <p:cNvGraphicFramePr>
            <a:graphicFrameLocks noGrp="1"/>
          </p:cNvGraphicFramePr>
          <p:nvPr>
            <p:extLst>
              <p:ext uri="{D42A27DB-BD31-4B8C-83A1-F6EECF244321}">
                <p14:modId xmlns:p14="http://schemas.microsoft.com/office/powerpoint/2010/main" val="2195696141"/>
              </p:ext>
            </p:extLst>
          </p:nvPr>
        </p:nvGraphicFramePr>
        <p:xfrm>
          <a:off x="1386260" y="1853909"/>
          <a:ext cx="8136903" cy="5616086"/>
        </p:xfrm>
        <a:graphic>
          <a:graphicData uri="http://schemas.openxmlformats.org/drawingml/2006/table">
            <a:tbl>
              <a:tblPr firstRow="1" bandRow="1">
                <a:tableStyleId>{21E4AEA4-8DFA-4A89-87EB-49C32662AFE0}</a:tableStyleId>
              </a:tblPr>
              <a:tblGrid>
                <a:gridCol w="2712301">
                  <a:extLst>
                    <a:ext uri="{9D8B030D-6E8A-4147-A177-3AD203B41FA5}">
                      <a16:colId xmlns:a16="http://schemas.microsoft.com/office/drawing/2014/main" val="1404560969"/>
                    </a:ext>
                  </a:extLst>
                </a:gridCol>
                <a:gridCol w="2712301">
                  <a:extLst>
                    <a:ext uri="{9D8B030D-6E8A-4147-A177-3AD203B41FA5}">
                      <a16:colId xmlns:a16="http://schemas.microsoft.com/office/drawing/2014/main" val="2766535076"/>
                    </a:ext>
                  </a:extLst>
                </a:gridCol>
                <a:gridCol w="2712301">
                  <a:extLst>
                    <a:ext uri="{9D8B030D-6E8A-4147-A177-3AD203B41FA5}">
                      <a16:colId xmlns:a16="http://schemas.microsoft.com/office/drawing/2014/main" val="4286383154"/>
                    </a:ext>
                  </a:extLst>
                </a:gridCol>
              </a:tblGrid>
              <a:tr h="330358">
                <a:tc>
                  <a:txBody>
                    <a:bodyPr/>
                    <a:lstStyle/>
                    <a:p>
                      <a:pPr algn="ctr"/>
                      <a:r>
                        <a:rPr lang="fr-FR" sz="1400" dirty="0"/>
                        <a:t>Date de naissance</a:t>
                      </a:r>
                    </a:p>
                  </a:txBody>
                  <a:tcPr/>
                </a:tc>
                <a:tc gridSpan="2">
                  <a:txBody>
                    <a:bodyPr/>
                    <a:lstStyle/>
                    <a:p>
                      <a:pPr algn="ctr"/>
                      <a:r>
                        <a:rPr lang="fr-FR" sz="1400" dirty="0"/>
                        <a:t>Durée d’assurance requise</a:t>
                      </a:r>
                    </a:p>
                  </a:txBody>
                  <a:tcPr/>
                </a:tc>
                <a:tc hMerge="1">
                  <a:txBody>
                    <a:bodyPr/>
                    <a:lstStyle/>
                    <a:p>
                      <a:endParaRPr lang="fr-FR" dirty="0"/>
                    </a:p>
                  </a:txBody>
                  <a:tcPr/>
                </a:tc>
                <a:extLst>
                  <a:ext uri="{0D108BD9-81ED-4DB2-BD59-A6C34878D82A}">
                    <a16:rowId xmlns:a16="http://schemas.microsoft.com/office/drawing/2014/main" val="313740688"/>
                  </a:ext>
                </a:extLst>
              </a:tr>
              <a:tr h="330358">
                <a:tc>
                  <a:txBody>
                    <a:bodyPr/>
                    <a:lstStyle/>
                    <a:p>
                      <a:pPr algn="ctr"/>
                      <a:endParaRPr lang="fr-FR" sz="1400" dirty="0"/>
                    </a:p>
                  </a:txBody>
                  <a:tcPr/>
                </a:tc>
                <a:tc>
                  <a:txBody>
                    <a:bodyPr/>
                    <a:lstStyle/>
                    <a:p>
                      <a:pPr algn="ctr"/>
                      <a:r>
                        <a:rPr lang="fr-FR" sz="1400" dirty="0"/>
                        <a:t>Avant réforme</a:t>
                      </a:r>
                    </a:p>
                  </a:txBody>
                  <a:tcPr/>
                </a:tc>
                <a:tc>
                  <a:txBody>
                    <a:bodyPr/>
                    <a:lstStyle/>
                    <a:p>
                      <a:pPr algn="ctr"/>
                      <a:r>
                        <a:rPr lang="fr-FR" sz="1400" dirty="0"/>
                        <a:t>Après réforme</a:t>
                      </a:r>
                    </a:p>
                  </a:txBody>
                  <a:tcPr/>
                </a:tc>
                <a:extLst>
                  <a:ext uri="{0D108BD9-81ED-4DB2-BD59-A6C34878D82A}">
                    <a16:rowId xmlns:a16="http://schemas.microsoft.com/office/drawing/2014/main" val="3071833127"/>
                  </a:ext>
                </a:extLst>
              </a:tr>
              <a:tr h="330358">
                <a:tc>
                  <a:txBody>
                    <a:bodyPr/>
                    <a:lstStyle/>
                    <a:p>
                      <a:pPr algn="ctr"/>
                      <a:r>
                        <a:rPr lang="fr-FR" sz="1400" dirty="0"/>
                        <a:t>1960</a:t>
                      </a:r>
                    </a:p>
                  </a:txBody>
                  <a:tcPr/>
                </a:tc>
                <a:tc>
                  <a:txBody>
                    <a:bodyPr/>
                    <a:lstStyle/>
                    <a:p>
                      <a:pPr algn="ctr"/>
                      <a:r>
                        <a:rPr lang="fr-FR" sz="1400" dirty="0"/>
                        <a:t>167</a:t>
                      </a:r>
                    </a:p>
                  </a:txBody>
                  <a:tcPr/>
                </a:tc>
                <a:tc>
                  <a:txBody>
                    <a:bodyPr/>
                    <a:lstStyle/>
                    <a:p>
                      <a:pPr algn="ctr"/>
                      <a:r>
                        <a:rPr lang="fr-FR" sz="1400" dirty="0"/>
                        <a:t>167</a:t>
                      </a:r>
                    </a:p>
                  </a:txBody>
                  <a:tcPr/>
                </a:tc>
                <a:extLst>
                  <a:ext uri="{0D108BD9-81ED-4DB2-BD59-A6C34878D82A}">
                    <a16:rowId xmlns:a16="http://schemas.microsoft.com/office/drawing/2014/main" val="1292751714"/>
                  </a:ext>
                </a:extLst>
              </a:tr>
              <a:tr h="330358">
                <a:tc>
                  <a:txBody>
                    <a:bodyPr/>
                    <a:lstStyle/>
                    <a:p>
                      <a:pPr algn="ctr"/>
                      <a:r>
                        <a:rPr lang="fr-FR" sz="1400" dirty="0"/>
                        <a:t>Du 01/01 au 31/08/1961</a:t>
                      </a:r>
                    </a:p>
                  </a:txBody>
                  <a:tcPr/>
                </a:tc>
                <a:tc>
                  <a:txBody>
                    <a:bodyPr/>
                    <a:lstStyle/>
                    <a:p>
                      <a:pPr algn="ctr"/>
                      <a:r>
                        <a:rPr lang="fr-FR" sz="1400" dirty="0"/>
                        <a:t>168</a:t>
                      </a:r>
                    </a:p>
                  </a:txBody>
                  <a:tcPr/>
                </a:tc>
                <a:tc>
                  <a:txBody>
                    <a:bodyPr/>
                    <a:lstStyle/>
                    <a:p>
                      <a:pPr algn="ctr"/>
                      <a:r>
                        <a:rPr lang="fr-FR" sz="1400" dirty="0"/>
                        <a:t>168</a:t>
                      </a:r>
                    </a:p>
                  </a:txBody>
                  <a:tcPr/>
                </a:tc>
                <a:extLst>
                  <a:ext uri="{0D108BD9-81ED-4DB2-BD59-A6C34878D82A}">
                    <a16:rowId xmlns:a16="http://schemas.microsoft.com/office/drawing/2014/main" val="460490510"/>
                  </a:ext>
                </a:extLst>
              </a:tr>
              <a:tr h="330358">
                <a:tc>
                  <a:txBody>
                    <a:bodyPr/>
                    <a:lstStyle/>
                    <a:p>
                      <a:pPr algn="ctr"/>
                      <a:r>
                        <a:rPr lang="fr-FR" sz="1400" dirty="0"/>
                        <a:t>Du 01/09 au 31/12/1961</a:t>
                      </a:r>
                    </a:p>
                  </a:txBody>
                  <a:tcPr/>
                </a:tc>
                <a:tc>
                  <a:txBody>
                    <a:bodyPr/>
                    <a:lstStyle/>
                    <a:p>
                      <a:pPr algn="ctr"/>
                      <a:r>
                        <a:rPr lang="fr-FR" sz="1400" dirty="0"/>
                        <a:t>168</a:t>
                      </a:r>
                    </a:p>
                  </a:txBody>
                  <a:tcPr/>
                </a:tc>
                <a:tc>
                  <a:txBody>
                    <a:bodyPr/>
                    <a:lstStyle/>
                    <a:p>
                      <a:pPr algn="ctr"/>
                      <a:r>
                        <a:rPr lang="fr-FR" sz="1400" dirty="0"/>
                        <a:t>169</a:t>
                      </a:r>
                    </a:p>
                  </a:txBody>
                  <a:tcPr/>
                </a:tc>
                <a:extLst>
                  <a:ext uri="{0D108BD9-81ED-4DB2-BD59-A6C34878D82A}">
                    <a16:rowId xmlns:a16="http://schemas.microsoft.com/office/drawing/2014/main" val="3181242550"/>
                  </a:ext>
                </a:extLst>
              </a:tr>
              <a:tr h="330358">
                <a:tc>
                  <a:txBody>
                    <a:bodyPr/>
                    <a:lstStyle/>
                    <a:p>
                      <a:pPr algn="ctr"/>
                      <a:r>
                        <a:rPr lang="fr-FR" sz="1400" dirty="0"/>
                        <a:t>1962</a:t>
                      </a:r>
                    </a:p>
                  </a:txBody>
                  <a:tcPr/>
                </a:tc>
                <a:tc>
                  <a:txBody>
                    <a:bodyPr/>
                    <a:lstStyle/>
                    <a:p>
                      <a:pPr algn="ctr"/>
                      <a:r>
                        <a:rPr lang="fr-FR" sz="1400" dirty="0"/>
                        <a:t>168</a:t>
                      </a:r>
                    </a:p>
                  </a:txBody>
                  <a:tcPr/>
                </a:tc>
                <a:tc>
                  <a:txBody>
                    <a:bodyPr/>
                    <a:lstStyle/>
                    <a:p>
                      <a:pPr algn="ctr"/>
                      <a:r>
                        <a:rPr lang="fr-FR" sz="1400" dirty="0"/>
                        <a:t>169</a:t>
                      </a:r>
                    </a:p>
                  </a:txBody>
                  <a:tcPr/>
                </a:tc>
                <a:extLst>
                  <a:ext uri="{0D108BD9-81ED-4DB2-BD59-A6C34878D82A}">
                    <a16:rowId xmlns:a16="http://schemas.microsoft.com/office/drawing/2014/main" val="155891082"/>
                  </a:ext>
                </a:extLst>
              </a:tr>
              <a:tr h="330358">
                <a:tc>
                  <a:txBody>
                    <a:bodyPr/>
                    <a:lstStyle/>
                    <a:p>
                      <a:pPr algn="ctr"/>
                      <a:r>
                        <a:rPr lang="fr-FR" sz="1400" dirty="0"/>
                        <a:t>1963</a:t>
                      </a:r>
                    </a:p>
                  </a:txBody>
                  <a:tcPr/>
                </a:tc>
                <a:tc>
                  <a:txBody>
                    <a:bodyPr/>
                    <a:lstStyle/>
                    <a:p>
                      <a:pPr algn="ctr"/>
                      <a:r>
                        <a:rPr lang="fr-FR" sz="1400" dirty="0"/>
                        <a:t>168</a:t>
                      </a:r>
                    </a:p>
                  </a:txBody>
                  <a:tcPr/>
                </a:tc>
                <a:tc>
                  <a:txBody>
                    <a:bodyPr/>
                    <a:lstStyle/>
                    <a:p>
                      <a:pPr algn="ctr"/>
                      <a:r>
                        <a:rPr lang="fr-FR" sz="1400" dirty="0"/>
                        <a:t>170</a:t>
                      </a:r>
                    </a:p>
                  </a:txBody>
                  <a:tcPr/>
                </a:tc>
                <a:extLst>
                  <a:ext uri="{0D108BD9-81ED-4DB2-BD59-A6C34878D82A}">
                    <a16:rowId xmlns:a16="http://schemas.microsoft.com/office/drawing/2014/main" val="1299828053"/>
                  </a:ext>
                </a:extLst>
              </a:tr>
              <a:tr h="330358">
                <a:tc>
                  <a:txBody>
                    <a:bodyPr/>
                    <a:lstStyle/>
                    <a:p>
                      <a:pPr algn="ctr"/>
                      <a:r>
                        <a:rPr lang="fr-FR" sz="1400" dirty="0"/>
                        <a:t>1964</a:t>
                      </a:r>
                    </a:p>
                  </a:txBody>
                  <a:tcPr/>
                </a:tc>
                <a:tc>
                  <a:txBody>
                    <a:bodyPr/>
                    <a:lstStyle/>
                    <a:p>
                      <a:pPr algn="ctr"/>
                      <a:r>
                        <a:rPr lang="fr-FR" sz="1400" dirty="0"/>
                        <a:t>169</a:t>
                      </a:r>
                    </a:p>
                  </a:txBody>
                  <a:tcPr/>
                </a:tc>
                <a:tc>
                  <a:txBody>
                    <a:bodyPr/>
                    <a:lstStyle/>
                    <a:p>
                      <a:pPr algn="ctr"/>
                      <a:r>
                        <a:rPr lang="fr-FR" sz="1400" dirty="0"/>
                        <a:t>171</a:t>
                      </a:r>
                    </a:p>
                  </a:txBody>
                  <a:tcPr/>
                </a:tc>
                <a:extLst>
                  <a:ext uri="{0D108BD9-81ED-4DB2-BD59-A6C34878D82A}">
                    <a16:rowId xmlns:a16="http://schemas.microsoft.com/office/drawing/2014/main" val="343382068"/>
                  </a:ext>
                </a:extLst>
              </a:tr>
              <a:tr h="330358">
                <a:tc>
                  <a:txBody>
                    <a:bodyPr/>
                    <a:lstStyle/>
                    <a:p>
                      <a:pPr algn="ctr"/>
                      <a:r>
                        <a:rPr lang="fr-FR" sz="1400" dirty="0"/>
                        <a:t>1965</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169</a:t>
                      </a:r>
                    </a:p>
                  </a:txBody>
                  <a:tcPr/>
                </a:tc>
                <a:tc>
                  <a:txBody>
                    <a:bodyPr/>
                    <a:lstStyle/>
                    <a:p>
                      <a:pPr algn="ctr"/>
                      <a:r>
                        <a:rPr lang="fr-FR" sz="1400" dirty="0"/>
                        <a:t>172</a:t>
                      </a:r>
                    </a:p>
                  </a:txBody>
                  <a:tcPr/>
                </a:tc>
                <a:extLst>
                  <a:ext uri="{0D108BD9-81ED-4DB2-BD59-A6C34878D82A}">
                    <a16:rowId xmlns:a16="http://schemas.microsoft.com/office/drawing/2014/main" val="2052781638"/>
                  </a:ext>
                </a:extLst>
              </a:tr>
              <a:tr h="330358">
                <a:tc>
                  <a:txBody>
                    <a:bodyPr/>
                    <a:lstStyle/>
                    <a:p>
                      <a:pPr algn="ctr"/>
                      <a:r>
                        <a:rPr lang="fr-FR" sz="1400" dirty="0"/>
                        <a:t>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169</a:t>
                      </a:r>
                    </a:p>
                  </a:txBody>
                  <a:tcPr/>
                </a:tc>
                <a:tc>
                  <a:txBody>
                    <a:bodyPr/>
                    <a:lstStyle/>
                    <a:p>
                      <a:pPr algn="ctr"/>
                      <a:r>
                        <a:rPr lang="fr-FR" sz="1400" dirty="0"/>
                        <a:t>172</a:t>
                      </a:r>
                    </a:p>
                  </a:txBody>
                  <a:tcPr/>
                </a:tc>
                <a:extLst>
                  <a:ext uri="{0D108BD9-81ED-4DB2-BD59-A6C34878D82A}">
                    <a16:rowId xmlns:a16="http://schemas.microsoft.com/office/drawing/2014/main" val="3241710051"/>
                  </a:ext>
                </a:extLst>
              </a:tr>
              <a:tr h="330358">
                <a:tc>
                  <a:txBody>
                    <a:bodyPr/>
                    <a:lstStyle/>
                    <a:p>
                      <a:pPr algn="ctr"/>
                      <a:r>
                        <a:rPr lang="fr-FR" sz="1400" dirty="0"/>
                        <a:t>1967</a:t>
                      </a:r>
                    </a:p>
                  </a:txBody>
                  <a:tcPr/>
                </a:tc>
                <a:tc>
                  <a:txBody>
                    <a:bodyPr/>
                    <a:lstStyle/>
                    <a:p>
                      <a:pPr algn="ctr"/>
                      <a:r>
                        <a:rPr lang="fr-FR" sz="1400" dirty="0"/>
                        <a:t>170</a:t>
                      </a:r>
                    </a:p>
                  </a:txBody>
                  <a:tcPr/>
                </a:tc>
                <a:tc>
                  <a:txBody>
                    <a:bodyPr/>
                    <a:lstStyle/>
                    <a:p>
                      <a:pPr algn="ctr"/>
                      <a:r>
                        <a:rPr lang="fr-FR" sz="1400" dirty="0"/>
                        <a:t>172</a:t>
                      </a:r>
                    </a:p>
                  </a:txBody>
                  <a:tcPr/>
                </a:tc>
                <a:extLst>
                  <a:ext uri="{0D108BD9-81ED-4DB2-BD59-A6C34878D82A}">
                    <a16:rowId xmlns:a16="http://schemas.microsoft.com/office/drawing/2014/main" val="479375190"/>
                  </a:ext>
                </a:extLst>
              </a:tr>
              <a:tr h="330358">
                <a:tc>
                  <a:txBody>
                    <a:bodyPr/>
                    <a:lstStyle/>
                    <a:p>
                      <a:pPr algn="ctr"/>
                      <a:r>
                        <a:rPr lang="fr-FR" sz="1400" dirty="0"/>
                        <a:t>1968</a:t>
                      </a:r>
                    </a:p>
                  </a:txBody>
                  <a:tcPr/>
                </a:tc>
                <a:tc>
                  <a:txBody>
                    <a:bodyPr/>
                    <a:lstStyle/>
                    <a:p>
                      <a:pPr algn="ctr"/>
                      <a:r>
                        <a:rPr lang="fr-FR" sz="1400" dirty="0"/>
                        <a:t>170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751917295"/>
                  </a:ext>
                </a:extLst>
              </a:tr>
              <a:tr h="330358">
                <a:tc>
                  <a:txBody>
                    <a:bodyPr/>
                    <a:lstStyle/>
                    <a:p>
                      <a:pPr algn="ctr"/>
                      <a:r>
                        <a:rPr lang="fr-FR" sz="1400" dirty="0"/>
                        <a:t>1969</a:t>
                      </a:r>
                    </a:p>
                  </a:txBody>
                  <a:tcPr/>
                </a:tc>
                <a:tc>
                  <a:txBody>
                    <a:bodyPr/>
                    <a:lstStyle/>
                    <a:p>
                      <a:pPr algn="ctr"/>
                      <a:r>
                        <a:rPr lang="fr-FR" sz="1400" dirty="0"/>
                        <a:t>170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829065741"/>
                  </a:ext>
                </a:extLst>
              </a:tr>
              <a:tr h="330358">
                <a:tc>
                  <a:txBody>
                    <a:bodyPr/>
                    <a:lstStyle/>
                    <a:p>
                      <a:pPr algn="ctr"/>
                      <a:r>
                        <a:rPr lang="fr-FR" sz="1400" dirty="0"/>
                        <a:t>1970</a:t>
                      </a:r>
                    </a:p>
                  </a:txBody>
                  <a:tcPr/>
                </a:tc>
                <a:tc>
                  <a:txBody>
                    <a:bodyPr/>
                    <a:lstStyle/>
                    <a:p>
                      <a:pPr algn="ctr"/>
                      <a:r>
                        <a:rPr lang="fr-FR" sz="14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881672962"/>
                  </a:ext>
                </a:extLst>
              </a:tr>
              <a:tr h="330358">
                <a:tc>
                  <a:txBody>
                    <a:bodyPr/>
                    <a:lstStyle/>
                    <a:p>
                      <a:pPr algn="ctr"/>
                      <a:r>
                        <a:rPr lang="fr-FR" sz="1400" dirty="0"/>
                        <a:t>1971</a:t>
                      </a:r>
                    </a:p>
                  </a:txBody>
                  <a:tcPr/>
                </a:tc>
                <a:tc>
                  <a:txBody>
                    <a:bodyPr/>
                    <a:lstStyle/>
                    <a:p>
                      <a:pPr algn="ctr"/>
                      <a:r>
                        <a:rPr lang="fr-FR" sz="14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812330421"/>
                  </a:ext>
                </a:extLst>
              </a:tr>
              <a:tr h="330358">
                <a:tc>
                  <a:txBody>
                    <a:bodyPr/>
                    <a:lstStyle/>
                    <a:p>
                      <a:pPr algn="ctr"/>
                      <a:r>
                        <a:rPr lang="fr-FR" sz="1400" dirty="0"/>
                        <a:t>1972</a:t>
                      </a:r>
                    </a:p>
                  </a:txBody>
                  <a:tcPr/>
                </a:tc>
                <a:tc>
                  <a:txBody>
                    <a:bodyPr/>
                    <a:lstStyle/>
                    <a:p>
                      <a:pPr algn="ctr"/>
                      <a:r>
                        <a:rPr lang="fr-FR" sz="14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772304965"/>
                  </a:ext>
                </a:extLst>
              </a:tr>
              <a:tr h="330358">
                <a:tc>
                  <a:txBody>
                    <a:bodyPr/>
                    <a:lstStyle/>
                    <a:p>
                      <a:pPr algn="ctr"/>
                      <a:r>
                        <a:rPr lang="fr-FR" sz="1400" dirty="0"/>
                        <a:t>1973 et suivants</a:t>
                      </a:r>
                    </a:p>
                  </a:txBody>
                  <a:tcPr/>
                </a:tc>
                <a:tc>
                  <a:txBody>
                    <a:bodyPr/>
                    <a:lstStyle/>
                    <a:p>
                      <a:pPr algn="ctr"/>
                      <a:r>
                        <a:rPr lang="fr-FR" sz="1400" dirty="0"/>
                        <a:t>172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657460801"/>
                  </a:ext>
                </a:extLst>
              </a:tr>
            </a:tbl>
          </a:graphicData>
        </a:graphic>
      </p:graphicFrame>
    </p:spTree>
    <p:extLst>
      <p:ext uri="{BB962C8B-B14F-4D97-AF65-F5344CB8AC3E}">
        <p14:creationId xmlns:p14="http://schemas.microsoft.com/office/powerpoint/2010/main" val="4066491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02578" y="423208"/>
            <a:ext cx="9624060" cy="74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29</a:t>
            </a:fld>
            <a:endParaRPr lang="fr-FR" altLang="fr-FR"/>
          </a:p>
        </p:txBody>
      </p:sp>
      <p:sp>
        <p:nvSpPr>
          <p:cNvPr id="6" name="Espace réservé du contenu 1"/>
          <p:cNvSpPr>
            <a:spLocks noGrp="1"/>
          </p:cNvSpPr>
          <p:nvPr>
            <p:ph idx="1"/>
          </p:nvPr>
        </p:nvSpPr>
        <p:spPr>
          <a:xfrm>
            <a:off x="534670" y="1945645"/>
            <a:ext cx="9624060" cy="14401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Minimum garanti : Catégorie active </a:t>
            </a:r>
          </a:p>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  </a:t>
            </a:r>
            <a:r>
              <a:rPr lang="fr-FR" sz="1800" dirty="0">
                <a:solidFill>
                  <a:srgbClr val="BE0F2E"/>
                </a:solidFill>
                <a:latin typeface="Calibri" panose="020F0502020204030204" pitchFamily="34" charset="0"/>
                <a:cs typeface="Calibri" panose="020F0502020204030204" pitchFamily="34" charset="0"/>
              </a:rPr>
              <a:t>Relèvement du nombre de trimestres requis :</a:t>
            </a: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3" name="Tableau 4">
            <a:extLst>
              <a:ext uri="{FF2B5EF4-FFF2-40B4-BE49-F238E27FC236}">
                <a16:creationId xmlns:a16="http://schemas.microsoft.com/office/drawing/2014/main" id="{B5EC40E7-AB66-543B-DFE1-9FB88E5DB4A7}"/>
              </a:ext>
            </a:extLst>
          </p:cNvPr>
          <p:cNvGraphicFramePr>
            <a:graphicFrameLocks noGrp="1"/>
          </p:cNvGraphicFramePr>
          <p:nvPr>
            <p:extLst>
              <p:ext uri="{D42A27DB-BD31-4B8C-83A1-F6EECF244321}">
                <p14:modId xmlns:p14="http://schemas.microsoft.com/office/powerpoint/2010/main" val="1471413744"/>
              </p:ext>
            </p:extLst>
          </p:nvPr>
        </p:nvGraphicFramePr>
        <p:xfrm>
          <a:off x="954212" y="2145576"/>
          <a:ext cx="8424936" cy="4929862"/>
        </p:xfrm>
        <a:graphic>
          <a:graphicData uri="http://schemas.openxmlformats.org/drawingml/2006/table">
            <a:tbl>
              <a:tblPr firstRow="1" bandRow="1">
                <a:tableStyleId>{21E4AEA4-8DFA-4A89-87EB-49C32662AFE0}</a:tableStyleId>
              </a:tblPr>
              <a:tblGrid>
                <a:gridCol w="2808312">
                  <a:extLst>
                    <a:ext uri="{9D8B030D-6E8A-4147-A177-3AD203B41FA5}">
                      <a16:colId xmlns:a16="http://schemas.microsoft.com/office/drawing/2014/main" val="1404560969"/>
                    </a:ext>
                  </a:extLst>
                </a:gridCol>
                <a:gridCol w="2808312">
                  <a:extLst>
                    <a:ext uri="{9D8B030D-6E8A-4147-A177-3AD203B41FA5}">
                      <a16:colId xmlns:a16="http://schemas.microsoft.com/office/drawing/2014/main" val="2766535076"/>
                    </a:ext>
                  </a:extLst>
                </a:gridCol>
                <a:gridCol w="2808312">
                  <a:extLst>
                    <a:ext uri="{9D8B030D-6E8A-4147-A177-3AD203B41FA5}">
                      <a16:colId xmlns:a16="http://schemas.microsoft.com/office/drawing/2014/main" val="4286383154"/>
                    </a:ext>
                  </a:extLst>
                </a:gridCol>
              </a:tblGrid>
              <a:tr h="352133">
                <a:tc>
                  <a:txBody>
                    <a:bodyPr/>
                    <a:lstStyle/>
                    <a:p>
                      <a:pPr algn="ctr"/>
                      <a:r>
                        <a:rPr lang="fr-FR" sz="1600" dirty="0"/>
                        <a:t>Date de naissance</a:t>
                      </a:r>
                    </a:p>
                  </a:txBody>
                  <a:tcPr/>
                </a:tc>
                <a:tc gridSpan="2">
                  <a:txBody>
                    <a:bodyPr/>
                    <a:lstStyle/>
                    <a:p>
                      <a:pPr algn="ctr"/>
                      <a:r>
                        <a:rPr lang="fr-FR" sz="1600" dirty="0"/>
                        <a:t>Durée d’assurance requise</a:t>
                      </a:r>
                    </a:p>
                  </a:txBody>
                  <a:tcPr/>
                </a:tc>
                <a:tc hMerge="1">
                  <a:txBody>
                    <a:bodyPr/>
                    <a:lstStyle/>
                    <a:p>
                      <a:endParaRPr lang="fr-FR" dirty="0"/>
                    </a:p>
                  </a:txBody>
                  <a:tcPr/>
                </a:tc>
                <a:extLst>
                  <a:ext uri="{0D108BD9-81ED-4DB2-BD59-A6C34878D82A}">
                    <a16:rowId xmlns:a16="http://schemas.microsoft.com/office/drawing/2014/main" val="313740688"/>
                  </a:ext>
                </a:extLst>
              </a:tr>
              <a:tr h="352133">
                <a:tc>
                  <a:txBody>
                    <a:bodyPr/>
                    <a:lstStyle/>
                    <a:p>
                      <a:pPr algn="ctr"/>
                      <a:endParaRPr lang="fr-FR" sz="1600" dirty="0"/>
                    </a:p>
                  </a:txBody>
                  <a:tcPr/>
                </a:tc>
                <a:tc>
                  <a:txBody>
                    <a:bodyPr/>
                    <a:lstStyle/>
                    <a:p>
                      <a:pPr algn="ctr"/>
                      <a:r>
                        <a:rPr lang="fr-FR" sz="1600" dirty="0"/>
                        <a:t>Avant réforme</a:t>
                      </a:r>
                    </a:p>
                  </a:txBody>
                  <a:tcPr/>
                </a:tc>
                <a:tc>
                  <a:txBody>
                    <a:bodyPr/>
                    <a:lstStyle/>
                    <a:p>
                      <a:pPr algn="ctr"/>
                      <a:r>
                        <a:rPr lang="fr-FR" sz="1600" dirty="0"/>
                        <a:t>Après réforme</a:t>
                      </a:r>
                    </a:p>
                  </a:txBody>
                  <a:tcPr/>
                </a:tc>
                <a:extLst>
                  <a:ext uri="{0D108BD9-81ED-4DB2-BD59-A6C34878D82A}">
                    <a16:rowId xmlns:a16="http://schemas.microsoft.com/office/drawing/2014/main" val="3071833127"/>
                  </a:ext>
                </a:extLst>
              </a:tr>
              <a:tr h="352133">
                <a:tc>
                  <a:txBody>
                    <a:bodyPr/>
                    <a:lstStyle/>
                    <a:p>
                      <a:pPr algn="ctr"/>
                      <a:r>
                        <a:rPr lang="fr-FR" sz="1600" dirty="0"/>
                        <a:t>Du 01/01 au 31/08/1966</a:t>
                      </a:r>
                    </a:p>
                  </a:txBody>
                  <a:tcPr/>
                </a:tc>
                <a:tc>
                  <a:txBody>
                    <a:bodyPr/>
                    <a:lstStyle/>
                    <a:p>
                      <a:pPr algn="ctr"/>
                      <a:r>
                        <a:rPr lang="fr-FR" sz="1600" dirty="0"/>
                        <a:t>168</a:t>
                      </a:r>
                    </a:p>
                  </a:txBody>
                  <a:tcPr/>
                </a:tc>
                <a:tc>
                  <a:txBody>
                    <a:bodyPr/>
                    <a:lstStyle/>
                    <a:p>
                      <a:pPr algn="ctr"/>
                      <a:r>
                        <a:rPr lang="fr-FR" sz="1600" dirty="0"/>
                        <a:t>168</a:t>
                      </a:r>
                    </a:p>
                  </a:txBody>
                  <a:tcPr/>
                </a:tc>
                <a:extLst>
                  <a:ext uri="{0D108BD9-81ED-4DB2-BD59-A6C34878D82A}">
                    <a16:rowId xmlns:a16="http://schemas.microsoft.com/office/drawing/2014/main" val="460490510"/>
                  </a:ext>
                </a:extLst>
              </a:tr>
              <a:tr h="352133">
                <a:tc>
                  <a:txBody>
                    <a:bodyPr/>
                    <a:lstStyle/>
                    <a:p>
                      <a:pPr algn="ctr"/>
                      <a:r>
                        <a:rPr lang="fr-FR" sz="1600" dirty="0"/>
                        <a:t>Du 01/09 au 31/12/1966</a:t>
                      </a:r>
                    </a:p>
                  </a:txBody>
                  <a:tcPr/>
                </a:tc>
                <a:tc>
                  <a:txBody>
                    <a:bodyPr/>
                    <a:lstStyle/>
                    <a:p>
                      <a:pPr algn="ctr"/>
                      <a:r>
                        <a:rPr lang="fr-FR" sz="1600" dirty="0"/>
                        <a:t>168</a:t>
                      </a:r>
                    </a:p>
                  </a:txBody>
                  <a:tcPr/>
                </a:tc>
                <a:tc>
                  <a:txBody>
                    <a:bodyPr/>
                    <a:lstStyle/>
                    <a:p>
                      <a:pPr algn="ctr"/>
                      <a:r>
                        <a:rPr lang="fr-FR" sz="1600" dirty="0"/>
                        <a:t>169</a:t>
                      </a:r>
                    </a:p>
                  </a:txBody>
                  <a:tcPr/>
                </a:tc>
                <a:extLst>
                  <a:ext uri="{0D108BD9-81ED-4DB2-BD59-A6C34878D82A}">
                    <a16:rowId xmlns:a16="http://schemas.microsoft.com/office/drawing/2014/main" val="3181242550"/>
                  </a:ext>
                </a:extLst>
              </a:tr>
              <a:tr h="352133">
                <a:tc>
                  <a:txBody>
                    <a:bodyPr/>
                    <a:lstStyle/>
                    <a:p>
                      <a:pPr algn="ctr"/>
                      <a:r>
                        <a:rPr lang="fr-FR" sz="1600" dirty="0"/>
                        <a:t>1967</a:t>
                      </a:r>
                    </a:p>
                  </a:txBody>
                  <a:tcPr/>
                </a:tc>
                <a:tc>
                  <a:txBody>
                    <a:bodyPr/>
                    <a:lstStyle/>
                    <a:p>
                      <a:pPr algn="ctr"/>
                      <a:r>
                        <a:rPr lang="fr-FR" sz="1600" dirty="0"/>
                        <a:t>169</a:t>
                      </a:r>
                    </a:p>
                  </a:txBody>
                  <a:tcPr/>
                </a:tc>
                <a:tc>
                  <a:txBody>
                    <a:bodyPr/>
                    <a:lstStyle/>
                    <a:p>
                      <a:pPr algn="ctr"/>
                      <a:r>
                        <a:rPr lang="fr-FR" sz="1600" dirty="0"/>
                        <a:t>169</a:t>
                      </a:r>
                    </a:p>
                  </a:txBody>
                  <a:tcPr/>
                </a:tc>
                <a:extLst>
                  <a:ext uri="{0D108BD9-81ED-4DB2-BD59-A6C34878D82A}">
                    <a16:rowId xmlns:a16="http://schemas.microsoft.com/office/drawing/2014/main" val="155891082"/>
                  </a:ext>
                </a:extLst>
              </a:tr>
              <a:tr h="352133">
                <a:tc>
                  <a:txBody>
                    <a:bodyPr/>
                    <a:lstStyle/>
                    <a:p>
                      <a:pPr algn="ctr"/>
                      <a:r>
                        <a:rPr lang="fr-FR" sz="1600" dirty="0"/>
                        <a:t>1968</a:t>
                      </a:r>
                    </a:p>
                  </a:txBody>
                  <a:tcPr/>
                </a:tc>
                <a:tc>
                  <a:txBody>
                    <a:bodyPr/>
                    <a:lstStyle/>
                    <a:p>
                      <a:pPr algn="ctr"/>
                      <a:r>
                        <a:rPr lang="fr-FR" sz="1600" dirty="0"/>
                        <a:t>169</a:t>
                      </a:r>
                    </a:p>
                  </a:txBody>
                  <a:tcPr/>
                </a:tc>
                <a:tc>
                  <a:txBody>
                    <a:bodyPr/>
                    <a:lstStyle/>
                    <a:p>
                      <a:pPr algn="ctr"/>
                      <a:r>
                        <a:rPr lang="fr-FR" sz="1600" dirty="0"/>
                        <a:t>170</a:t>
                      </a:r>
                    </a:p>
                  </a:txBody>
                  <a:tcPr/>
                </a:tc>
                <a:extLst>
                  <a:ext uri="{0D108BD9-81ED-4DB2-BD59-A6C34878D82A}">
                    <a16:rowId xmlns:a16="http://schemas.microsoft.com/office/drawing/2014/main" val="1299828053"/>
                  </a:ext>
                </a:extLst>
              </a:tr>
              <a:tr h="352133">
                <a:tc>
                  <a:txBody>
                    <a:bodyPr/>
                    <a:lstStyle/>
                    <a:p>
                      <a:pPr algn="ctr"/>
                      <a:r>
                        <a:rPr lang="fr-FR" sz="1600" dirty="0"/>
                        <a:t>1969</a:t>
                      </a:r>
                    </a:p>
                  </a:txBody>
                  <a:tcPr/>
                </a:tc>
                <a:tc>
                  <a:txBody>
                    <a:bodyPr/>
                    <a:lstStyle/>
                    <a:p>
                      <a:pPr algn="ctr"/>
                      <a:r>
                        <a:rPr lang="fr-FR" sz="1600" dirty="0"/>
                        <a:t>169</a:t>
                      </a:r>
                    </a:p>
                  </a:txBody>
                  <a:tcPr/>
                </a:tc>
                <a:tc>
                  <a:txBody>
                    <a:bodyPr/>
                    <a:lstStyle/>
                    <a:p>
                      <a:pPr algn="ctr"/>
                      <a:r>
                        <a:rPr lang="fr-FR" sz="1600" dirty="0"/>
                        <a:t>171</a:t>
                      </a:r>
                    </a:p>
                  </a:txBody>
                  <a:tcPr/>
                </a:tc>
                <a:extLst>
                  <a:ext uri="{0D108BD9-81ED-4DB2-BD59-A6C34878D82A}">
                    <a16:rowId xmlns:a16="http://schemas.microsoft.com/office/drawing/2014/main" val="343382068"/>
                  </a:ext>
                </a:extLst>
              </a:tr>
              <a:tr h="352133">
                <a:tc>
                  <a:txBody>
                    <a:bodyPr/>
                    <a:lstStyle/>
                    <a:p>
                      <a:pPr algn="ctr"/>
                      <a:r>
                        <a:rPr lang="fr-FR" sz="1600" dirty="0"/>
                        <a:t>1970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170</a:t>
                      </a:r>
                    </a:p>
                  </a:txBody>
                  <a:tcPr/>
                </a:tc>
                <a:tc>
                  <a:txBody>
                    <a:bodyPr/>
                    <a:lstStyle/>
                    <a:p>
                      <a:pPr algn="ctr"/>
                      <a:r>
                        <a:rPr lang="fr-FR" sz="1600" dirty="0"/>
                        <a:t>172</a:t>
                      </a:r>
                    </a:p>
                  </a:txBody>
                  <a:tcPr/>
                </a:tc>
                <a:extLst>
                  <a:ext uri="{0D108BD9-81ED-4DB2-BD59-A6C34878D82A}">
                    <a16:rowId xmlns:a16="http://schemas.microsoft.com/office/drawing/2014/main" val="2052781638"/>
                  </a:ext>
                </a:extLst>
              </a:tr>
              <a:tr h="352133">
                <a:tc>
                  <a:txBody>
                    <a:bodyPr/>
                    <a:lstStyle/>
                    <a:p>
                      <a:pPr algn="ctr"/>
                      <a:r>
                        <a:rPr lang="fr-FR" sz="1600" dirty="0"/>
                        <a:t>1971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170</a:t>
                      </a:r>
                    </a:p>
                  </a:txBody>
                  <a:tcPr/>
                </a:tc>
                <a:tc>
                  <a:txBody>
                    <a:bodyPr/>
                    <a:lstStyle/>
                    <a:p>
                      <a:pPr algn="ctr"/>
                      <a:r>
                        <a:rPr lang="fr-FR" sz="1600" dirty="0"/>
                        <a:t>172</a:t>
                      </a:r>
                    </a:p>
                  </a:txBody>
                  <a:tcPr/>
                </a:tc>
                <a:extLst>
                  <a:ext uri="{0D108BD9-81ED-4DB2-BD59-A6C34878D82A}">
                    <a16:rowId xmlns:a16="http://schemas.microsoft.com/office/drawing/2014/main" val="3241710051"/>
                  </a:ext>
                </a:extLst>
              </a:tr>
              <a:tr h="352133">
                <a:tc>
                  <a:txBody>
                    <a:bodyPr/>
                    <a:lstStyle/>
                    <a:p>
                      <a:pPr algn="ctr"/>
                      <a:r>
                        <a:rPr lang="fr-FR" sz="1600" dirty="0"/>
                        <a:t>1972</a:t>
                      </a:r>
                    </a:p>
                  </a:txBody>
                  <a:tcPr/>
                </a:tc>
                <a:tc>
                  <a:txBody>
                    <a:bodyPr/>
                    <a:lstStyle/>
                    <a:p>
                      <a:pPr algn="ctr"/>
                      <a:r>
                        <a:rPr lang="fr-FR" sz="1600" dirty="0"/>
                        <a:t>170</a:t>
                      </a:r>
                    </a:p>
                  </a:txBody>
                  <a:tcPr/>
                </a:tc>
                <a:tc>
                  <a:txBody>
                    <a:bodyPr/>
                    <a:lstStyle/>
                    <a:p>
                      <a:pPr algn="ctr"/>
                      <a:r>
                        <a:rPr lang="fr-FR" sz="1600" dirty="0"/>
                        <a:t>172</a:t>
                      </a:r>
                    </a:p>
                  </a:txBody>
                  <a:tcPr/>
                </a:tc>
                <a:extLst>
                  <a:ext uri="{0D108BD9-81ED-4DB2-BD59-A6C34878D82A}">
                    <a16:rowId xmlns:a16="http://schemas.microsoft.com/office/drawing/2014/main" val="479375190"/>
                  </a:ext>
                </a:extLst>
              </a:tr>
              <a:tr h="352133">
                <a:tc>
                  <a:txBody>
                    <a:bodyPr/>
                    <a:lstStyle/>
                    <a:p>
                      <a:pPr algn="ctr"/>
                      <a:r>
                        <a:rPr lang="fr-FR" sz="1600" dirty="0"/>
                        <a:t>1973</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751917295"/>
                  </a:ext>
                </a:extLst>
              </a:tr>
              <a:tr h="352133">
                <a:tc>
                  <a:txBody>
                    <a:bodyPr/>
                    <a:lstStyle/>
                    <a:p>
                      <a:pPr algn="ctr"/>
                      <a:r>
                        <a:rPr lang="fr-FR" sz="1600" dirty="0"/>
                        <a:t>1974</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829065741"/>
                  </a:ext>
                </a:extLst>
              </a:tr>
              <a:tr h="352133">
                <a:tc>
                  <a:txBody>
                    <a:bodyPr/>
                    <a:lstStyle/>
                    <a:p>
                      <a:pPr algn="ctr"/>
                      <a:r>
                        <a:rPr lang="fr-FR" sz="1600" dirty="0"/>
                        <a:t>1975</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881672962"/>
                  </a:ext>
                </a:extLst>
              </a:tr>
              <a:tr h="352133">
                <a:tc>
                  <a:txBody>
                    <a:bodyPr/>
                    <a:lstStyle/>
                    <a:p>
                      <a:pPr algn="ctr"/>
                      <a:r>
                        <a:rPr lang="fr-FR" sz="1600" dirty="0"/>
                        <a:t>1976 et suivants</a:t>
                      </a:r>
                    </a:p>
                  </a:txBody>
                  <a:tcPr/>
                </a:tc>
                <a:tc>
                  <a:txBody>
                    <a:bodyPr/>
                    <a:lstStyle/>
                    <a:p>
                      <a:pPr algn="ctr"/>
                      <a:r>
                        <a:rPr lang="fr-FR" sz="1600" dirty="0"/>
                        <a:t>172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812330421"/>
                  </a:ext>
                </a:extLst>
              </a:tr>
            </a:tbl>
          </a:graphicData>
        </a:graphic>
      </p:graphicFrame>
    </p:spTree>
    <p:extLst>
      <p:ext uri="{BB962C8B-B14F-4D97-AF65-F5344CB8AC3E}">
        <p14:creationId xmlns:p14="http://schemas.microsoft.com/office/powerpoint/2010/main" val="9782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203"/>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36215"/>
            <a:ext cx="962406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a:t>
            </a:fld>
            <a:endParaRPr lang="fr-FR" altLang="fr-FR"/>
          </a:p>
        </p:txBody>
      </p:sp>
      <p:sp>
        <p:nvSpPr>
          <p:cNvPr id="6" name="Espace réservé du contenu 1"/>
          <p:cNvSpPr>
            <a:spLocks noGrp="1"/>
          </p:cNvSpPr>
          <p:nvPr>
            <p:ph idx="1"/>
          </p:nvPr>
        </p:nvSpPr>
        <p:spPr>
          <a:xfrm>
            <a:off x="533876" y="2628503"/>
            <a:ext cx="9624060" cy="2952440"/>
          </a:xfrm>
        </p:spPr>
        <p:txBody>
          <a:bodyPr anchor="ctr"/>
          <a:lstStyle/>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marL="0" indent="0" algn="just">
              <a:buNone/>
            </a:pPr>
            <a:r>
              <a:rPr lang="fr-FR" sz="2000" dirty="0">
                <a:solidFill>
                  <a:srgbClr val="BE0F2E"/>
                </a:solidFill>
                <a:latin typeface="Calibri" panose="020F0502020204030204" pitchFamily="34" charset="0"/>
                <a:cs typeface="Calibri" panose="020F0502020204030204" pitchFamily="34" charset="0"/>
              </a:rPr>
              <a:t>Les impacts de la réforme sur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Relèvement de l’âge légal</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Relèvement de la durée d’assurance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anticipé pour carrière longue</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Départ anticipé fonctionnaire handicapé</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Limite d’âge et maintien en fonction</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Décote / surcote et minimum garanti</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Majoration pour enfant</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Retraite progressive</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Principe de non-acquisition de nouveaux droits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Rachat d’études supérieures</a:t>
            </a: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8999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10" y="-152112"/>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30</a:t>
            </a:fld>
            <a:endParaRPr lang="fr-FR" altLang="fr-FR"/>
          </a:p>
        </p:txBody>
      </p:sp>
      <p:sp>
        <p:nvSpPr>
          <p:cNvPr id="6" name="Espace réservé du contenu 1"/>
          <p:cNvSpPr>
            <a:spLocks noGrp="1"/>
          </p:cNvSpPr>
          <p:nvPr>
            <p:ph idx="1"/>
          </p:nvPr>
        </p:nvSpPr>
        <p:spPr>
          <a:xfrm>
            <a:off x="666180" y="6885650"/>
            <a:ext cx="9624060" cy="254257"/>
          </a:xfrm>
        </p:spPr>
        <p:txBody>
          <a:bodyPr anchor="ctr"/>
          <a:lstStyle/>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algn="just">
              <a:buFontTx/>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3870204B-6D2A-945F-BF0A-477F25F915AB}"/>
              </a:ext>
            </a:extLst>
          </p:cNvPr>
          <p:cNvSpPr txBox="1"/>
          <p:nvPr/>
        </p:nvSpPr>
        <p:spPr>
          <a:xfrm>
            <a:off x="534670" y="1326923"/>
            <a:ext cx="9289032" cy="3077766"/>
          </a:xfrm>
          <a:prstGeom prst="rect">
            <a:avLst/>
          </a:prstGeom>
          <a:noFill/>
        </p:spPr>
        <p:txBody>
          <a:bodyPr wrap="square">
            <a:spAutoFit/>
          </a:bodyPr>
          <a:lstStyle/>
          <a:p>
            <a:pPr marL="0" indent="0" algn="just">
              <a:buNone/>
            </a:pPr>
            <a:r>
              <a:rPr lang="fr-FR" sz="2000" dirty="0">
                <a:solidFill>
                  <a:srgbClr val="BE0F2E"/>
                </a:solidFill>
                <a:latin typeface="Calibri" panose="020F0502020204030204" pitchFamily="34" charset="0"/>
                <a:cs typeface="Calibri" panose="020F0502020204030204" pitchFamily="34" charset="0"/>
              </a:rPr>
              <a:t>Majoration pour enfants	</a:t>
            </a:r>
            <a:r>
              <a:rPr lang="fr-FR" sz="2400" dirty="0">
                <a:solidFill>
                  <a:srgbClr val="BE0F2E"/>
                </a:solidFill>
                <a:latin typeface="Calibri" panose="020F0502020204030204" pitchFamily="34" charset="0"/>
                <a:cs typeface="Calibri" panose="020F0502020204030204" pitchFamily="34" charset="0"/>
              </a:rPr>
              <a:t>		</a:t>
            </a: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fr-FR" dirty="0">
                <a:solidFill>
                  <a:srgbClr val="BE0F2E"/>
                </a:solidFill>
                <a:latin typeface="Calibri" panose="020F0502020204030204" pitchFamily="34" charset="0"/>
                <a:cs typeface="Calibri" panose="020F0502020204030204" pitchFamily="34" charset="0"/>
              </a:rPr>
              <a:t>La condition d’avoir élevé les enfants pendant au moins 9 ans n’est plus exigée pour tous les enfants décédés (quelle que soit la cause du décès)</a:t>
            </a:r>
          </a:p>
          <a:p>
            <a:pPr algn="just"/>
            <a:endParaRPr lang="fr-FR" dirty="0">
              <a:solidFill>
                <a:srgbClr val="BE0F2E"/>
              </a:solidFill>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fr-FR" dirty="0">
                <a:solidFill>
                  <a:srgbClr val="BE0F2E"/>
                </a:solidFill>
                <a:latin typeface="Calibri" panose="020F0502020204030204" pitchFamily="34" charset="0"/>
                <a:cs typeface="Calibri" panose="020F0502020204030204" pitchFamily="34" charset="0"/>
              </a:rPr>
              <a:t>Suppression de la majoration pour enfants en cas de condamnation pour actes de violence ou de maltraitance sur enfants</a:t>
            </a:r>
          </a:p>
          <a:p>
            <a:pPr algn="just"/>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algn="just"/>
            <a:endParaRPr lang="fr-FR" sz="2000" dirty="0">
              <a:solidFill>
                <a:srgbClr val="BE0F2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4850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31</a:t>
            </a:fld>
            <a:endParaRPr lang="fr-FR" altLang="fr-FR"/>
          </a:p>
        </p:txBody>
      </p:sp>
      <p:sp>
        <p:nvSpPr>
          <p:cNvPr id="6" name="Espace réservé du contenu 1"/>
          <p:cNvSpPr>
            <a:spLocks noGrp="1"/>
          </p:cNvSpPr>
          <p:nvPr>
            <p:ph idx="1"/>
          </p:nvPr>
        </p:nvSpPr>
        <p:spPr>
          <a:xfrm>
            <a:off x="509786" y="5580831"/>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Retraite progressive</a:t>
            </a:r>
            <a:r>
              <a:rPr lang="fr-FR" sz="2400" dirty="0">
                <a:solidFill>
                  <a:srgbClr val="BE0F2E"/>
                </a:solidFill>
                <a:latin typeface="Calibri" panose="020F0502020204030204" pitchFamily="34" charset="0"/>
                <a:cs typeface="Calibri" panose="020F0502020204030204" pitchFamily="34" charset="0"/>
              </a:rPr>
              <a:t>		</a:t>
            </a: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Le fonctionnaire, qui exerce une activité à temps partiel, peut demander la liquidation partielle de sa pension de retraite tout en continuant à acquérir des droits au titre de son activité</a:t>
            </a:r>
          </a:p>
          <a:p>
            <a:pPr algn="just">
              <a:buFont typeface="Wingdings" panose="05000000000000000000" pitchFamily="2" charset="2"/>
              <a:buChar char="Ø"/>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Dispositif accessible 2 ans avant l’âge légal (de la </a:t>
            </a:r>
            <a:r>
              <a:rPr lang="fr-FR" sz="1800">
                <a:solidFill>
                  <a:srgbClr val="BE0F2E"/>
                </a:solidFill>
                <a:latin typeface="Calibri" panose="020F0502020204030204" pitchFamily="34" charset="0"/>
                <a:cs typeface="Calibri" panose="020F0502020204030204" pitchFamily="34" charset="0"/>
              </a:rPr>
              <a:t>catégorie sédentaire)</a:t>
            </a:r>
            <a:endParaRPr lang="fr-FR" sz="1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fonctionnaire doit réunir 150 trimestres en durée d’assurance tous régimes confondus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fonctionnaire exerce son activité à temps partiel, entre 50% et 90%</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fonctionnaire occupant un emploi à temps non complet n’a pas besoin de diminuer sa quotité de travail pour bénéficier de ce dispositif toutefois le dispositif n’est pas accessible au fonctionnaire cumulant plusieurs emplois à temps non complet dont la quotité de travail globale est supérieure à 90% d’un temps plein (soit supérieure à 31h30).</a:t>
            </a: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8205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32</a:t>
            </a:fld>
            <a:endParaRPr lang="fr-FR" altLang="fr-FR"/>
          </a:p>
        </p:txBody>
      </p:sp>
      <p:sp>
        <p:nvSpPr>
          <p:cNvPr id="6" name="Espace réservé du contenu 1"/>
          <p:cNvSpPr>
            <a:spLocks noGrp="1"/>
          </p:cNvSpPr>
          <p:nvPr>
            <p:ph idx="1"/>
          </p:nvPr>
        </p:nvSpPr>
        <p:spPr>
          <a:xfrm>
            <a:off x="378148" y="6479281"/>
            <a:ext cx="9624060" cy="254257"/>
          </a:xfrm>
        </p:spPr>
        <p:txBody>
          <a:bodyPr anchor="ctr"/>
          <a:lstStyle/>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La quotité de travail peut être modifiée au cours de la retraite progressive, le montant de la pension partielle est alors modifié.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Le retour à temps plein est possible mais le fonctionnaire ne pourra plus bénéficier du dispositif de retraite progressive même s’il bénéficie à nouveau d’une autorisation de temps partiel.</a:t>
            </a:r>
          </a:p>
          <a:p>
            <a:pPr algn="just">
              <a:buFont typeface="Arial" panose="020B0604020202020204" pitchFamily="34" charset="0"/>
              <a:buChar char="•"/>
            </a:pPr>
            <a:endParaRPr lang="fr-FR" sz="8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La pension partielle est calculée sur la base de la pension de retraite à laquelle le fonctionnaire aurait droit s’il cessait définitivement ses fonctions : si le fonctionnaire exerce à temps partiel à 70%, une première liquidation sera effectuée avec une pension calculée au prorata du temps non travaillé, il percevra ainsi 70% de traitement et 30% de pension.</a:t>
            </a:r>
          </a:p>
          <a:p>
            <a:pPr algn="just"/>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Il est possible de bénéficier de la retraite progressive au-delà de la limite d’âge.</a:t>
            </a:r>
          </a:p>
          <a:p>
            <a:pPr algn="just">
              <a:buFont typeface="Wingdings" panose="05000000000000000000" pitchFamily="2" charset="2"/>
              <a:buChar char="Ø"/>
            </a:pPr>
            <a:endParaRPr lang="fr-FR" sz="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Le fonctionnaire peut surcotiser pour décompter sa période de retraite progressive comme une période de temps plein.</a:t>
            </a:r>
          </a:p>
          <a:p>
            <a:pPr algn="just">
              <a:buFont typeface="Wingdings" panose="05000000000000000000" pitchFamily="2" charset="2"/>
              <a:buChar char="Ø"/>
            </a:pPr>
            <a:endParaRPr lang="fr-FR" sz="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Le calcul de la pension sera basé sur le dernier indice détenu depuis au moins 6 mois au moment de la cessation définitive des fonctions.</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r>
              <a:rPr lang="fr-FR" sz="1800" i="1" dirty="0">
                <a:solidFill>
                  <a:srgbClr val="BE0F2E"/>
                </a:solidFill>
                <a:latin typeface="Calibri" panose="020F0502020204030204" pitchFamily="34" charset="0"/>
                <a:cs typeface="Calibri" panose="020F0502020204030204" pitchFamily="34" charset="0"/>
              </a:rPr>
              <a:t>	La CNRACL devrait adapter prochainement son système informatique afin que les 	employeurs puissent effectuer des simulations de pension</a:t>
            </a: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pic>
        <p:nvPicPr>
          <p:cNvPr id="3" name="Graphique 2" descr="Avertissement avec un remplissage uni">
            <a:extLst>
              <a:ext uri="{FF2B5EF4-FFF2-40B4-BE49-F238E27FC236}">
                <a16:creationId xmlns:a16="http://schemas.microsoft.com/office/drawing/2014/main" id="{DB25BE42-337D-A43D-C545-4F24AC8325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3387" y="6186532"/>
            <a:ext cx="699118" cy="699118"/>
          </a:xfrm>
          <a:prstGeom prst="rect">
            <a:avLst/>
          </a:prstGeom>
        </p:spPr>
      </p:pic>
    </p:spTree>
    <p:extLst>
      <p:ext uri="{BB962C8B-B14F-4D97-AF65-F5344CB8AC3E}">
        <p14:creationId xmlns:p14="http://schemas.microsoft.com/office/powerpoint/2010/main" val="3082150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33</a:t>
            </a:fld>
            <a:endParaRPr lang="fr-FR" altLang="fr-FR"/>
          </a:p>
        </p:txBody>
      </p:sp>
      <p:sp>
        <p:nvSpPr>
          <p:cNvPr id="6" name="Espace réservé du contenu 1"/>
          <p:cNvSpPr>
            <a:spLocks noGrp="1"/>
          </p:cNvSpPr>
          <p:nvPr>
            <p:ph idx="1"/>
          </p:nvPr>
        </p:nvSpPr>
        <p:spPr>
          <a:xfrm>
            <a:off x="666180" y="6300911"/>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Maintien du principe de non-acquisition de nouveaux droits sauf : </a:t>
            </a: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Cas du fonctionnaire bénéficiant d’une retraite progressive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Pensionné bénéficiant d’un cumul libre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Si le fonctionnaire a atteint l’âge légal d’ouverture des droits, a liquidé l’ensemble de ses pensions et réunit une durée d’assurance complète</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Si le fonctionnaire a atteint l’âge d’annulation de la décote et a liquidée l’ensemble de ses pensions</a:t>
            </a:r>
          </a:p>
          <a:p>
            <a:pPr algn="just">
              <a:buFont typeface="Arial" panose="020B0604020202020204" pitchFamily="34" charset="0"/>
              <a:buChar char="•"/>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Pour connaitre les conditions de cumul de la pension CNRACL avec un revenu d’activité, la CNRACL a mis à disposition des pensionné un simulateur de calcul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hlinkClick r:id="rId3"/>
              </a:rPr>
              <a:t>https://www.cnracl.retraites.fr/retraite/mes-demarches/reprendre-une-activite</a:t>
            </a:r>
            <a:r>
              <a:rPr lang="fr-FR" sz="1800" dirty="0">
                <a:solidFill>
                  <a:srgbClr val="BE0F2E"/>
                </a:solidFill>
                <a:latin typeface="Calibri" panose="020F0502020204030204" pitchFamily="34" charset="0"/>
                <a:cs typeface="Calibri" panose="020F0502020204030204" pitchFamily="34" charset="0"/>
              </a:rPr>
              <a:t> </a:t>
            </a:r>
          </a:p>
          <a:p>
            <a:pPr algn="just">
              <a:buFont typeface="Wingdings" panose="05000000000000000000" pitchFamily="2" charset="2"/>
              <a:buChar char="Ø"/>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1139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34</a:t>
            </a:fld>
            <a:endParaRPr lang="fr-FR" altLang="fr-FR"/>
          </a:p>
        </p:txBody>
      </p:sp>
      <p:sp>
        <p:nvSpPr>
          <p:cNvPr id="6" name="Espace réservé du contenu 1"/>
          <p:cNvSpPr>
            <a:spLocks noGrp="1"/>
          </p:cNvSpPr>
          <p:nvPr>
            <p:ph idx="1"/>
          </p:nvPr>
        </p:nvSpPr>
        <p:spPr>
          <a:xfrm>
            <a:off x="378148" y="1260352"/>
            <a:ext cx="9624060" cy="4176464"/>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Annulation de la demande de pension pendant la période transitoire</a:t>
            </a:r>
          </a:p>
          <a:p>
            <a:pPr marL="0" indent="0" algn="just">
              <a:buNone/>
            </a:pPr>
            <a:endParaRPr lang="fr-FR" sz="12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Les fonctionnaires ayant demandé leur pension avant le 1</a:t>
            </a:r>
            <a:r>
              <a:rPr lang="fr-FR" sz="1800" baseline="30000" dirty="0">
                <a:solidFill>
                  <a:srgbClr val="BE0F2E"/>
                </a:solidFill>
                <a:latin typeface="Calibri" panose="020F0502020204030204" pitchFamily="34" charset="0"/>
                <a:cs typeface="Calibri" panose="020F0502020204030204" pitchFamily="34" charset="0"/>
              </a:rPr>
              <a:t>er</a:t>
            </a:r>
            <a:r>
              <a:rPr lang="fr-FR" sz="1800" dirty="0">
                <a:solidFill>
                  <a:srgbClr val="BE0F2E"/>
                </a:solidFill>
                <a:latin typeface="Calibri" panose="020F0502020204030204" pitchFamily="34" charset="0"/>
                <a:cs typeface="Calibri" panose="020F0502020204030204" pitchFamily="34" charset="0"/>
              </a:rPr>
              <a:t> septembre 2023 pour une liquidation à compter du 1</a:t>
            </a:r>
            <a:r>
              <a:rPr lang="fr-FR" sz="1800" baseline="30000" dirty="0">
                <a:solidFill>
                  <a:srgbClr val="BE0F2E"/>
                </a:solidFill>
                <a:latin typeface="Calibri" panose="020F0502020204030204" pitchFamily="34" charset="0"/>
                <a:cs typeface="Calibri" panose="020F0502020204030204" pitchFamily="34" charset="0"/>
              </a:rPr>
              <a:t>er</a:t>
            </a:r>
            <a:r>
              <a:rPr lang="fr-FR" sz="1800" dirty="0">
                <a:solidFill>
                  <a:srgbClr val="BE0F2E"/>
                </a:solidFill>
                <a:latin typeface="Calibri" panose="020F0502020204030204" pitchFamily="34" charset="0"/>
                <a:cs typeface="Calibri" panose="020F0502020204030204" pitchFamily="34" charset="0"/>
              </a:rPr>
              <a:t> septembre 2023 bénéficient, à leur demande, d’une annulation de leur pension ou de leur demande de pension.</a:t>
            </a:r>
          </a:p>
          <a:p>
            <a:pPr marL="0" indent="0" algn="just">
              <a:buNone/>
            </a:pPr>
            <a:endParaRPr lang="fr-FR" sz="8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Cette demande d’annulation doit être adressée à la CNRACL entre le 4 juin et le 31 octobre 2023.</a:t>
            </a:r>
          </a:p>
          <a:p>
            <a:pPr algn="just">
              <a:buFont typeface="Wingdings" panose="05000000000000000000" pitchFamily="2" charset="2"/>
              <a:buChar char="Ø"/>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9248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35</a:t>
            </a:fld>
            <a:endParaRPr lang="fr-FR" altLang="fr-FR"/>
          </a:p>
        </p:txBody>
      </p:sp>
      <p:sp>
        <p:nvSpPr>
          <p:cNvPr id="6" name="Espace réservé du contenu 1"/>
          <p:cNvSpPr>
            <a:spLocks noGrp="1"/>
          </p:cNvSpPr>
          <p:nvPr>
            <p:ph idx="1"/>
          </p:nvPr>
        </p:nvSpPr>
        <p:spPr>
          <a:xfrm>
            <a:off x="515898" y="4341522"/>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Remboursement des cotisations du rachat d’études supérieures</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Fonctionnaire né à compter du 01/09/1961</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Ne pas avoir liquidé de pension de retraite personnelle</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Dépôt de la demande de remboursement dans les 2 ans suivant la date de publication de la loi</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Le remboursement des cotisations entraine l’annulation des trimestres rachetés </a:t>
            </a: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4392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36</a:t>
            </a:fld>
            <a:endParaRPr lang="fr-FR" altLang="fr-FR"/>
          </a:p>
        </p:txBody>
      </p:sp>
      <p:sp>
        <p:nvSpPr>
          <p:cNvPr id="6" name="Espace réservé du contenu 1"/>
          <p:cNvSpPr>
            <a:spLocks noGrp="1"/>
          </p:cNvSpPr>
          <p:nvPr>
            <p:ph idx="1"/>
          </p:nvPr>
        </p:nvSpPr>
        <p:spPr>
          <a:xfrm>
            <a:off x="533876" y="4572719"/>
            <a:ext cx="9624060" cy="254257"/>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Pour retrouver toute l’actualité CNRACL sur la réforme des retraites :</a:t>
            </a: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hlinkClick r:id="rId3"/>
              </a:rPr>
              <a:t>https://www.cnracl.retraites.fr/actif/toute-lactualite-cnracl-sur-la-reforme-des-retraites</a:t>
            </a:r>
            <a:r>
              <a:rPr lang="fr-FR" sz="1800" dirty="0">
                <a:solidFill>
                  <a:srgbClr val="BE0F2E"/>
                </a:solidFill>
                <a:latin typeface="Calibri" panose="020F0502020204030204" pitchFamily="34" charset="0"/>
                <a:cs typeface="Calibri" panose="020F0502020204030204" pitchFamily="34" charset="0"/>
              </a:rPr>
              <a:t>  </a:t>
            </a:r>
          </a:p>
          <a:p>
            <a:pPr marL="0" indent="0" algn="just">
              <a:buNone/>
            </a:pPr>
            <a:endParaRPr lang="fr-FR" sz="2000" dirty="0">
              <a:solidFill>
                <a:srgbClr val="FF0000"/>
              </a:solidFill>
              <a:latin typeface="Calibri" panose="020F0502020204030204" pitchFamily="34" charset="0"/>
              <a:cs typeface="Calibri" panose="020F0502020204030204" pitchFamily="34" charset="0"/>
            </a:endParaRPr>
          </a:p>
          <a:p>
            <a:pPr algn="just">
              <a:buFont typeface="Arial" panose="020B0604020202020204" pitchFamily="34" charset="0"/>
              <a:buChar char="•"/>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7480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Nas-rd5200\diffusion\Commun Diffusion\Service Communication\Charte graphique\kit de charte graphique\powerpoint\page_texte_bleu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20" y="-1587"/>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2"/>
          <p:cNvSpPr txBox="1">
            <a:spLocks/>
          </p:cNvSpPr>
          <p:nvPr/>
        </p:nvSpPr>
        <p:spPr bwMode="auto">
          <a:xfrm>
            <a:off x="534670" y="3621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1F92B7"/>
                </a:solidFill>
                <a:latin typeface="Calibri" panose="020F0502020204030204" pitchFamily="34" charset="0"/>
                <a:cs typeface="Calibri" panose="020F0502020204030204" pitchFamily="34" charset="0"/>
              </a:rPr>
              <a:t>Contact </a:t>
            </a:r>
          </a:p>
        </p:txBody>
      </p:sp>
      <p:sp>
        <p:nvSpPr>
          <p:cNvPr id="9" name="Espace réservé du contenu 2"/>
          <p:cNvSpPr>
            <a:spLocks noGrp="1"/>
          </p:cNvSpPr>
          <p:nvPr>
            <p:ph idx="1"/>
          </p:nvPr>
        </p:nvSpPr>
        <p:spPr>
          <a:xfrm>
            <a:off x="666180" y="4104879"/>
            <a:ext cx="9624060" cy="3456384"/>
          </a:xfrm>
        </p:spPr>
        <p:txBody>
          <a:bodyPr/>
          <a:lstStyle/>
          <a:p>
            <a:pPr marL="0" lvl="3" indent="0" algn="ctr">
              <a:spcBef>
                <a:spcPts val="0"/>
              </a:spcBef>
              <a:spcAft>
                <a:spcPts val="2738"/>
              </a:spcAft>
              <a:buNone/>
            </a:pPr>
            <a:r>
              <a:rPr lang="fr-FR" sz="2000" b="1" dirty="0">
                <a:latin typeface="Calibri" panose="020F0502020204030204" pitchFamily="34" charset="0"/>
                <a:cs typeface="Calibri" panose="020F0502020204030204" pitchFamily="34" charset="0"/>
              </a:rPr>
              <a:t>Centre de Gestion de la Fonction Publique Territoriale de la Haute-Garonne</a:t>
            </a:r>
          </a:p>
          <a:p>
            <a:pPr marL="0" lvl="3" indent="0" algn="ctr">
              <a:spcBef>
                <a:spcPts val="0"/>
              </a:spcBef>
              <a:spcAft>
                <a:spcPts val="2738"/>
              </a:spcAft>
              <a:buNone/>
            </a:pPr>
            <a:r>
              <a:rPr lang="fr-FR" sz="2000" dirty="0">
                <a:latin typeface="Calibri" panose="020F0502020204030204" pitchFamily="34" charset="0"/>
                <a:cs typeface="Calibri" panose="020F0502020204030204" pitchFamily="34" charset="0"/>
              </a:rPr>
              <a:t>590, rue Buissonnière – CS 37666 – 31676 LABEGE CEDEX</a:t>
            </a:r>
          </a:p>
          <a:p>
            <a:pPr marL="0" lvl="3" indent="0" algn="ctr">
              <a:spcBef>
                <a:spcPts val="0"/>
              </a:spcBef>
              <a:spcAft>
                <a:spcPts val="2738"/>
              </a:spcAft>
              <a:buNone/>
            </a:pPr>
            <a:r>
              <a:rPr lang="fr-FR" sz="2000" b="1" dirty="0">
                <a:latin typeface="Calibri" panose="020F0502020204030204" pitchFamily="34" charset="0"/>
                <a:cs typeface="Calibri" panose="020F0502020204030204" pitchFamily="34" charset="0"/>
              </a:rPr>
              <a:t>Tel</a:t>
            </a:r>
            <a:r>
              <a:rPr lang="fr-FR" sz="2000" dirty="0">
                <a:latin typeface="Calibri" panose="020F0502020204030204" pitchFamily="34" charset="0"/>
                <a:cs typeface="Calibri" panose="020F0502020204030204" pitchFamily="34" charset="0"/>
              </a:rPr>
              <a:t> : 05 81 91 93 00 – </a:t>
            </a:r>
            <a:r>
              <a:rPr lang="fr-FR" sz="2000" b="1" dirty="0">
                <a:latin typeface="Calibri" panose="020F0502020204030204" pitchFamily="34" charset="0"/>
                <a:cs typeface="Calibri" panose="020F0502020204030204" pitchFamily="34" charset="0"/>
              </a:rPr>
              <a:t>Fax</a:t>
            </a:r>
            <a:r>
              <a:rPr lang="fr-FR" sz="2000" dirty="0">
                <a:latin typeface="Calibri" panose="020F0502020204030204" pitchFamily="34" charset="0"/>
                <a:cs typeface="Calibri" panose="020F0502020204030204" pitchFamily="34" charset="0"/>
              </a:rPr>
              <a:t> : 05 62 26 09 39</a:t>
            </a:r>
          </a:p>
          <a:p>
            <a:pPr marL="0" lvl="3" indent="0" algn="ctr">
              <a:spcBef>
                <a:spcPts val="0"/>
              </a:spcBef>
              <a:spcAft>
                <a:spcPts val="2738"/>
              </a:spcAft>
              <a:buNone/>
            </a:pPr>
            <a:r>
              <a:rPr lang="fr-FR" sz="2000" b="1" dirty="0">
                <a:latin typeface="Calibri" panose="020F0502020204030204" pitchFamily="34" charset="0"/>
                <a:cs typeface="Calibri" panose="020F0502020204030204" pitchFamily="34" charset="0"/>
              </a:rPr>
              <a:t>Site internet </a:t>
            </a:r>
            <a:r>
              <a:rPr lang="fr-FR" sz="2000" dirty="0">
                <a:latin typeface="Calibri" panose="020F0502020204030204" pitchFamily="34" charset="0"/>
                <a:cs typeface="Calibri" panose="020F0502020204030204" pitchFamily="34" charset="0"/>
              </a:rPr>
              <a:t>: </a:t>
            </a:r>
            <a:r>
              <a:rPr lang="fr-FR" sz="2000" dirty="0">
                <a:latin typeface="Calibri" panose="020F0502020204030204" pitchFamily="34" charset="0"/>
                <a:cs typeface="Calibri" panose="020F0502020204030204" pitchFamily="34" charset="0"/>
                <a:hlinkClick r:id="rId3"/>
              </a:rPr>
              <a:t>www.cdg31.fr</a:t>
            </a:r>
            <a:endParaRPr lang="fr-FR" sz="2000" dirty="0">
              <a:latin typeface="Calibri" panose="020F0502020204030204" pitchFamily="34" charset="0"/>
              <a:cs typeface="Calibri" panose="020F0502020204030204" pitchFamily="34" charset="0"/>
            </a:endParaRPr>
          </a:p>
          <a:p>
            <a:pPr marL="0" lvl="3" indent="0" algn="ctr">
              <a:spcBef>
                <a:spcPts val="0"/>
              </a:spcBef>
              <a:spcAft>
                <a:spcPts val="2738"/>
              </a:spcAft>
              <a:buNone/>
            </a:pPr>
            <a:r>
              <a:rPr lang="fr-FR" sz="2000" b="1" dirty="0">
                <a:latin typeface="Calibri" panose="020F0502020204030204" pitchFamily="34" charset="0"/>
                <a:cs typeface="Calibri" panose="020F0502020204030204" pitchFamily="34" charset="0"/>
              </a:rPr>
              <a:t>Mél</a:t>
            </a:r>
            <a:r>
              <a:rPr lang="fr-FR" sz="2000" dirty="0">
                <a:latin typeface="Calibri" panose="020F0502020204030204" pitchFamily="34" charset="0"/>
                <a:cs typeface="Calibri" panose="020F0502020204030204" pitchFamily="34" charset="0"/>
              </a:rPr>
              <a:t> : </a:t>
            </a:r>
            <a:r>
              <a:rPr lang="fr-FR" sz="2000" dirty="0">
                <a:latin typeface="Calibri" panose="020F0502020204030204" pitchFamily="34" charset="0"/>
                <a:cs typeface="Calibri" panose="020F0502020204030204" pitchFamily="34" charset="0"/>
                <a:hlinkClick r:id="rId4"/>
              </a:rPr>
              <a:t>contact@cdg31.fr</a:t>
            </a:r>
            <a:r>
              <a:rPr lang="fr-FR" sz="2000" dirty="0">
                <a:latin typeface="Calibri" panose="020F0502020204030204" pitchFamily="34" charset="0"/>
                <a:cs typeface="Calibri" panose="020F0502020204030204" pitchFamily="34" charset="0"/>
              </a:rPr>
              <a:t> </a:t>
            </a:r>
          </a:p>
          <a:p>
            <a:pPr marL="0" lvl="3" indent="0" algn="ctr">
              <a:spcBef>
                <a:spcPts val="0"/>
              </a:spcBef>
              <a:spcAft>
                <a:spcPts val="1369"/>
              </a:spcAft>
              <a:buNone/>
            </a:pPr>
            <a:r>
              <a:rPr lang="fr-FR" sz="2000" dirty="0">
                <a:latin typeface="Bodoni MT" panose="02070603080606020203" pitchFamily="18" charset="0"/>
              </a:rPr>
              <a:t>	</a:t>
            </a:r>
          </a:p>
        </p:txBody>
      </p:sp>
      <p:sp>
        <p:nvSpPr>
          <p:cNvPr id="5" name="Espace réservé du contenu 2"/>
          <p:cNvSpPr txBox="1">
            <a:spLocks/>
          </p:cNvSpPr>
          <p:nvPr/>
        </p:nvSpPr>
        <p:spPr bwMode="auto">
          <a:xfrm>
            <a:off x="378148" y="1175583"/>
            <a:ext cx="9624060"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t" anchorCtr="0" compatLnSpc="1">
            <a:prstTxWarp prst="textNoShape">
              <a:avLst/>
            </a:prstTxWarp>
          </a:bodyPr>
          <a:lstStyle>
            <a:lvl1pPr marL="391146" indent="-391146" algn="l" rtl="0" fontAlgn="base">
              <a:spcBef>
                <a:spcPct val="20000"/>
              </a:spcBef>
              <a:spcAft>
                <a:spcPct val="0"/>
              </a:spcAft>
              <a:buChar char="•"/>
              <a:defRPr sz="3700">
                <a:solidFill>
                  <a:schemeClr val="tx1"/>
                </a:solidFill>
                <a:latin typeface="+mn-lt"/>
                <a:ea typeface="+mn-ea"/>
                <a:cs typeface="+mn-cs"/>
              </a:defRPr>
            </a:lvl1pPr>
            <a:lvl2pPr marL="847483" indent="-325955" algn="l" rtl="0" fontAlgn="base">
              <a:spcBef>
                <a:spcPct val="20000"/>
              </a:spcBef>
              <a:spcAft>
                <a:spcPct val="0"/>
              </a:spcAft>
              <a:buChar char="–"/>
              <a:defRPr sz="3200">
                <a:solidFill>
                  <a:schemeClr val="tx1"/>
                </a:solidFill>
                <a:latin typeface="+mn-lt"/>
              </a:defRPr>
            </a:lvl2pPr>
            <a:lvl3pPr marL="1303820" indent="-260764" algn="l" rtl="0" fontAlgn="base">
              <a:spcBef>
                <a:spcPct val="20000"/>
              </a:spcBef>
              <a:spcAft>
                <a:spcPct val="0"/>
              </a:spcAft>
              <a:buChar char="•"/>
              <a:defRPr sz="2700">
                <a:solidFill>
                  <a:schemeClr val="tx1"/>
                </a:solidFill>
                <a:latin typeface="+mn-lt"/>
              </a:defRPr>
            </a:lvl3pPr>
            <a:lvl4pPr marL="1825348" indent="-260764" algn="l" rtl="0" fontAlgn="base">
              <a:spcBef>
                <a:spcPct val="20000"/>
              </a:spcBef>
              <a:spcAft>
                <a:spcPct val="0"/>
              </a:spcAft>
              <a:buChar char="–"/>
              <a:defRPr sz="2300">
                <a:solidFill>
                  <a:schemeClr val="tx1"/>
                </a:solidFill>
                <a:latin typeface="+mn-lt"/>
              </a:defRPr>
            </a:lvl4pPr>
            <a:lvl5pPr marL="2346876" indent="-260764" algn="l" rtl="0" fontAlgn="base">
              <a:spcBef>
                <a:spcPct val="20000"/>
              </a:spcBef>
              <a:spcAft>
                <a:spcPct val="0"/>
              </a:spcAft>
              <a:buChar char="»"/>
              <a:defRPr sz="2300">
                <a:solidFill>
                  <a:schemeClr val="tx1"/>
                </a:solidFill>
                <a:latin typeface="+mn-lt"/>
              </a:defRPr>
            </a:lvl5pPr>
            <a:lvl6pPr marL="2868404" indent="-260764" algn="l" rtl="0" fontAlgn="base">
              <a:spcBef>
                <a:spcPct val="20000"/>
              </a:spcBef>
              <a:spcAft>
                <a:spcPct val="0"/>
              </a:spcAft>
              <a:buChar char="»"/>
              <a:defRPr sz="2300">
                <a:solidFill>
                  <a:schemeClr val="tx1"/>
                </a:solidFill>
                <a:latin typeface="+mn-lt"/>
              </a:defRPr>
            </a:lvl6pPr>
            <a:lvl7pPr marL="3389932" indent="-260764" algn="l" rtl="0" fontAlgn="base">
              <a:spcBef>
                <a:spcPct val="20000"/>
              </a:spcBef>
              <a:spcAft>
                <a:spcPct val="0"/>
              </a:spcAft>
              <a:buChar char="»"/>
              <a:defRPr sz="2300">
                <a:solidFill>
                  <a:schemeClr val="tx1"/>
                </a:solidFill>
                <a:latin typeface="+mn-lt"/>
              </a:defRPr>
            </a:lvl7pPr>
            <a:lvl8pPr marL="3911460" indent="-260764" algn="l" rtl="0" fontAlgn="base">
              <a:spcBef>
                <a:spcPct val="20000"/>
              </a:spcBef>
              <a:spcAft>
                <a:spcPct val="0"/>
              </a:spcAft>
              <a:buChar char="»"/>
              <a:defRPr sz="2300">
                <a:solidFill>
                  <a:schemeClr val="tx1"/>
                </a:solidFill>
                <a:latin typeface="+mn-lt"/>
              </a:defRPr>
            </a:lvl8pPr>
            <a:lvl9pPr marL="4432988" indent="-260764" algn="l" rtl="0" fontAlgn="base">
              <a:spcBef>
                <a:spcPct val="20000"/>
              </a:spcBef>
              <a:spcAft>
                <a:spcPct val="0"/>
              </a:spcAft>
              <a:buChar char="»"/>
              <a:defRPr sz="2300">
                <a:solidFill>
                  <a:schemeClr val="tx1"/>
                </a:solidFill>
                <a:latin typeface="+mn-lt"/>
              </a:defRPr>
            </a:lvl9pPr>
          </a:lstStyle>
          <a:p>
            <a:pPr marL="0" lvl="3" indent="0" algn="ctr">
              <a:spcBef>
                <a:spcPts val="0"/>
              </a:spcBef>
              <a:spcAft>
                <a:spcPts val="2738"/>
              </a:spcAft>
              <a:buFontTx/>
              <a:buNone/>
            </a:pPr>
            <a:r>
              <a:rPr lang="fr-FR" sz="2000" b="1" kern="0" dirty="0">
                <a:latin typeface="Calibri" panose="020F0502020204030204" pitchFamily="34" charset="0"/>
                <a:cs typeface="Calibri" panose="020F0502020204030204" pitchFamily="34" charset="0"/>
              </a:rPr>
              <a:t>Service Retraite</a:t>
            </a:r>
          </a:p>
          <a:p>
            <a:pPr marL="0" lvl="3" indent="0" algn="ctr">
              <a:spcBef>
                <a:spcPts val="0"/>
              </a:spcBef>
              <a:spcAft>
                <a:spcPts val="2738"/>
              </a:spcAft>
              <a:buNone/>
            </a:pPr>
            <a:r>
              <a:rPr lang="fr-FR" sz="1800" kern="0" dirty="0">
                <a:latin typeface="Calibri" panose="020F0502020204030204" pitchFamily="34" charset="0"/>
                <a:cs typeface="Calibri" panose="020F0502020204030204" pitchFamily="34" charset="0"/>
              </a:rPr>
              <a:t>Laetitia DABAN et Isabelle GENDREU</a:t>
            </a:r>
          </a:p>
          <a:p>
            <a:pPr marL="0" lvl="3" indent="0" algn="ctr">
              <a:spcBef>
                <a:spcPts val="0"/>
              </a:spcBef>
              <a:spcAft>
                <a:spcPts val="2738"/>
              </a:spcAft>
              <a:buFontTx/>
              <a:buNone/>
            </a:pPr>
            <a:r>
              <a:rPr lang="fr-FR" sz="1800" b="1" kern="0" dirty="0">
                <a:latin typeface="Calibri" panose="020F0502020204030204" pitchFamily="34" charset="0"/>
                <a:cs typeface="Calibri" panose="020F0502020204030204" pitchFamily="34" charset="0"/>
              </a:rPr>
              <a:t>Tel : </a:t>
            </a:r>
            <a:r>
              <a:rPr lang="fr-FR" sz="1800" kern="0" dirty="0">
                <a:latin typeface="Calibri" panose="020F0502020204030204" pitchFamily="34" charset="0"/>
                <a:cs typeface="Calibri" panose="020F0502020204030204" pitchFamily="34" charset="0"/>
              </a:rPr>
              <a:t>05 81 91 93 00 – </a:t>
            </a:r>
            <a:r>
              <a:rPr lang="fr-FR" sz="1800" b="1" kern="0" dirty="0">
                <a:latin typeface="Calibri" panose="020F0502020204030204" pitchFamily="34" charset="0"/>
                <a:cs typeface="Calibri" panose="020F0502020204030204" pitchFamily="34" charset="0"/>
              </a:rPr>
              <a:t>Mél : </a:t>
            </a:r>
            <a:r>
              <a:rPr lang="fr-FR" sz="1800" kern="0" dirty="0">
                <a:latin typeface="Calibri" panose="020F0502020204030204" pitchFamily="34" charset="0"/>
                <a:cs typeface="Calibri" panose="020F0502020204030204" pitchFamily="34" charset="0"/>
                <a:hlinkClick r:id="rId5"/>
              </a:rPr>
              <a:t>retraite@cdg31.fr</a:t>
            </a:r>
            <a:endParaRPr lang="fr-FR" sz="1800" kern="0" dirty="0">
              <a:latin typeface="Calibri" panose="020F0502020204030204" pitchFamily="34" charset="0"/>
              <a:cs typeface="Calibri" panose="020F0502020204030204" pitchFamily="34" charset="0"/>
            </a:endParaRPr>
          </a:p>
          <a:p>
            <a:pPr marL="0" indent="0" algn="ctr">
              <a:buNone/>
            </a:pPr>
            <a:r>
              <a:rPr lang="fr-FR" altLang="fr-FR" sz="1600" dirty="0"/>
              <a:t>RDV au CDG tous les jours (sauf les mercredis après-midi) </a:t>
            </a:r>
          </a:p>
          <a:p>
            <a:pPr marL="0" indent="0" algn="ctr">
              <a:buNone/>
            </a:pPr>
            <a:r>
              <a:rPr lang="fr-FR" altLang="fr-FR" sz="1600" dirty="0"/>
              <a:t>RDV à Saint-Gaudens une fois par mois (prochaine date : le 19 octobre)</a:t>
            </a:r>
            <a:endParaRPr lang="pt-BR" altLang="fr-FR" sz="1600" dirty="0"/>
          </a:p>
          <a:p>
            <a:pPr marL="0" lvl="3" indent="0" algn="ctr">
              <a:spcBef>
                <a:spcPts val="0"/>
              </a:spcBef>
              <a:spcAft>
                <a:spcPts val="2738"/>
              </a:spcAft>
              <a:buFontTx/>
              <a:buNone/>
            </a:pPr>
            <a:r>
              <a:rPr lang="fr-FR" sz="2000" kern="0" dirty="0">
                <a:latin typeface="Calibri" panose="020F0502020204030204" pitchFamily="34" charset="0"/>
                <a:cs typeface="Calibri" panose="020F0502020204030204" pitchFamily="34" charset="0"/>
              </a:rPr>
              <a:t> </a:t>
            </a:r>
            <a:endParaRPr lang="fr-FR" sz="2000" b="1" kern="0" dirty="0">
              <a:latin typeface="Calibri" panose="020F0502020204030204" pitchFamily="34" charset="0"/>
              <a:cs typeface="Calibri" panose="020F0502020204030204" pitchFamily="34" charset="0"/>
            </a:endParaRPr>
          </a:p>
        </p:txBody>
      </p:sp>
      <p:cxnSp>
        <p:nvCxnSpPr>
          <p:cNvPr id="3" name="Connecteur droit 2"/>
          <p:cNvCxnSpPr/>
          <p:nvPr/>
        </p:nvCxnSpPr>
        <p:spPr>
          <a:xfrm>
            <a:off x="0" y="3919150"/>
            <a:ext cx="10675292" cy="0"/>
          </a:xfrm>
          <a:prstGeom prst="line">
            <a:avLst/>
          </a:prstGeom>
          <a:ln w="19050">
            <a:solidFill>
              <a:srgbClr val="1F92B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88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anim calcmode="lin" valueType="num">
                                      <p:cBhvr>
                                        <p:cTn id="28"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1000"/>
                                        <p:tgtEl>
                                          <p:spTgt spid="9">
                                            <p:txEl>
                                              <p:pRg st="5" end="5"/>
                                            </p:txEl>
                                          </p:spTgt>
                                        </p:tgtEl>
                                      </p:cBhvr>
                                    </p:animEffect>
                                    <p:anim calcmode="lin" valueType="num">
                                      <p:cBhvr>
                                        <p:cTn id="3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grpId="0" nodeType="after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fade">
                                      <p:cBhvr>
                                        <p:cTn id="38" dur="1000"/>
                                        <p:tgtEl>
                                          <p:spTgt spid="5">
                                            <p:txEl>
                                              <p:pRg st="0" end="0"/>
                                            </p:txEl>
                                          </p:spTgt>
                                        </p:tgtEl>
                                      </p:cBhvr>
                                    </p:animEffect>
                                    <p:anim calcmode="lin" valueType="num">
                                      <p:cBhvr>
                                        <p:cTn id="3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Effect transition="in" filter="fade">
                                      <p:cBhvr>
                                        <p:cTn id="43" dur="1000"/>
                                        <p:tgtEl>
                                          <p:spTgt spid="5">
                                            <p:txEl>
                                              <p:pRg st="1" end="1"/>
                                            </p:txEl>
                                          </p:spTgt>
                                        </p:tgtEl>
                                      </p:cBhvr>
                                    </p:animEffect>
                                    <p:anim calcmode="lin" valueType="num">
                                      <p:cBhvr>
                                        <p:cTn id="4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1" end="1"/>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fade">
                                      <p:cBhvr>
                                        <p:cTn id="48" dur="1000"/>
                                        <p:tgtEl>
                                          <p:spTgt spid="5">
                                            <p:txEl>
                                              <p:pRg st="2" end="2"/>
                                            </p:txEl>
                                          </p:spTgt>
                                        </p:tgtEl>
                                      </p:cBhvr>
                                    </p:animEffect>
                                    <p:anim calcmode="lin" valueType="num">
                                      <p:cBhvr>
                                        <p:cTn id="4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
                                            <p:txEl>
                                              <p:pRg st="3" end="3"/>
                                            </p:txEl>
                                          </p:spTgt>
                                        </p:tgtEl>
                                        <p:attrNameLst>
                                          <p:attrName>style.visibility</p:attrName>
                                        </p:attrNameLst>
                                      </p:cBhvr>
                                      <p:to>
                                        <p:strVal val="visible"/>
                                      </p:to>
                                    </p:set>
                                    <p:animEffect transition="in" filter="fade">
                                      <p:cBhvr>
                                        <p:cTn id="55" dur="1000"/>
                                        <p:tgtEl>
                                          <p:spTgt spid="5">
                                            <p:txEl>
                                              <p:pRg st="3" end="3"/>
                                            </p:txEl>
                                          </p:spTgt>
                                        </p:tgtEl>
                                      </p:cBhvr>
                                    </p:animEffect>
                                    <p:anim calcmode="lin" valueType="num">
                                      <p:cBhvr>
                                        <p:cTn id="5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fade">
                                      <p:cBhvr>
                                        <p:cTn id="62" dur="1000"/>
                                        <p:tgtEl>
                                          <p:spTgt spid="5">
                                            <p:txEl>
                                              <p:pRg st="4" end="4"/>
                                            </p:txEl>
                                          </p:spTgt>
                                        </p:tgtEl>
                                      </p:cBhvr>
                                    </p:animEffect>
                                    <p:anim calcmode="lin" valueType="num">
                                      <p:cBhvr>
                                        <p:cTn id="6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6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
                                            <p:txEl>
                                              <p:pRg st="5" end="5"/>
                                            </p:txEl>
                                          </p:spTgt>
                                        </p:tgtEl>
                                        <p:attrNameLst>
                                          <p:attrName>style.visibility</p:attrName>
                                        </p:attrNameLst>
                                      </p:cBhvr>
                                      <p:to>
                                        <p:strVal val="visible"/>
                                      </p:to>
                                    </p:set>
                                    <p:animEffect transition="in" filter="fade">
                                      <p:cBhvr>
                                        <p:cTn id="67" dur="1000"/>
                                        <p:tgtEl>
                                          <p:spTgt spid="5">
                                            <p:txEl>
                                              <p:pRg st="5" end="5"/>
                                            </p:txEl>
                                          </p:spTgt>
                                        </p:tgtEl>
                                      </p:cBhvr>
                                    </p:animEffect>
                                    <p:anim calcmode="lin" valueType="num">
                                      <p:cBhvr>
                                        <p:cTn id="6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0" y="0"/>
            <a:ext cx="10691812" cy="7559676"/>
            <a:chOff x="0" y="0"/>
            <a:chExt cx="10691812" cy="7559676"/>
          </a:xfrm>
        </p:grpSpPr>
        <p:pic>
          <p:nvPicPr>
            <p:cNvPr id="6146" name="Picture 2" descr="\\Nas-rd5200\diffusion\Commun Diffusion\Service Communication\Charte graphique\2021\changement de logo\Modèles de documents\powerpoint\couverture powerpoint_losan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691812" cy="755967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p:cNvGrpSpPr/>
            <p:nvPr/>
          </p:nvGrpSpPr>
          <p:grpSpPr>
            <a:xfrm>
              <a:off x="3762524" y="4200652"/>
              <a:ext cx="3168352" cy="400110"/>
              <a:chOff x="3762524" y="4200652"/>
              <a:chExt cx="3168352" cy="400110"/>
            </a:xfrm>
          </p:grpSpPr>
          <p:sp>
            <p:nvSpPr>
              <p:cNvPr id="5" name="Rectangle 4"/>
              <p:cNvSpPr/>
              <p:nvPr/>
            </p:nvSpPr>
            <p:spPr>
              <a:xfrm>
                <a:off x="3762524" y="4200652"/>
                <a:ext cx="3168352" cy="1560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923351" y="4200652"/>
                <a:ext cx="2845110" cy="400110"/>
              </a:xfrm>
              <a:prstGeom prst="rect">
                <a:avLst/>
              </a:prstGeom>
              <a:solidFill>
                <a:schemeClr val="bg1"/>
              </a:solidFill>
            </p:spPr>
            <p:txBody>
              <a:bodyPr wrap="square" rtlCol="0">
                <a:spAutoFit/>
              </a:bodyPr>
              <a:lstStyle/>
              <a:p>
                <a:pPr algn="ctr"/>
                <a:r>
                  <a:rPr lang="fr-FR" sz="1000" dirty="0">
                    <a:latin typeface="Calibri" panose="020F0502020204030204" pitchFamily="34" charset="0"/>
                    <a:cs typeface="Calibri" panose="020F0502020204030204" pitchFamily="34" charset="0"/>
                  </a:rPr>
                  <a:t>© CDG 31. Tous droits réservés. </a:t>
                </a:r>
                <a:r>
                  <a:rPr lang="fr-FR" sz="1000">
                    <a:latin typeface="Calibri" panose="020F0502020204030204" pitchFamily="34" charset="0"/>
                    <a:cs typeface="Calibri" panose="020F0502020204030204" pitchFamily="34" charset="0"/>
                  </a:rPr>
                  <a:t>[2022].</a:t>
                </a:r>
                <a:endParaRPr lang="fr-FR" sz="1000" dirty="0">
                  <a:latin typeface="Calibri" panose="020F0502020204030204" pitchFamily="34" charset="0"/>
                  <a:cs typeface="Calibri" panose="020F0502020204030204" pitchFamily="34" charset="0"/>
                </a:endParaRPr>
              </a:p>
              <a:p>
                <a:pPr algn="ctr"/>
                <a:r>
                  <a:rPr lang="fr-FR" sz="1000" dirty="0">
                    <a:latin typeface="Calibri" panose="020F0502020204030204" pitchFamily="34" charset="0"/>
                    <a:cs typeface="Calibri" panose="020F0502020204030204" pitchFamily="34" charset="0"/>
                  </a:rPr>
                  <a:t>Toute exploitation commerciale est interdite</a:t>
                </a:r>
              </a:p>
            </p:txBody>
          </p:sp>
        </p:grpSp>
        <p:sp>
          <p:nvSpPr>
            <p:cNvPr id="8" name="Titre 1"/>
            <p:cNvSpPr txBox="1">
              <a:spLocks/>
            </p:cNvSpPr>
            <p:nvPr/>
          </p:nvSpPr>
          <p:spPr bwMode="auto">
            <a:xfrm>
              <a:off x="3474492" y="2844527"/>
              <a:ext cx="3744416"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r>
                <a:rPr lang="fr-FR" sz="2000" kern="0" dirty="0">
                  <a:ln w="1905"/>
                  <a:solidFill>
                    <a:schemeClr val="bg1"/>
                  </a:solidFill>
                  <a:latin typeface="Calibri" panose="020F0502020204030204" pitchFamily="34" charset="0"/>
                  <a:cs typeface="Calibri" panose="020F0502020204030204" pitchFamily="34" charset="0"/>
                </a:rPr>
                <a:t>Centre de Gestion </a:t>
              </a:r>
            </a:p>
            <a:p>
              <a:r>
                <a:rPr lang="fr-FR" sz="2000" kern="0" dirty="0">
                  <a:ln w="1905"/>
                  <a:solidFill>
                    <a:schemeClr val="bg1"/>
                  </a:solidFill>
                  <a:latin typeface="Calibri" panose="020F0502020204030204" pitchFamily="34" charset="0"/>
                  <a:cs typeface="Calibri" panose="020F0502020204030204" pitchFamily="34" charset="0"/>
                </a:rPr>
                <a:t>de la Fonction Publique Territoriale </a:t>
              </a:r>
            </a:p>
            <a:p>
              <a:r>
                <a:rPr lang="fr-FR" sz="2000" kern="0" dirty="0">
                  <a:ln w="1905"/>
                  <a:solidFill>
                    <a:schemeClr val="bg1"/>
                  </a:solidFill>
                  <a:latin typeface="Calibri" panose="020F0502020204030204" pitchFamily="34" charset="0"/>
                  <a:cs typeface="Calibri" panose="020F0502020204030204" pitchFamily="34" charset="0"/>
                </a:rPr>
                <a:t>de la Haute-Garonne</a:t>
              </a:r>
              <a:endParaRPr lang="fr-FR" sz="2000" kern="0"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7288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52239"/>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4</a:t>
            </a:fld>
            <a:endParaRPr lang="fr-FR" altLang="fr-FR"/>
          </a:p>
        </p:txBody>
      </p:sp>
      <p:sp>
        <p:nvSpPr>
          <p:cNvPr id="6" name="Espace réservé du contenu 1"/>
          <p:cNvSpPr>
            <a:spLocks noGrp="1"/>
          </p:cNvSpPr>
          <p:nvPr>
            <p:ph idx="1"/>
          </p:nvPr>
        </p:nvSpPr>
        <p:spPr>
          <a:xfrm>
            <a:off x="525274" y="916556"/>
            <a:ext cx="9624060" cy="590465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Relèvement de l’âge légal : catégorie sédentaire</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L’âge légal de départ est progressivement relevé de 2 ans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E03894FF-0985-97AE-9367-90ADAC1A5D82}"/>
              </a:ext>
            </a:extLst>
          </p:cNvPr>
          <p:cNvGraphicFramePr>
            <a:graphicFrameLocks noGrp="1"/>
          </p:cNvGraphicFramePr>
          <p:nvPr>
            <p:extLst>
              <p:ext uri="{D42A27DB-BD31-4B8C-83A1-F6EECF244321}">
                <p14:modId xmlns:p14="http://schemas.microsoft.com/office/powerpoint/2010/main" val="3804718092"/>
              </p:ext>
            </p:extLst>
          </p:nvPr>
        </p:nvGraphicFramePr>
        <p:xfrm>
          <a:off x="764795" y="2746672"/>
          <a:ext cx="9145017" cy="3898035"/>
        </p:xfrm>
        <a:graphic>
          <a:graphicData uri="http://schemas.openxmlformats.org/drawingml/2006/table">
            <a:tbl>
              <a:tblPr firstRow="1" bandRow="1">
                <a:tableStyleId>{21E4AEA4-8DFA-4A89-87EB-49C32662AFE0}</a:tableStyleId>
              </a:tblPr>
              <a:tblGrid>
                <a:gridCol w="3048339">
                  <a:extLst>
                    <a:ext uri="{9D8B030D-6E8A-4147-A177-3AD203B41FA5}">
                      <a16:colId xmlns:a16="http://schemas.microsoft.com/office/drawing/2014/main" val="2604168172"/>
                    </a:ext>
                  </a:extLst>
                </a:gridCol>
                <a:gridCol w="3048339">
                  <a:extLst>
                    <a:ext uri="{9D8B030D-6E8A-4147-A177-3AD203B41FA5}">
                      <a16:colId xmlns:a16="http://schemas.microsoft.com/office/drawing/2014/main" val="4221931580"/>
                    </a:ext>
                  </a:extLst>
                </a:gridCol>
                <a:gridCol w="3048339">
                  <a:extLst>
                    <a:ext uri="{9D8B030D-6E8A-4147-A177-3AD203B41FA5}">
                      <a16:colId xmlns:a16="http://schemas.microsoft.com/office/drawing/2014/main" val="3901770036"/>
                    </a:ext>
                  </a:extLst>
                </a:gridCol>
              </a:tblGrid>
              <a:tr h="560475">
                <a:tc>
                  <a:txBody>
                    <a:bodyPr/>
                    <a:lstStyle/>
                    <a:p>
                      <a:pPr algn="ctr"/>
                      <a:r>
                        <a:rPr lang="fr-FR" sz="1600" dirty="0"/>
                        <a:t>Date de naissance</a:t>
                      </a:r>
                    </a:p>
                  </a:txBody>
                  <a:tcPr/>
                </a:tc>
                <a:tc>
                  <a:txBody>
                    <a:bodyPr/>
                    <a:lstStyle/>
                    <a:p>
                      <a:pPr algn="ctr"/>
                      <a:r>
                        <a:rPr lang="fr-FR" sz="1600" dirty="0"/>
                        <a:t>Age de départ avant réforme</a:t>
                      </a:r>
                    </a:p>
                  </a:txBody>
                  <a:tcPr/>
                </a:tc>
                <a:tc>
                  <a:txBody>
                    <a:bodyPr/>
                    <a:lstStyle/>
                    <a:p>
                      <a:pPr algn="ctr"/>
                      <a:r>
                        <a:rPr lang="fr-FR" sz="1600" dirty="0"/>
                        <a:t>Age de départ après réforme</a:t>
                      </a:r>
                    </a:p>
                  </a:txBody>
                  <a:tcPr/>
                </a:tc>
                <a:extLst>
                  <a:ext uri="{0D108BD9-81ED-4DB2-BD59-A6C34878D82A}">
                    <a16:rowId xmlns:a16="http://schemas.microsoft.com/office/drawing/2014/main" val="2977351667"/>
                  </a:ext>
                </a:extLst>
              </a:tr>
              <a:tr h="370840">
                <a:tc>
                  <a:txBody>
                    <a:bodyPr/>
                    <a:lstStyle/>
                    <a:p>
                      <a:pPr algn="ctr"/>
                      <a:r>
                        <a:rPr lang="fr-FR" sz="1600" dirty="0"/>
                        <a:t>Avant le 01/09/1961</a:t>
                      </a:r>
                    </a:p>
                  </a:txBody>
                  <a:tcPr/>
                </a:tc>
                <a:tc>
                  <a:txBody>
                    <a:bodyPr/>
                    <a:lstStyle/>
                    <a:p>
                      <a:pPr algn="ctr"/>
                      <a:r>
                        <a:rPr lang="fr-FR" sz="1600" dirty="0"/>
                        <a:t>62 ans </a:t>
                      </a:r>
                    </a:p>
                  </a:txBody>
                  <a:tcPr/>
                </a:tc>
                <a:tc>
                  <a:txBody>
                    <a:bodyPr/>
                    <a:lstStyle/>
                    <a:p>
                      <a:pPr algn="ctr"/>
                      <a:r>
                        <a:rPr lang="fr-FR" sz="1600" dirty="0"/>
                        <a:t>62 ans</a:t>
                      </a:r>
                    </a:p>
                  </a:txBody>
                  <a:tcPr/>
                </a:tc>
                <a:extLst>
                  <a:ext uri="{0D108BD9-81ED-4DB2-BD59-A6C34878D82A}">
                    <a16:rowId xmlns:a16="http://schemas.microsoft.com/office/drawing/2014/main" val="884756188"/>
                  </a:ext>
                </a:extLst>
              </a:tr>
              <a:tr h="370840">
                <a:tc>
                  <a:txBody>
                    <a:bodyPr/>
                    <a:lstStyle/>
                    <a:p>
                      <a:pPr algn="ctr"/>
                      <a:r>
                        <a:rPr lang="fr-FR" sz="1600" dirty="0"/>
                        <a:t>Entre le 01/09 et le 31/12/1961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62 ans </a:t>
                      </a:r>
                    </a:p>
                  </a:txBody>
                  <a:tcPr/>
                </a:tc>
                <a:tc>
                  <a:txBody>
                    <a:bodyPr/>
                    <a:lstStyle/>
                    <a:p>
                      <a:pPr algn="ctr"/>
                      <a:r>
                        <a:rPr lang="fr-FR" sz="1600" dirty="0"/>
                        <a:t>62 ans 3 mois</a:t>
                      </a:r>
                    </a:p>
                  </a:txBody>
                  <a:tcPr/>
                </a:tc>
                <a:extLst>
                  <a:ext uri="{0D108BD9-81ED-4DB2-BD59-A6C34878D82A}">
                    <a16:rowId xmlns:a16="http://schemas.microsoft.com/office/drawing/2014/main" val="110175663"/>
                  </a:ext>
                </a:extLst>
              </a:tr>
              <a:tr h="370840">
                <a:tc>
                  <a:txBody>
                    <a:bodyPr/>
                    <a:lstStyle/>
                    <a:p>
                      <a:pPr algn="ctr"/>
                      <a:r>
                        <a:rPr lang="fr-FR" sz="1600" dirty="0"/>
                        <a:t>1962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62 ans </a:t>
                      </a:r>
                    </a:p>
                  </a:txBody>
                  <a:tcPr/>
                </a:tc>
                <a:tc>
                  <a:txBody>
                    <a:bodyPr/>
                    <a:lstStyle/>
                    <a:p>
                      <a:pPr algn="ctr"/>
                      <a:r>
                        <a:rPr lang="fr-FR" sz="1600" dirty="0"/>
                        <a:t>62 ans 6 mois</a:t>
                      </a:r>
                    </a:p>
                  </a:txBody>
                  <a:tcPr/>
                </a:tc>
                <a:extLst>
                  <a:ext uri="{0D108BD9-81ED-4DB2-BD59-A6C34878D82A}">
                    <a16:rowId xmlns:a16="http://schemas.microsoft.com/office/drawing/2014/main" val="3373666353"/>
                  </a:ext>
                </a:extLst>
              </a:tr>
              <a:tr h="370840">
                <a:tc>
                  <a:txBody>
                    <a:bodyPr/>
                    <a:lstStyle/>
                    <a:p>
                      <a:pPr algn="ctr"/>
                      <a:r>
                        <a:rPr lang="fr-FR" sz="1600" dirty="0"/>
                        <a:t>1963</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62 ans </a:t>
                      </a:r>
                    </a:p>
                  </a:txBody>
                  <a:tcPr/>
                </a:tc>
                <a:tc>
                  <a:txBody>
                    <a:bodyPr/>
                    <a:lstStyle/>
                    <a:p>
                      <a:pPr algn="ctr"/>
                      <a:r>
                        <a:rPr lang="fr-FR" sz="1600" dirty="0"/>
                        <a:t>62 ans 9 mois</a:t>
                      </a:r>
                    </a:p>
                  </a:txBody>
                  <a:tcPr/>
                </a:tc>
                <a:extLst>
                  <a:ext uri="{0D108BD9-81ED-4DB2-BD59-A6C34878D82A}">
                    <a16:rowId xmlns:a16="http://schemas.microsoft.com/office/drawing/2014/main" val="1692282672"/>
                  </a:ext>
                </a:extLst>
              </a:tr>
              <a:tr h="370840">
                <a:tc>
                  <a:txBody>
                    <a:bodyPr/>
                    <a:lstStyle/>
                    <a:p>
                      <a:pPr algn="ctr"/>
                      <a:r>
                        <a:rPr lang="fr-FR" sz="1600" dirty="0"/>
                        <a:t>1964</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62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63 ans</a:t>
                      </a:r>
                    </a:p>
                  </a:txBody>
                  <a:tcPr/>
                </a:tc>
                <a:extLst>
                  <a:ext uri="{0D108BD9-81ED-4DB2-BD59-A6C34878D82A}">
                    <a16:rowId xmlns:a16="http://schemas.microsoft.com/office/drawing/2014/main" val="2593753140"/>
                  </a:ext>
                </a:extLst>
              </a:tr>
              <a:tr h="370840">
                <a:tc>
                  <a:txBody>
                    <a:bodyPr/>
                    <a:lstStyle/>
                    <a:p>
                      <a:pPr algn="ctr"/>
                      <a:r>
                        <a:rPr lang="fr-FR" sz="1600" dirty="0"/>
                        <a:t>1965</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62 ans </a:t>
                      </a:r>
                    </a:p>
                  </a:txBody>
                  <a:tcPr/>
                </a:tc>
                <a:tc>
                  <a:txBody>
                    <a:bodyPr/>
                    <a:lstStyle/>
                    <a:p>
                      <a:pPr algn="ctr"/>
                      <a:r>
                        <a:rPr lang="fr-FR" sz="1600" dirty="0"/>
                        <a:t>63 ans 3 mois</a:t>
                      </a:r>
                    </a:p>
                  </a:txBody>
                  <a:tcPr/>
                </a:tc>
                <a:extLst>
                  <a:ext uri="{0D108BD9-81ED-4DB2-BD59-A6C34878D82A}">
                    <a16:rowId xmlns:a16="http://schemas.microsoft.com/office/drawing/2014/main" val="3812204981"/>
                  </a:ext>
                </a:extLst>
              </a:tr>
              <a:tr h="370840">
                <a:tc>
                  <a:txBody>
                    <a:bodyPr/>
                    <a:lstStyle/>
                    <a:p>
                      <a:pPr algn="ctr"/>
                      <a:r>
                        <a:rPr lang="fr-FR" sz="1600" dirty="0"/>
                        <a:t>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62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63 ans 6 mois</a:t>
                      </a:r>
                    </a:p>
                  </a:txBody>
                  <a:tcPr/>
                </a:tc>
                <a:extLst>
                  <a:ext uri="{0D108BD9-81ED-4DB2-BD59-A6C34878D82A}">
                    <a16:rowId xmlns:a16="http://schemas.microsoft.com/office/drawing/2014/main" val="3682244779"/>
                  </a:ext>
                </a:extLst>
              </a:tr>
              <a:tr h="370840">
                <a:tc>
                  <a:txBody>
                    <a:bodyPr/>
                    <a:lstStyle/>
                    <a:p>
                      <a:pPr algn="ctr"/>
                      <a:r>
                        <a:rPr lang="fr-FR" sz="1600" dirty="0"/>
                        <a:t>1967</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62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63 ans 9 mois</a:t>
                      </a:r>
                    </a:p>
                  </a:txBody>
                  <a:tcPr/>
                </a:tc>
                <a:extLst>
                  <a:ext uri="{0D108BD9-81ED-4DB2-BD59-A6C34878D82A}">
                    <a16:rowId xmlns:a16="http://schemas.microsoft.com/office/drawing/2014/main" val="2706807901"/>
                  </a:ext>
                </a:extLst>
              </a:tr>
              <a:tr h="370840">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fr-FR" sz="1600" dirty="0"/>
                        <a:t>1968 et suivants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62 ans </a:t>
                      </a:r>
                    </a:p>
                  </a:txBody>
                  <a:tcPr/>
                </a:tc>
                <a:tc>
                  <a:txBody>
                    <a:bodyPr/>
                    <a:lstStyle/>
                    <a:p>
                      <a:pPr algn="ctr"/>
                      <a:r>
                        <a:rPr lang="fr-FR" sz="1600" dirty="0"/>
                        <a:t>64 ans</a:t>
                      </a:r>
                    </a:p>
                  </a:txBody>
                  <a:tcPr/>
                </a:tc>
                <a:extLst>
                  <a:ext uri="{0D108BD9-81ED-4DB2-BD59-A6C34878D82A}">
                    <a16:rowId xmlns:a16="http://schemas.microsoft.com/office/drawing/2014/main" val="3392517974"/>
                  </a:ext>
                </a:extLst>
              </a:tr>
            </a:tbl>
          </a:graphicData>
        </a:graphic>
      </p:graphicFrame>
    </p:spTree>
    <p:extLst>
      <p:ext uri="{BB962C8B-B14F-4D97-AF65-F5344CB8AC3E}">
        <p14:creationId xmlns:p14="http://schemas.microsoft.com/office/powerpoint/2010/main" val="164706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8" y="-1587"/>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52239"/>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5</a:t>
            </a:fld>
            <a:endParaRPr lang="fr-FR" altLang="fr-FR"/>
          </a:p>
        </p:txBody>
      </p:sp>
      <p:sp>
        <p:nvSpPr>
          <p:cNvPr id="6" name="Espace réservé du contenu 1"/>
          <p:cNvSpPr>
            <a:spLocks noGrp="1"/>
          </p:cNvSpPr>
          <p:nvPr>
            <p:ph idx="1"/>
          </p:nvPr>
        </p:nvSpPr>
        <p:spPr>
          <a:xfrm>
            <a:off x="548938" y="971345"/>
            <a:ext cx="9624060" cy="590465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Relèvement de l’âge légal : catégorie active</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Pas d’évolution de la durée requise de service en catégorie active (17 ans)</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L’âge légal de départ est progressivement relevé de 2 ans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E03894FF-0985-97AE-9367-90ADAC1A5D82}"/>
              </a:ext>
            </a:extLst>
          </p:cNvPr>
          <p:cNvGraphicFramePr>
            <a:graphicFrameLocks noGrp="1"/>
          </p:cNvGraphicFramePr>
          <p:nvPr>
            <p:extLst>
              <p:ext uri="{D42A27DB-BD31-4B8C-83A1-F6EECF244321}">
                <p14:modId xmlns:p14="http://schemas.microsoft.com/office/powerpoint/2010/main" val="669989293"/>
              </p:ext>
            </p:extLst>
          </p:nvPr>
        </p:nvGraphicFramePr>
        <p:xfrm>
          <a:off x="666180" y="2725642"/>
          <a:ext cx="9145017" cy="3898035"/>
        </p:xfrm>
        <a:graphic>
          <a:graphicData uri="http://schemas.openxmlformats.org/drawingml/2006/table">
            <a:tbl>
              <a:tblPr firstRow="1" bandRow="1">
                <a:tableStyleId>{21E4AEA4-8DFA-4A89-87EB-49C32662AFE0}</a:tableStyleId>
              </a:tblPr>
              <a:tblGrid>
                <a:gridCol w="3048339">
                  <a:extLst>
                    <a:ext uri="{9D8B030D-6E8A-4147-A177-3AD203B41FA5}">
                      <a16:colId xmlns:a16="http://schemas.microsoft.com/office/drawing/2014/main" val="2604168172"/>
                    </a:ext>
                  </a:extLst>
                </a:gridCol>
                <a:gridCol w="3048339">
                  <a:extLst>
                    <a:ext uri="{9D8B030D-6E8A-4147-A177-3AD203B41FA5}">
                      <a16:colId xmlns:a16="http://schemas.microsoft.com/office/drawing/2014/main" val="4221931580"/>
                    </a:ext>
                  </a:extLst>
                </a:gridCol>
                <a:gridCol w="3048339">
                  <a:extLst>
                    <a:ext uri="{9D8B030D-6E8A-4147-A177-3AD203B41FA5}">
                      <a16:colId xmlns:a16="http://schemas.microsoft.com/office/drawing/2014/main" val="3901770036"/>
                    </a:ext>
                  </a:extLst>
                </a:gridCol>
              </a:tblGrid>
              <a:tr h="560475">
                <a:tc>
                  <a:txBody>
                    <a:bodyPr/>
                    <a:lstStyle/>
                    <a:p>
                      <a:pPr algn="ctr"/>
                      <a:r>
                        <a:rPr lang="fr-FR" sz="1600" dirty="0"/>
                        <a:t>Date de naissance</a:t>
                      </a:r>
                    </a:p>
                  </a:txBody>
                  <a:tcPr/>
                </a:tc>
                <a:tc>
                  <a:txBody>
                    <a:bodyPr/>
                    <a:lstStyle/>
                    <a:p>
                      <a:pPr algn="ctr"/>
                      <a:r>
                        <a:rPr lang="fr-FR" sz="1600" dirty="0"/>
                        <a:t>Age de départ avant réforme</a:t>
                      </a:r>
                    </a:p>
                  </a:txBody>
                  <a:tcPr/>
                </a:tc>
                <a:tc>
                  <a:txBody>
                    <a:bodyPr/>
                    <a:lstStyle/>
                    <a:p>
                      <a:pPr algn="ctr"/>
                      <a:r>
                        <a:rPr lang="fr-FR" sz="1600" dirty="0"/>
                        <a:t>Age de départ après réforme</a:t>
                      </a:r>
                    </a:p>
                  </a:txBody>
                  <a:tcPr/>
                </a:tc>
                <a:extLst>
                  <a:ext uri="{0D108BD9-81ED-4DB2-BD59-A6C34878D82A}">
                    <a16:rowId xmlns:a16="http://schemas.microsoft.com/office/drawing/2014/main" val="2977351667"/>
                  </a:ext>
                </a:extLst>
              </a:tr>
              <a:tr h="370840">
                <a:tc>
                  <a:txBody>
                    <a:bodyPr/>
                    <a:lstStyle/>
                    <a:p>
                      <a:pPr algn="ctr"/>
                      <a:r>
                        <a:rPr lang="fr-FR" sz="1600" dirty="0"/>
                        <a:t>Avant le 01/09/1966</a:t>
                      </a:r>
                    </a:p>
                  </a:txBody>
                  <a:tcPr/>
                </a:tc>
                <a:tc>
                  <a:txBody>
                    <a:bodyPr/>
                    <a:lstStyle/>
                    <a:p>
                      <a:pPr algn="ctr"/>
                      <a:r>
                        <a:rPr lang="fr-FR" sz="1600" dirty="0"/>
                        <a:t>57 ans </a:t>
                      </a:r>
                    </a:p>
                  </a:txBody>
                  <a:tcPr/>
                </a:tc>
                <a:tc>
                  <a:txBody>
                    <a:bodyPr/>
                    <a:lstStyle/>
                    <a:p>
                      <a:pPr algn="ctr"/>
                      <a:r>
                        <a:rPr lang="fr-FR" sz="1600" dirty="0"/>
                        <a:t>57 ans</a:t>
                      </a:r>
                    </a:p>
                  </a:txBody>
                  <a:tcPr/>
                </a:tc>
                <a:extLst>
                  <a:ext uri="{0D108BD9-81ED-4DB2-BD59-A6C34878D82A}">
                    <a16:rowId xmlns:a16="http://schemas.microsoft.com/office/drawing/2014/main" val="884756188"/>
                  </a:ext>
                </a:extLst>
              </a:tr>
              <a:tr h="370840">
                <a:tc>
                  <a:txBody>
                    <a:bodyPr/>
                    <a:lstStyle/>
                    <a:p>
                      <a:pPr algn="ctr"/>
                      <a:r>
                        <a:rPr lang="fr-FR" sz="1600" dirty="0"/>
                        <a:t>Entre le 01/09 et le 31/12/1966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57 ans 3 mois</a:t>
                      </a:r>
                    </a:p>
                  </a:txBody>
                  <a:tcPr/>
                </a:tc>
                <a:extLst>
                  <a:ext uri="{0D108BD9-81ED-4DB2-BD59-A6C34878D82A}">
                    <a16:rowId xmlns:a16="http://schemas.microsoft.com/office/drawing/2014/main" val="110175663"/>
                  </a:ext>
                </a:extLst>
              </a:tr>
              <a:tr h="370840">
                <a:tc>
                  <a:txBody>
                    <a:bodyPr/>
                    <a:lstStyle/>
                    <a:p>
                      <a:pPr algn="ctr"/>
                      <a:r>
                        <a:rPr lang="fr-FR" sz="1600" dirty="0"/>
                        <a:t>1967</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57 ans 6 mois</a:t>
                      </a:r>
                    </a:p>
                  </a:txBody>
                  <a:tcPr/>
                </a:tc>
                <a:extLst>
                  <a:ext uri="{0D108BD9-81ED-4DB2-BD59-A6C34878D82A}">
                    <a16:rowId xmlns:a16="http://schemas.microsoft.com/office/drawing/2014/main" val="3373666353"/>
                  </a:ext>
                </a:extLst>
              </a:tr>
              <a:tr h="370840">
                <a:tc>
                  <a:txBody>
                    <a:bodyPr/>
                    <a:lstStyle/>
                    <a:p>
                      <a:pPr algn="ctr"/>
                      <a:r>
                        <a:rPr lang="fr-FR" sz="1600" dirty="0"/>
                        <a:t>1968</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57 ans 9 mois</a:t>
                      </a:r>
                    </a:p>
                  </a:txBody>
                  <a:tcPr/>
                </a:tc>
                <a:extLst>
                  <a:ext uri="{0D108BD9-81ED-4DB2-BD59-A6C34878D82A}">
                    <a16:rowId xmlns:a16="http://schemas.microsoft.com/office/drawing/2014/main" val="1692282672"/>
                  </a:ext>
                </a:extLst>
              </a:tr>
              <a:tr h="370840">
                <a:tc>
                  <a:txBody>
                    <a:bodyPr/>
                    <a:lstStyle/>
                    <a:p>
                      <a:pPr algn="ctr"/>
                      <a:r>
                        <a:rPr lang="fr-FR" sz="1600" dirty="0"/>
                        <a:t>1969</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58 ans</a:t>
                      </a:r>
                    </a:p>
                  </a:txBody>
                  <a:tcPr/>
                </a:tc>
                <a:extLst>
                  <a:ext uri="{0D108BD9-81ED-4DB2-BD59-A6C34878D82A}">
                    <a16:rowId xmlns:a16="http://schemas.microsoft.com/office/drawing/2014/main" val="2593753140"/>
                  </a:ext>
                </a:extLst>
              </a:tr>
              <a:tr h="370840">
                <a:tc>
                  <a:txBody>
                    <a:bodyPr/>
                    <a:lstStyle/>
                    <a:p>
                      <a:pPr algn="ctr"/>
                      <a:r>
                        <a:rPr lang="fr-FR" sz="1600" dirty="0"/>
                        <a:t>1970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58 ans 3 mois</a:t>
                      </a:r>
                    </a:p>
                  </a:txBody>
                  <a:tcPr/>
                </a:tc>
                <a:extLst>
                  <a:ext uri="{0D108BD9-81ED-4DB2-BD59-A6C34878D82A}">
                    <a16:rowId xmlns:a16="http://schemas.microsoft.com/office/drawing/2014/main" val="3812204981"/>
                  </a:ext>
                </a:extLst>
              </a:tr>
              <a:tr h="370840">
                <a:tc>
                  <a:txBody>
                    <a:bodyPr/>
                    <a:lstStyle/>
                    <a:p>
                      <a:pPr algn="ctr"/>
                      <a:r>
                        <a:rPr lang="fr-FR" sz="1600" dirty="0"/>
                        <a:t>1971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58 ans 6 mois</a:t>
                      </a:r>
                    </a:p>
                  </a:txBody>
                  <a:tcPr/>
                </a:tc>
                <a:extLst>
                  <a:ext uri="{0D108BD9-81ED-4DB2-BD59-A6C34878D82A}">
                    <a16:rowId xmlns:a16="http://schemas.microsoft.com/office/drawing/2014/main" val="3682244779"/>
                  </a:ext>
                </a:extLst>
              </a:tr>
              <a:tr h="370840">
                <a:tc>
                  <a:txBody>
                    <a:bodyPr/>
                    <a:lstStyle/>
                    <a:p>
                      <a:pPr algn="ctr"/>
                      <a:r>
                        <a:rPr lang="fr-FR" sz="1600" dirty="0"/>
                        <a:t>1972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57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58 ans 9 mois</a:t>
                      </a:r>
                    </a:p>
                  </a:txBody>
                  <a:tcPr/>
                </a:tc>
                <a:extLst>
                  <a:ext uri="{0D108BD9-81ED-4DB2-BD59-A6C34878D82A}">
                    <a16:rowId xmlns:a16="http://schemas.microsoft.com/office/drawing/2014/main" val="2706807901"/>
                  </a:ext>
                </a:extLst>
              </a:tr>
              <a:tr h="370840">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fr-FR" sz="1600" dirty="0"/>
                        <a:t>1973 et suivants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57 ans </a:t>
                      </a:r>
                    </a:p>
                  </a:txBody>
                  <a:tcPr/>
                </a:tc>
                <a:tc>
                  <a:txBody>
                    <a:bodyPr/>
                    <a:lstStyle/>
                    <a:p>
                      <a:pPr algn="ctr"/>
                      <a:r>
                        <a:rPr lang="fr-FR" sz="1600" dirty="0"/>
                        <a:t>59 ans</a:t>
                      </a:r>
                    </a:p>
                  </a:txBody>
                  <a:tcPr/>
                </a:tc>
                <a:extLst>
                  <a:ext uri="{0D108BD9-81ED-4DB2-BD59-A6C34878D82A}">
                    <a16:rowId xmlns:a16="http://schemas.microsoft.com/office/drawing/2014/main" val="3392517974"/>
                  </a:ext>
                </a:extLst>
              </a:tr>
            </a:tbl>
          </a:graphicData>
        </a:graphic>
      </p:graphicFrame>
    </p:spTree>
    <p:extLst>
      <p:ext uri="{BB962C8B-B14F-4D97-AF65-F5344CB8AC3E}">
        <p14:creationId xmlns:p14="http://schemas.microsoft.com/office/powerpoint/2010/main" val="1166822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52239"/>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6</a:t>
            </a:fld>
            <a:endParaRPr lang="fr-FR" altLang="fr-FR"/>
          </a:p>
        </p:txBody>
      </p:sp>
      <p:sp>
        <p:nvSpPr>
          <p:cNvPr id="6" name="Espace réservé du contenu 1"/>
          <p:cNvSpPr>
            <a:spLocks noGrp="1"/>
          </p:cNvSpPr>
          <p:nvPr>
            <p:ph idx="1"/>
          </p:nvPr>
        </p:nvSpPr>
        <p:spPr>
          <a:xfrm>
            <a:off x="537890" y="961185"/>
            <a:ext cx="9624060" cy="590465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Relèvement de l’âge légal : fonctionnaire bénéficiant d’un âge dérogatoire dans le cadre de l’article 37 de la loi n°2010-751 (droit d’option)</a:t>
            </a:r>
          </a:p>
          <a:p>
            <a:pPr algn="just">
              <a:buFont typeface="Wingdings" panose="05000000000000000000" pitchFamily="2" charset="2"/>
              <a:buChar char="Ø"/>
            </a:pPr>
            <a:r>
              <a:rPr lang="fr-FR" sz="1800" dirty="0">
                <a:solidFill>
                  <a:srgbClr val="BE0F2E"/>
                </a:solidFill>
                <a:latin typeface="Calibri" panose="020F0502020204030204" pitchFamily="34" charset="0"/>
                <a:cs typeface="Calibri" panose="020F0502020204030204" pitchFamily="34" charset="0"/>
              </a:rPr>
              <a:t>L’âge légal de départ est progressivement relevé de 2 ans </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endParaRPr lang="fr-FR" sz="16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28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2" name="Tableau 2">
            <a:extLst>
              <a:ext uri="{FF2B5EF4-FFF2-40B4-BE49-F238E27FC236}">
                <a16:creationId xmlns:a16="http://schemas.microsoft.com/office/drawing/2014/main" id="{E03894FF-0985-97AE-9367-90ADAC1A5D82}"/>
              </a:ext>
            </a:extLst>
          </p:cNvPr>
          <p:cNvGraphicFramePr>
            <a:graphicFrameLocks noGrp="1"/>
          </p:cNvGraphicFramePr>
          <p:nvPr>
            <p:extLst>
              <p:ext uri="{D42A27DB-BD31-4B8C-83A1-F6EECF244321}">
                <p14:modId xmlns:p14="http://schemas.microsoft.com/office/powerpoint/2010/main" val="2035495884"/>
              </p:ext>
            </p:extLst>
          </p:nvPr>
        </p:nvGraphicFramePr>
        <p:xfrm>
          <a:off x="666180" y="2702043"/>
          <a:ext cx="9145017" cy="3898035"/>
        </p:xfrm>
        <a:graphic>
          <a:graphicData uri="http://schemas.openxmlformats.org/drawingml/2006/table">
            <a:tbl>
              <a:tblPr firstRow="1" bandRow="1">
                <a:tableStyleId>{21E4AEA4-8DFA-4A89-87EB-49C32662AFE0}</a:tableStyleId>
              </a:tblPr>
              <a:tblGrid>
                <a:gridCol w="3048339">
                  <a:extLst>
                    <a:ext uri="{9D8B030D-6E8A-4147-A177-3AD203B41FA5}">
                      <a16:colId xmlns:a16="http://schemas.microsoft.com/office/drawing/2014/main" val="2604168172"/>
                    </a:ext>
                  </a:extLst>
                </a:gridCol>
                <a:gridCol w="3048339">
                  <a:extLst>
                    <a:ext uri="{9D8B030D-6E8A-4147-A177-3AD203B41FA5}">
                      <a16:colId xmlns:a16="http://schemas.microsoft.com/office/drawing/2014/main" val="4221931580"/>
                    </a:ext>
                  </a:extLst>
                </a:gridCol>
                <a:gridCol w="3048339">
                  <a:extLst>
                    <a:ext uri="{9D8B030D-6E8A-4147-A177-3AD203B41FA5}">
                      <a16:colId xmlns:a16="http://schemas.microsoft.com/office/drawing/2014/main" val="3901770036"/>
                    </a:ext>
                  </a:extLst>
                </a:gridCol>
              </a:tblGrid>
              <a:tr h="560475">
                <a:tc>
                  <a:txBody>
                    <a:bodyPr/>
                    <a:lstStyle/>
                    <a:p>
                      <a:pPr algn="ctr"/>
                      <a:r>
                        <a:rPr lang="fr-FR" sz="1600" dirty="0"/>
                        <a:t>Date de naissance</a:t>
                      </a:r>
                    </a:p>
                  </a:txBody>
                  <a:tcPr/>
                </a:tc>
                <a:tc>
                  <a:txBody>
                    <a:bodyPr/>
                    <a:lstStyle/>
                    <a:p>
                      <a:pPr algn="ctr"/>
                      <a:r>
                        <a:rPr lang="fr-FR" sz="1600" dirty="0"/>
                        <a:t>Age de départ avant réforme</a:t>
                      </a:r>
                    </a:p>
                  </a:txBody>
                  <a:tcPr/>
                </a:tc>
                <a:tc>
                  <a:txBody>
                    <a:bodyPr/>
                    <a:lstStyle/>
                    <a:p>
                      <a:pPr algn="ctr"/>
                      <a:r>
                        <a:rPr lang="fr-FR" sz="1600" dirty="0"/>
                        <a:t>Age de départ après réforme</a:t>
                      </a:r>
                    </a:p>
                  </a:txBody>
                  <a:tcPr/>
                </a:tc>
                <a:extLst>
                  <a:ext uri="{0D108BD9-81ED-4DB2-BD59-A6C34878D82A}">
                    <a16:rowId xmlns:a16="http://schemas.microsoft.com/office/drawing/2014/main" val="2977351667"/>
                  </a:ext>
                </a:extLst>
              </a:tr>
              <a:tr h="370840">
                <a:tc>
                  <a:txBody>
                    <a:bodyPr/>
                    <a:lstStyle/>
                    <a:p>
                      <a:pPr algn="ctr"/>
                      <a:r>
                        <a:rPr lang="fr-FR" sz="1600" dirty="0"/>
                        <a:t>Entre le 01/01 et le 31/08/1963</a:t>
                      </a:r>
                    </a:p>
                  </a:txBody>
                  <a:tcPr/>
                </a:tc>
                <a:tc>
                  <a:txBody>
                    <a:bodyPr/>
                    <a:lstStyle/>
                    <a:p>
                      <a:pPr algn="ctr"/>
                      <a:r>
                        <a:rPr lang="fr-FR" sz="1600" dirty="0"/>
                        <a:t>60 ans </a:t>
                      </a:r>
                    </a:p>
                  </a:txBody>
                  <a:tcPr/>
                </a:tc>
                <a:tc>
                  <a:txBody>
                    <a:bodyPr/>
                    <a:lstStyle/>
                    <a:p>
                      <a:pPr algn="ctr"/>
                      <a:r>
                        <a:rPr lang="fr-FR" sz="1600" dirty="0"/>
                        <a:t>60 ans</a:t>
                      </a:r>
                    </a:p>
                  </a:txBody>
                  <a:tcPr/>
                </a:tc>
                <a:extLst>
                  <a:ext uri="{0D108BD9-81ED-4DB2-BD59-A6C34878D82A}">
                    <a16:rowId xmlns:a16="http://schemas.microsoft.com/office/drawing/2014/main" val="884756188"/>
                  </a:ext>
                </a:extLst>
              </a:tr>
              <a:tr h="370840">
                <a:tc>
                  <a:txBody>
                    <a:bodyPr/>
                    <a:lstStyle/>
                    <a:p>
                      <a:pPr algn="ctr"/>
                      <a:r>
                        <a:rPr lang="fr-FR" sz="1600" dirty="0"/>
                        <a:t>Entre le 01/09 et le 31/12/1963</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60 ans 3 mois</a:t>
                      </a:r>
                    </a:p>
                  </a:txBody>
                  <a:tcPr/>
                </a:tc>
                <a:extLst>
                  <a:ext uri="{0D108BD9-81ED-4DB2-BD59-A6C34878D82A}">
                    <a16:rowId xmlns:a16="http://schemas.microsoft.com/office/drawing/2014/main" val="110175663"/>
                  </a:ext>
                </a:extLst>
              </a:tr>
              <a:tr h="370840">
                <a:tc>
                  <a:txBody>
                    <a:bodyPr/>
                    <a:lstStyle/>
                    <a:p>
                      <a:pPr algn="ctr"/>
                      <a:r>
                        <a:rPr lang="fr-FR" sz="1600" dirty="0"/>
                        <a:t>1964</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60 ans 6 mois</a:t>
                      </a:r>
                    </a:p>
                  </a:txBody>
                  <a:tcPr/>
                </a:tc>
                <a:extLst>
                  <a:ext uri="{0D108BD9-81ED-4DB2-BD59-A6C34878D82A}">
                    <a16:rowId xmlns:a16="http://schemas.microsoft.com/office/drawing/2014/main" val="3373666353"/>
                  </a:ext>
                </a:extLst>
              </a:tr>
              <a:tr h="370840">
                <a:tc>
                  <a:txBody>
                    <a:bodyPr/>
                    <a:lstStyle/>
                    <a:p>
                      <a:pPr algn="ctr"/>
                      <a:r>
                        <a:rPr lang="fr-FR" sz="1600" dirty="0"/>
                        <a:t>1965</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60 ans 9 mois</a:t>
                      </a:r>
                    </a:p>
                  </a:txBody>
                  <a:tcPr/>
                </a:tc>
                <a:extLst>
                  <a:ext uri="{0D108BD9-81ED-4DB2-BD59-A6C34878D82A}">
                    <a16:rowId xmlns:a16="http://schemas.microsoft.com/office/drawing/2014/main" val="1692282672"/>
                  </a:ext>
                </a:extLst>
              </a:tr>
              <a:tr h="370840">
                <a:tc>
                  <a:txBody>
                    <a:bodyPr/>
                    <a:lstStyle/>
                    <a:p>
                      <a:pPr algn="ctr"/>
                      <a:r>
                        <a:rPr lang="fr-FR" sz="1600" dirty="0"/>
                        <a:t>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61 ans</a:t>
                      </a:r>
                    </a:p>
                  </a:txBody>
                  <a:tcPr/>
                </a:tc>
                <a:extLst>
                  <a:ext uri="{0D108BD9-81ED-4DB2-BD59-A6C34878D82A}">
                    <a16:rowId xmlns:a16="http://schemas.microsoft.com/office/drawing/2014/main" val="2593753140"/>
                  </a:ext>
                </a:extLst>
              </a:tr>
              <a:tr h="370840">
                <a:tc>
                  <a:txBody>
                    <a:bodyPr/>
                    <a:lstStyle/>
                    <a:p>
                      <a:pPr algn="ctr"/>
                      <a:r>
                        <a:rPr lang="fr-FR" sz="1600" dirty="0"/>
                        <a:t>1967</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61 ans 3 mois</a:t>
                      </a:r>
                    </a:p>
                  </a:txBody>
                  <a:tcPr/>
                </a:tc>
                <a:extLst>
                  <a:ext uri="{0D108BD9-81ED-4DB2-BD59-A6C34878D82A}">
                    <a16:rowId xmlns:a16="http://schemas.microsoft.com/office/drawing/2014/main" val="3812204981"/>
                  </a:ext>
                </a:extLst>
              </a:tr>
              <a:tr h="370840">
                <a:tc>
                  <a:txBody>
                    <a:bodyPr/>
                    <a:lstStyle/>
                    <a:p>
                      <a:pPr algn="ctr"/>
                      <a:r>
                        <a:rPr lang="fr-FR" sz="1600" dirty="0"/>
                        <a:t>1968</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61 ans 6 mois</a:t>
                      </a:r>
                    </a:p>
                  </a:txBody>
                  <a:tcPr/>
                </a:tc>
                <a:extLst>
                  <a:ext uri="{0D108BD9-81ED-4DB2-BD59-A6C34878D82A}">
                    <a16:rowId xmlns:a16="http://schemas.microsoft.com/office/drawing/2014/main" val="3682244779"/>
                  </a:ext>
                </a:extLst>
              </a:tr>
              <a:tr h="370840">
                <a:tc>
                  <a:txBody>
                    <a:bodyPr/>
                    <a:lstStyle/>
                    <a:p>
                      <a:pPr algn="ctr"/>
                      <a:r>
                        <a:rPr lang="fr-FR" sz="1600" dirty="0"/>
                        <a:t>1969</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60 ans </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61 ans 9 mois</a:t>
                      </a:r>
                    </a:p>
                  </a:txBody>
                  <a:tcPr/>
                </a:tc>
                <a:extLst>
                  <a:ext uri="{0D108BD9-81ED-4DB2-BD59-A6C34878D82A}">
                    <a16:rowId xmlns:a16="http://schemas.microsoft.com/office/drawing/2014/main" val="2706807901"/>
                  </a:ext>
                </a:extLst>
              </a:tr>
              <a:tr h="370840">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fr-FR" sz="1600" dirty="0"/>
                        <a:t>1970 et suivants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60 ans </a:t>
                      </a:r>
                    </a:p>
                  </a:txBody>
                  <a:tcPr/>
                </a:tc>
                <a:tc>
                  <a:txBody>
                    <a:bodyPr/>
                    <a:lstStyle/>
                    <a:p>
                      <a:pPr algn="ctr"/>
                      <a:r>
                        <a:rPr lang="fr-FR" sz="1600" dirty="0"/>
                        <a:t>62 ans</a:t>
                      </a:r>
                    </a:p>
                  </a:txBody>
                  <a:tcPr/>
                </a:tc>
                <a:extLst>
                  <a:ext uri="{0D108BD9-81ED-4DB2-BD59-A6C34878D82A}">
                    <a16:rowId xmlns:a16="http://schemas.microsoft.com/office/drawing/2014/main" val="3392517974"/>
                  </a:ext>
                </a:extLst>
              </a:tr>
            </a:tbl>
          </a:graphicData>
        </a:graphic>
      </p:graphicFrame>
    </p:spTree>
    <p:extLst>
      <p:ext uri="{BB962C8B-B14F-4D97-AF65-F5344CB8AC3E}">
        <p14:creationId xmlns:p14="http://schemas.microsoft.com/office/powerpoint/2010/main" val="350552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34670" y="297075"/>
            <a:ext cx="9624060" cy="1101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7</a:t>
            </a:fld>
            <a:endParaRPr lang="fr-FR" altLang="fr-FR"/>
          </a:p>
        </p:txBody>
      </p:sp>
      <p:sp>
        <p:nvSpPr>
          <p:cNvPr id="6" name="Espace réservé du contenu 1"/>
          <p:cNvSpPr>
            <a:spLocks noGrp="1"/>
          </p:cNvSpPr>
          <p:nvPr>
            <p:ph idx="1"/>
          </p:nvPr>
        </p:nvSpPr>
        <p:spPr>
          <a:xfrm>
            <a:off x="515402" y="1516211"/>
            <a:ext cx="9624060" cy="2952440"/>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Durée d’assurance : accélération de la réforme Touraine </a:t>
            </a:r>
          </a:p>
          <a:p>
            <a:pPr marL="0" indent="0" algn="just">
              <a:buNone/>
            </a:pPr>
            <a:endParaRPr lang="fr-FR" sz="2400" dirty="0">
              <a:solidFill>
                <a:srgbClr val="BE0F2E"/>
              </a:solidFill>
              <a:latin typeface="Calibri" panose="020F0502020204030204" pitchFamily="34" charset="0"/>
              <a:cs typeface="Calibri" panose="020F0502020204030204" pitchFamily="34" charset="0"/>
            </a:endParaRPr>
          </a:p>
          <a:p>
            <a:pPr algn="just">
              <a:buFont typeface="Wingdings" panose="05000000000000000000" pitchFamily="2" charset="2"/>
              <a:buChar char="Ø"/>
            </a:pPr>
            <a:r>
              <a:rPr lang="fr-FR" sz="2000" dirty="0">
                <a:solidFill>
                  <a:srgbClr val="BE0F2E"/>
                </a:solidFill>
                <a:latin typeface="Calibri" panose="020F0502020204030204" pitchFamily="34" charset="0"/>
                <a:cs typeface="Calibri" panose="020F0502020204030204" pitchFamily="34" charset="0"/>
              </a:rPr>
              <a:t>Relèvement de la durée d’assurance nécessaire :</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au taux plein (durée d’assurance tous régimes)</a:t>
            </a:r>
          </a:p>
          <a:p>
            <a:pPr algn="just">
              <a:buFont typeface="Arial" panose="020B0604020202020204" pitchFamily="34" charset="0"/>
              <a:buChar char="•"/>
            </a:pPr>
            <a:r>
              <a:rPr lang="fr-FR" sz="1800" dirty="0">
                <a:solidFill>
                  <a:srgbClr val="BE0F2E"/>
                </a:solidFill>
                <a:latin typeface="Calibri" panose="020F0502020204030204" pitchFamily="34" charset="0"/>
                <a:cs typeface="Calibri" panose="020F0502020204030204" pitchFamily="34" charset="0"/>
              </a:rPr>
              <a:t>au pourcentage de pension (par régime)</a:t>
            </a:r>
          </a:p>
          <a:p>
            <a:pPr marL="0" indent="0" algn="just">
              <a:buNone/>
            </a:pPr>
            <a:endParaRPr lang="fr-FR" sz="1800" dirty="0">
              <a:solidFill>
                <a:srgbClr val="BE0F2E"/>
              </a:solidFill>
              <a:latin typeface="Calibri" panose="020F0502020204030204" pitchFamily="34" charset="0"/>
              <a:cs typeface="Calibri" panose="020F0502020204030204" pitchFamily="34" charset="0"/>
            </a:endParaRPr>
          </a:p>
          <a:p>
            <a:pPr marL="0" indent="0" algn="just">
              <a:buNone/>
            </a:pPr>
            <a:r>
              <a:rPr lang="fr-FR" sz="1800" dirty="0">
                <a:solidFill>
                  <a:srgbClr val="BE0F2E"/>
                </a:solidFill>
                <a:latin typeface="Calibri" panose="020F0502020204030204" pitchFamily="34" charset="0"/>
                <a:cs typeface="Calibri" panose="020F0502020204030204" pitchFamily="34" charset="0"/>
              </a:rPr>
              <a:t>Le nombre de trimestre à atteindre est défini en fonction de l’année de naissance de l’agent (et non plus du 60</a:t>
            </a:r>
            <a:r>
              <a:rPr lang="fr-FR" sz="1800" baseline="30000" dirty="0">
                <a:solidFill>
                  <a:srgbClr val="BE0F2E"/>
                </a:solidFill>
                <a:latin typeface="Calibri" panose="020F0502020204030204" pitchFamily="34" charset="0"/>
                <a:cs typeface="Calibri" panose="020F0502020204030204" pitchFamily="34" charset="0"/>
              </a:rPr>
              <a:t>ème</a:t>
            </a:r>
            <a:r>
              <a:rPr lang="fr-FR" sz="1800" dirty="0">
                <a:solidFill>
                  <a:srgbClr val="BE0F2E"/>
                </a:solidFill>
                <a:latin typeface="Calibri" panose="020F0502020204030204" pitchFamily="34" charset="0"/>
                <a:cs typeface="Calibri" panose="020F0502020204030204" pitchFamily="34" charset="0"/>
              </a:rPr>
              <a:t> anniversaire de l’agent) et du motif de départ à la retraite</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9975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02578" y="423208"/>
            <a:ext cx="9624060" cy="74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8</a:t>
            </a:fld>
            <a:endParaRPr lang="fr-FR" altLang="fr-FR"/>
          </a:p>
        </p:txBody>
      </p:sp>
      <p:sp>
        <p:nvSpPr>
          <p:cNvPr id="6" name="Espace réservé du contenu 1"/>
          <p:cNvSpPr>
            <a:spLocks noGrp="1"/>
          </p:cNvSpPr>
          <p:nvPr>
            <p:ph idx="1"/>
          </p:nvPr>
        </p:nvSpPr>
        <p:spPr>
          <a:xfrm>
            <a:off x="534670" y="1812662"/>
            <a:ext cx="9624060" cy="14401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Pour les départs en catégorie sédentaire et droit d’option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3" name="Tableau 4">
            <a:extLst>
              <a:ext uri="{FF2B5EF4-FFF2-40B4-BE49-F238E27FC236}">
                <a16:creationId xmlns:a16="http://schemas.microsoft.com/office/drawing/2014/main" id="{B5EC40E7-AB66-543B-DFE1-9FB88E5DB4A7}"/>
              </a:ext>
            </a:extLst>
          </p:cNvPr>
          <p:cNvGraphicFramePr>
            <a:graphicFrameLocks noGrp="1"/>
          </p:cNvGraphicFramePr>
          <p:nvPr>
            <p:extLst>
              <p:ext uri="{D42A27DB-BD31-4B8C-83A1-F6EECF244321}">
                <p14:modId xmlns:p14="http://schemas.microsoft.com/office/powerpoint/2010/main" val="555544811"/>
              </p:ext>
            </p:extLst>
          </p:nvPr>
        </p:nvGraphicFramePr>
        <p:xfrm>
          <a:off x="1242244" y="1812662"/>
          <a:ext cx="8136903" cy="5699760"/>
        </p:xfrm>
        <a:graphic>
          <a:graphicData uri="http://schemas.openxmlformats.org/drawingml/2006/table">
            <a:tbl>
              <a:tblPr firstRow="1" bandRow="1">
                <a:tableStyleId>{21E4AEA4-8DFA-4A89-87EB-49C32662AFE0}</a:tableStyleId>
              </a:tblPr>
              <a:tblGrid>
                <a:gridCol w="2712301">
                  <a:extLst>
                    <a:ext uri="{9D8B030D-6E8A-4147-A177-3AD203B41FA5}">
                      <a16:colId xmlns:a16="http://schemas.microsoft.com/office/drawing/2014/main" val="1404560969"/>
                    </a:ext>
                  </a:extLst>
                </a:gridCol>
                <a:gridCol w="2712301">
                  <a:extLst>
                    <a:ext uri="{9D8B030D-6E8A-4147-A177-3AD203B41FA5}">
                      <a16:colId xmlns:a16="http://schemas.microsoft.com/office/drawing/2014/main" val="2766535076"/>
                    </a:ext>
                  </a:extLst>
                </a:gridCol>
                <a:gridCol w="2712301">
                  <a:extLst>
                    <a:ext uri="{9D8B030D-6E8A-4147-A177-3AD203B41FA5}">
                      <a16:colId xmlns:a16="http://schemas.microsoft.com/office/drawing/2014/main" val="4286383154"/>
                    </a:ext>
                  </a:extLst>
                </a:gridCol>
              </a:tblGrid>
              <a:tr h="330358">
                <a:tc>
                  <a:txBody>
                    <a:bodyPr/>
                    <a:lstStyle/>
                    <a:p>
                      <a:pPr algn="ctr"/>
                      <a:r>
                        <a:rPr lang="fr-FR" sz="1600" dirty="0"/>
                        <a:t>Date de naissance</a:t>
                      </a:r>
                    </a:p>
                  </a:txBody>
                  <a:tcPr/>
                </a:tc>
                <a:tc gridSpan="2">
                  <a:txBody>
                    <a:bodyPr/>
                    <a:lstStyle/>
                    <a:p>
                      <a:pPr algn="ctr"/>
                      <a:r>
                        <a:rPr lang="fr-FR" sz="1600" dirty="0"/>
                        <a:t>Durée d’assurance requise</a:t>
                      </a:r>
                    </a:p>
                  </a:txBody>
                  <a:tcPr/>
                </a:tc>
                <a:tc hMerge="1">
                  <a:txBody>
                    <a:bodyPr/>
                    <a:lstStyle/>
                    <a:p>
                      <a:endParaRPr lang="fr-FR" dirty="0"/>
                    </a:p>
                  </a:txBody>
                  <a:tcPr/>
                </a:tc>
                <a:extLst>
                  <a:ext uri="{0D108BD9-81ED-4DB2-BD59-A6C34878D82A}">
                    <a16:rowId xmlns:a16="http://schemas.microsoft.com/office/drawing/2014/main" val="313740688"/>
                  </a:ext>
                </a:extLst>
              </a:tr>
              <a:tr h="330358">
                <a:tc>
                  <a:txBody>
                    <a:bodyPr/>
                    <a:lstStyle/>
                    <a:p>
                      <a:pPr algn="ctr"/>
                      <a:endParaRPr lang="fr-FR" sz="1600" dirty="0"/>
                    </a:p>
                  </a:txBody>
                  <a:tcPr/>
                </a:tc>
                <a:tc>
                  <a:txBody>
                    <a:bodyPr/>
                    <a:lstStyle/>
                    <a:p>
                      <a:pPr algn="ctr"/>
                      <a:r>
                        <a:rPr lang="fr-FR" sz="1600" dirty="0"/>
                        <a:t>Avant réforme</a:t>
                      </a:r>
                    </a:p>
                  </a:txBody>
                  <a:tcPr/>
                </a:tc>
                <a:tc>
                  <a:txBody>
                    <a:bodyPr/>
                    <a:lstStyle/>
                    <a:p>
                      <a:pPr algn="ctr"/>
                      <a:r>
                        <a:rPr lang="fr-FR" sz="1600" dirty="0"/>
                        <a:t>Après réforme</a:t>
                      </a:r>
                    </a:p>
                  </a:txBody>
                  <a:tcPr/>
                </a:tc>
                <a:extLst>
                  <a:ext uri="{0D108BD9-81ED-4DB2-BD59-A6C34878D82A}">
                    <a16:rowId xmlns:a16="http://schemas.microsoft.com/office/drawing/2014/main" val="3071833127"/>
                  </a:ext>
                </a:extLst>
              </a:tr>
              <a:tr h="330358">
                <a:tc>
                  <a:txBody>
                    <a:bodyPr/>
                    <a:lstStyle/>
                    <a:p>
                      <a:pPr algn="ctr"/>
                      <a:r>
                        <a:rPr lang="fr-FR" sz="1600" dirty="0"/>
                        <a:t>1960</a:t>
                      </a:r>
                    </a:p>
                  </a:txBody>
                  <a:tcPr/>
                </a:tc>
                <a:tc>
                  <a:txBody>
                    <a:bodyPr/>
                    <a:lstStyle/>
                    <a:p>
                      <a:pPr algn="ctr"/>
                      <a:r>
                        <a:rPr lang="fr-FR" sz="1600" dirty="0"/>
                        <a:t>167</a:t>
                      </a:r>
                    </a:p>
                  </a:txBody>
                  <a:tcPr/>
                </a:tc>
                <a:tc>
                  <a:txBody>
                    <a:bodyPr/>
                    <a:lstStyle/>
                    <a:p>
                      <a:pPr algn="ctr"/>
                      <a:r>
                        <a:rPr lang="fr-FR" sz="1600" dirty="0"/>
                        <a:t>167</a:t>
                      </a:r>
                    </a:p>
                  </a:txBody>
                  <a:tcPr/>
                </a:tc>
                <a:extLst>
                  <a:ext uri="{0D108BD9-81ED-4DB2-BD59-A6C34878D82A}">
                    <a16:rowId xmlns:a16="http://schemas.microsoft.com/office/drawing/2014/main" val="1292751714"/>
                  </a:ext>
                </a:extLst>
              </a:tr>
              <a:tr h="330358">
                <a:tc>
                  <a:txBody>
                    <a:bodyPr/>
                    <a:lstStyle/>
                    <a:p>
                      <a:pPr algn="ctr"/>
                      <a:r>
                        <a:rPr lang="fr-FR" sz="1600" dirty="0"/>
                        <a:t>Du 01/01 au 31/08/1961</a:t>
                      </a:r>
                    </a:p>
                  </a:txBody>
                  <a:tcPr/>
                </a:tc>
                <a:tc>
                  <a:txBody>
                    <a:bodyPr/>
                    <a:lstStyle/>
                    <a:p>
                      <a:pPr algn="ctr"/>
                      <a:r>
                        <a:rPr lang="fr-FR" sz="1600" dirty="0"/>
                        <a:t>168</a:t>
                      </a:r>
                    </a:p>
                  </a:txBody>
                  <a:tcPr/>
                </a:tc>
                <a:tc>
                  <a:txBody>
                    <a:bodyPr/>
                    <a:lstStyle/>
                    <a:p>
                      <a:pPr algn="ctr"/>
                      <a:r>
                        <a:rPr lang="fr-FR" sz="1600" dirty="0"/>
                        <a:t>168</a:t>
                      </a:r>
                    </a:p>
                  </a:txBody>
                  <a:tcPr/>
                </a:tc>
                <a:extLst>
                  <a:ext uri="{0D108BD9-81ED-4DB2-BD59-A6C34878D82A}">
                    <a16:rowId xmlns:a16="http://schemas.microsoft.com/office/drawing/2014/main" val="460490510"/>
                  </a:ext>
                </a:extLst>
              </a:tr>
              <a:tr h="330358">
                <a:tc>
                  <a:txBody>
                    <a:bodyPr/>
                    <a:lstStyle/>
                    <a:p>
                      <a:pPr algn="ctr"/>
                      <a:r>
                        <a:rPr lang="fr-FR" sz="1600" dirty="0"/>
                        <a:t>Du 01/09 au 31/12/1961</a:t>
                      </a:r>
                    </a:p>
                  </a:txBody>
                  <a:tcPr/>
                </a:tc>
                <a:tc>
                  <a:txBody>
                    <a:bodyPr/>
                    <a:lstStyle/>
                    <a:p>
                      <a:pPr algn="ctr"/>
                      <a:r>
                        <a:rPr lang="fr-FR" sz="1600" dirty="0"/>
                        <a:t>168</a:t>
                      </a:r>
                    </a:p>
                  </a:txBody>
                  <a:tcPr/>
                </a:tc>
                <a:tc>
                  <a:txBody>
                    <a:bodyPr/>
                    <a:lstStyle/>
                    <a:p>
                      <a:pPr algn="ctr"/>
                      <a:r>
                        <a:rPr lang="fr-FR" sz="1600" dirty="0"/>
                        <a:t>169</a:t>
                      </a:r>
                    </a:p>
                  </a:txBody>
                  <a:tcPr/>
                </a:tc>
                <a:extLst>
                  <a:ext uri="{0D108BD9-81ED-4DB2-BD59-A6C34878D82A}">
                    <a16:rowId xmlns:a16="http://schemas.microsoft.com/office/drawing/2014/main" val="3181242550"/>
                  </a:ext>
                </a:extLst>
              </a:tr>
              <a:tr h="330358">
                <a:tc>
                  <a:txBody>
                    <a:bodyPr/>
                    <a:lstStyle/>
                    <a:p>
                      <a:pPr algn="ctr"/>
                      <a:r>
                        <a:rPr lang="fr-FR" sz="1600" dirty="0"/>
                        <a:t>1962</a:t>
                      </a:r>
                    </a:p>
                  </a:txBody>
                  <a:tcPr/>
                </a:tc>
                <a:tc>
                  <a:txBody>
                    <a:bodyPr/>
                    <a:lstStyle/>
                    <a:p>
                      <a:pPr algn="ctr"/>
                      <a:r>
                        <a:rPr lang="fr-FR" sz="1600" dirty="0"/>
                        <a:t>168</a:t>
                      </a:r>
                    </a:p>
                  </a:txBody>
                  <a:tcPr/>
                </a:tc>
                <a:tc>
                  <a:txBody>
                    <a:bodyPr/>
                    <a:lstStyle/>
                    <a:p>
                      <a:pPr algn="ctr"/>
                      <a:r>
                        <a:rPr lang="fr-FR" sz="1600" dirty="0"/>
                        <a:t>169</a:t>
                      </a:r>
                    </a:p>
                  </a:txBody>
                  <a:tcPr/>
                </a:tc>
                <a:extLst>
                  <a:ext uri="{0D108BD9-81ED-4DB2-BD59-A6C34878D82A}">
                    <a16:rowId xmlns:a16="http://schemas.microsoft.com/office/drawing/2014/main" val="155891082"/>
                  </a:ext>
                </a:extLst>
              </a:tr>
              <a:tr h="330358">
                <a:tc>
                  <a:txBody>
                    <a:bodyPr/>
                    <a:lstStyle/>
                    <a:p>
                      <a:pPr algn="ctr"/>
                      <a:r>
                        <a:rPr lang="fr-FR" sz="1600" dirty="0"/>
                        <a:t>1963</a:t>
                      </a:r>
                    </a:p>
                  </a:txBody>
                  <a:tcPr/>
                </a:tc>
                <a:tc>
                  <a:txBody>
                    <a:bodyPr/>
                    <a:lstStyle/>
                    <a:p>
                      <a:pPr algn="ctr"/>
                      <a:r>
                        <a:rPr lang="fr-FR" sz="1600" dirty="0"/>
                        <a:t>168</a:t>
                      </a:r>
                    </a:p>
                  </a:txBody>
                  <a:tcPr/>
                </a:tc>
                <a:tc>
                  <a:txBody>
                    <a:bodyPr/>
                    <a:lstStyle/>
                    <a:p>
                      <a:pPr algn="ctr"/>
                      <a:r>
                        <a:rPr lang="fr-FR" sz="1600" dirty="0"/>
                        <a:t>170</a:t>
                      </a:r>
                    </a:p>
                  </a:txBody>
                  <a:tcPr/>
                </a:tc>
                <a:extLst>
                  <a:ext uri="{0D108BD9-81ED-4DB2-BD59-A6C34878D82A}">
                    <a16:rowId xmlns:a16="http://schemas.microsoft.com/office/drawing/2014/main" val="1299828053"/>
                  </a:ext>
                </a:extLst>
              </a:tr>
              <a:tr h="330358">
                <a:tc>
                  <a:txBody>
                    <a:bodyPr/>
                    <a:lstStyle/>
                    <a:p>
                      <a:pPr algn="ctr"/>
                      <a:r>
                        <a:rPr lang="fr-FR" sz="1600" dirty="0"/>
                        <a:t>1964</a:t>
                      </a:r>
                    </a:p>
                  </a:txBody>
                  <a:tcPr/>
                </a:tc>
                <a:tc>
                  <a:txBody>
                    <a:bodyPr/>
                    <a:lstStyle/>
                    <a:p>
                      <a:pPr algn="ctr"/>
                      <a:r>
                        <a:rPr lang="fr-FR" sz="1600" dirty="0"/>
                        <a:t>169</a:t>
                      </a:r>
                    </a:p>
                  </a:txBody>
                  <a:tcPr/>
                </a:tc>
                <a:tc>
                  <a:txBody>
                    <a:bodyPr/>
                    <a:lstStyle/>
                    <a:p>
                      <a:pPr algn="ctr"/>
                      <a:r>
                        <a:rPr lang="fr-FR" sz="1600" dirty="0"/>
                        <a:t>171</a:t>
                      </a:r>
                    </a:p>
                  </a:txBody>
                  <a:tcPr/>
                </a:tc>
                <a:extLst>
                  <a:ext uri="{0D108BD9-81ED-4DB2-BD59-A6C34878D82A}">
                    <a16:rowId xmlns:a16="http://schemas.microsoft.com/office/drawing/2014/main" val="343382068"/>
                  </a:ext>
                </a:extLst>
              </a:tr>
              <a:tr h="330358">
                <a:tc>
                  <a:txBody>
                    <a:bodyPr/>
                    <a:lstStyle/>
                    <a:p>
                      <a:pPr algn="ctr"/>
                      <a:r>
                        <a:rPr lang="fr-FR" sz="1600" dirty="0"/>
                        <a:t>1965</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a:ln>
                            <a:noFill/>
                          </a:ln>
                          <a:solidFill>
                            <a:srgbClr val="000000"/>
                          </a:solidFill>
                          <a:effectLst/>
                          <a:uLnTx/>
                          <a:uFillTx/>
                          <a:latin typeface="Arial"/>
                          <a:ea typeface="+mn-ea"/>
                          <a:cs typeface="+mn-cs"/>
                        </a:rPr>
                        <a:t>169</a:t>
                      </a:r>
                      <a:endParaRPr kumimoji="0" lang="fr-FR" sz="16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fr-FR" sz="1600" dirty="0"/>
                        <a:t>172</a:t>
                      </a:r>
                    </a:p>
                  </a:txBody>
                  <a:tcPr/>
                </a:tc>
                <a:extLst>
                  <a:ext uri="{0D108BD9-81ED-4DB2-BD59-A6C34878D82A}">
                    <a16:rowId xmlns:a16="http://schemas.microsoft.com/office/drawing/2014/main" val="2052781638"/>
                  </a:ext>
                </a:extLst>
              </a:tr>
              <a:tr h="330358">
                <a:tc>
                  <a:txBody>
                    <a:bodyPr/>
                    <a:lstStyle/>
                    <a:p>
                      <a:pPr algn="ctr"/>
                      <a:r>
                        <a:rPr lang="fr-FR" sz="1600" dirty="0"/>
                        <a:t>1966</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169</a:t>
                      </a:r>
                    </a:p>
                  </a:txBody>
                  <a:tcPr/>
                </a:tc>
                <a:tc>
                  <a:txBody>
                    <a:bodyPr/>
                    <a:lstStyle/>
                    <a:p>
                      <a:pPr algn="ctr"/>
                      <a:r>
                        <a:rPr lang="fr-FR" sz="1600" dirty="0"/>
                        <a:t>172</a:t>
                      </a:r>
                    </a:p>
                  </a:txBody>
                  <a:tcPr/>
                </a:tc>
                <a:extLst>
                  <a:ext uri="{0D108BD9-81ED-4DB2-BD59-A6C34878D82A}">
                    <a16:rowId xmlns:a16="http://schemas.microsoft.com/office/drawing/2014/main" val="3241710051"/>
                  </a:ext>
                </a:extLst>
              </a:tr>
              <a:tr h="330358">
                <a:tc>
                  <a:txBody>
                    <a:bodyPr/>
                    <a:lstStyle/>
                    <a:p>
                      <a:pPr algn="ctr"/>
                      <a:r>
                        <a:rPr lang="fr-FR" sz="1600" dirty="0"/>
                        <a:t>1967</a:t>
                      </a:r>
                    </a:p>
                  </a:txBody>
                  <a:tcPr/>
                </a:tc>
                <a:tc>
                  <a:txBody>
                    <a:bodyPr/>
                    <a:lstStyle/>
                    <a:p>
                      <a:pPr algn="ctr"/>
                      <a:r>
                        <a:rPr lang="fr-FR" sz="1600" dirty="0"/>
                        <a:t>170</a:t>
                      </a:r>
                    </a:p>
                  </a:txBody>
                  <a:tcPr/>
                </a:tc>
                <a:tc>
                  <a:txBody>
                    <a:bodyPr/>
                    <a:lstStyle/>
                    <a:p>
                      <a:pPr algn="ctr"/>
                      <a:r>
                        <a:rPr lang="fr-FR" sz="1600" dirty="0"/>
                        <a:t>172</a:t>
                      </a:r>
                    </a:p>
                  </a:txBody>
                  <a:tcPr/>
                </a:tc>
                <a:extLst>
                  <a:ext uri="{0D108BD9-81ED-4DB2-BD59-A6C34878D82A}">
                    <a16:rowId xmlns:a16="http://schemas.microsoft.com/office/drawing/2014/main" val="479375190"/>
                  </a:ext>
                </a:extLst>
              </a:tr>
              <a:tr h="330358">
                <a:tc>
                  <a:txBody>
                    <a:bodyPr/>
                    <a:lstStyle/>
                    <a:p>
                      <a:pPr algn="ctr"/>
                      <a:r>
                        <a:rPr lang="fr-FR" sz="1600" dirty="0"/>
                        <a:t>1968</a:t>
                      </a:r>
                    </a:p>
                  </a:txBody>
                  <a:tcPr/>
                </a:tc>
                <a:tc>
                  <a:txBody>
                    <a:bodyPr/>
                    <a:lstStyle/>
                    <a:p>
                      <a:pPr algn="ctr"/>
                      <a:r>
                        <a:rPr lang="fr-FR" sz="1600" dirty="0"/>
                        <a:t>170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751917295"/>
                  </a:ext>
                </a:extLst>
              </a:tr>
              <a:tr h="330358">
                <a:tc>
                  <a:txBody>
                    <a:bodyPr/>
                    <a:lstStyle/>
                    <a:p>
                      <a:pPr algn="ctr"/>
                      <a:r>
                        <a:rPr lang="fr-FR" sz="1600" dirty="0"/>
                        <a:t>1969</a:t>
                      </a:r>
                    </a:p>
                  </a:txBody>
                  <a:tcPr/>
                </a:tc>
                <a:tc>
                  <a:txBody>
                    <a:bodyPr/>
                    <a:lstStyle/>
                    <a:p>
                      <a:pPr algn="ctr"/>
                      <a:r>
                        <a:rPr lang="fr-FR" sz="1600" dirty="0"/>
                        <a:t>170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829065741"/>
                  </a:ext>
                </a:extLst>
              </a:tr>
              <a:tr h="330358">
                <a:tc>
                  <a:txBody>
                    <a:bodyPr/>
                    <a:lstStyle/>
                    <a:p>
                      <a:pPr algn="ctr"/>
                      <a:r>
                        <a:rPr lang="fr-FR" sz="1600" dirty="0"/>
                        <a:t>1970</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881672962"/>
                  </a:ext>
                </a:extLst>
              </a:tr>
              <a:tr h="330358">
                <a:tc>
                  <a:txBody>
                    <a:bodyPr/>
                    <a:lstStyle/>
                    <a:p>
                      <a:pPr algn="ctr"/>
                      <a:r>
                        <a:rPr lang="fr-FR" sz="1600" dirty="0"/>
                        <a:t>1971</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812330421"/>
                  </a:ext>
                </a:extLst>
              </a:tr>
              <a:tr h="330358">
                <a:tc>
                  <a:txBody>
                    <a:bodyPr/>
                    <a:lstStyle/>
                    <a:p>
                      <a:pPr algn="ctr"/>
                      <a:r>
                        <a:rPr lang="fr-FR" sz="1600" dirty="0"/>
                        <a:t>1972</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772304965"/>
                  </a:ext>
                </a:extLst>
              </a:tr>
              <a:tr h="330358">
                <a:tc>
                  <a:txBody>
                    <a:bodyPr/>
                    <a:lstStyle/>
                    <a:p>
                      <a:pPr algn="ctr"/>
                      <a:r>
                        <a:rPr lang="fr-FR" sz="1600" dirty="0"/>
                        <a:t>1973 et suivants</a:t>
                      </a:r>
                    </a:p>
                  </a:txBody>
                  <a:tcPr/>
                </a:tc>
                <a:tc>
                  <a:txBody>
                    <a:bodyPr/>
                    <a:lstStyle/>
                    <a:p>
                      <a:pPr algn="ctr"/>
                      <a:r>
                        <a:rPr lang="fr-FR" sz="1600" dirty="0"/>
                        <a:t>172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657460801"/>
                  </a:ext>
                </a:extLst>
              </a:tr>
            </a:tbl>
          </a:graphicData>
        </a:graphic>
      </p:graphicFrame>
    </p:spTree>
    <p:extLst>
      <p:ext uri="{BB962C8B-B14F-4D97-AF65-F5344CB8AC3E}">
        <p14:creationId xmlns:p14="http://schemas.microsoft.com/office/powerpoint/2010/main" val="85262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as-rd5200\diffusion\Commun Diffusion\Service Communication\Charte graphique\2021\changement de logo\Modèles de documents\powerpoint\page_texte_violet_Plan de travail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189"/>
            <a:ext cx="10691812" cy="7562850"/>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bwMode="auto">
          <a:xfrm>
            <a:off x="502578" y="423208"/>
            <a:ext cx="9624060" cy="74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4306" tIns="52153" rIns="104306" bIns="52153" numCol="1" anchor="ctr" anchorCtr="0" compatLnSpc="1">
            <a:prstTxWarp prst="textNoShape">
              <a:avLst/>
            </a:prstTxWarp>
          </a:bodyPr>
          <a:lstStyle>
            <a:lvl1pPr algn="ctr" rtl="0" fontAlgn="base">
              <a:spcBef>
                <a:spcPct val="0"/>
              </a:spcBef>
              <a:spcAft>
                <a:spcPct val="0"/>
              </a:spcAft>
              <a:defRPr sz="5000">
                <a:solidFill>
                  <a:schemeClr val="tx2"/>
                </a:solidFill>
                <a:latin typeface="+mj-lt"/>
                <a:ea typeface="+mj-ea"/>
                <a:cs typeface="+mj-cs"/>
              </a:defRPr>
            </a:lvl1pPr>
            <a:lvl2pPr algn="ctr" rtl="0" fontAlgn="base">
              <a:spcBef>
                <a:spcPct val="0"/>
              </a:spcBef>
              <a:spcAft>
                <a:spcPct val="0"/>
              </a:spcAft>
              <a:defRPr sz="5000">
                <a:solidFill>
                  <a:schemeClr val="tx2"/>
                </a:solidFill>
                <a:latin typeface="Arial" charset="0"/>
              </a:defRPr>
            </a:lvl2pPr>
            <a:lvl3pPr algn="ctr" rtl="0" fontAlgn="base">
              <a:spcBef>
                <a:spcPct val="0"/>
              </a:spcBef>
              <a:spcAft>
                <a:spcPct val="0"/>
              </a:spcAft>
              <a:defRPr sz="5000">
                <a:solidFill>
                  <a:schemeClr val="tx2"/>
                </a:solidFill>
                <a:latin typeface="Arial" charset="0"/>
              </a:defRPr>
            </a:lvl3pPr>
            <a:lvl4pPr algn="ctr" rtl="0" fontAlgn="base">
              <a:spcBef>
                <a:spcPct val="0"/>
              </a:spcBef>
              <a:spcAft>
                <a:spcPct val="0"/>
              </a:spcAft>
              <a:defRPr sz="5000">
                <a:solidFill>
                  <a:schemeClr val="tx2"/>
                </a:solidFill>
                <a:latin typeface="Arial" charset="0"/>
              </a:defRPr>
            </a:lvl4pPr>
            <a:lvl5pPr algn="ctr" rtl="0" fontAlgn="base">
              <a:spcBef>
                <a:spcPct val="0"/>
              </a:spcBef>
              <a:spcAft>
                <a:spcPct val="0"/>
              </a:spcAft>
              <a:defRPr sz="5000">
                <a:solidFill>
                  <a:schemeClr val="tx2"/>
                </a:solidFill>
                <a:latin typeface="Arial" charset="0"/>
              </a:defRPr>
            </a:lvl5pPr>
            <a:lvl6pPr marL="521528" algn="ctr" rtl="0" fontAlgn="base">
              <a:spcBef>
                <a:spcPct val="0"/>
              </a:spcBef>
              <a:spcAft>
                <a:spcPct val="0"/>
              </a:spcAft>
              <a:defRPr sz="5000">
                <a:solidFill>
                  <a:schemeClr val="tx2"/>
                </a:solidFill>
                <a:latin typeface="Arial" charset="0"/>
              </a:defRPr>
            </a:lvl6pPr>
            <a:lvl7pPr marL="1043056" algn="ctr" rtl="0" fontAlgn="base">
              <a:spcBef>
                <a:spcPct val="0"/>
              </a:spcBef>
              <a:spcAft>
                <a:spcPct val="0"/>
              </a:spcAft>
              <a:defRPr sz="5000">
                <a:solidFill>
                  <a:schemeClr val="tx2"/>
                </a:solidFill>
                <a:latin typeface="Arial" charset="0"/>
              </a:defRPr>
            </a:lvl7pPr>
            <a:lvl8pPr marL="1564584" algn="ctr" rtl="0" fontAlgn="base">
              <a:spcBef>
                <a:spcPct val="0"/>
              </a:spcBef>
              <a:spcAft>
                <a:spcPct val="0"/>
              </a:spcAft>
              <a:defRPr sz="5000">
                <a:solidFill>
                  <a:schemeClr val="tx2"/>
                </a:solidFill>
                <a:latin typeface="Arial" charset="0"/>
              </a:defRPr>
            </a:lvl8pPr>
            <a:lvl9pPr marL="2086112" algn="ctr" rtl="0" fontAlgn="base">
              <a:spcBef>
                <a:spcPct val="0"/>
              </a:spcBef>
              <a:spcAft>
                <a:spcPct val="0"/>
              </a:spcAft>
              <a:defRPr sz="5000">
                <a:solidFill>
                  <a:schemeClr val="tx2"/>
                </a:solidFill>
                <a:latin typeface="Arial" charset="0"/>
              </a:defRPr>
            </a:lvl9pPr>
          </a:lstStyle>
          <a:p>
            <a:pPr algn="l"/>
            <a:r>
              <a:rPr lang="fr-FR" sz="4000" b="1" kern="0" dirty="0">
                <a:ln w="1905"/>
                <a:solidFill>
                  <a:srgbClr val="3F2270"/>
                </a:solidFill>
                <a:latin typeface="Calibri" panose="020F0502020204030204" pitchFamily="34" charset="0"/>
                <a:cs typeface="Calibri" panose="020F0502020204030204" pitchFamily="34" charset="0"/>
              </a:rPr>
              <a:t>Réforme sur les retraites </a:t>
            </a:r>
          </a:p>
          <a:p>
            <a:pPr algn="l"/>
            <a:r>
              <a:rPr lang="fr-FR" sz="4000" b="1" kern="0" dirty="0">
                <a:ln w="1905"/>
                <a:solidFill>
                  <a:srgbClr val="3F2270"/>
                </a:solidFill>
                <a:latin typeface="Calibri" panose="020F0502020204030204" pitchFamily="34" charset="0"/>
                <a:cs typeface="Calibri" panose="020F0502020204030204" pitchFamily="34" charset="0"/>
              </a:rPr>
              <a:t> </a:t>
            </a:r>
          </a:p>
        </p:txBody>
      </p:sp>
      <p:sp>
        <p:nvSpPr>
          <p:cNvPr id="4" name="Espace réservé du numéro de diapositive 3"/>
          <p:cNvSpPr>
            <a:spLocks noGrp="1"/>
          </p:cNvSpPr>
          <p:nvPr>
            <p:ph type="sldNum" sz="quarter" idx="12"/>
          </p:nvPr>
        </p:nvSpPr>
        <p:spPr/>
        <p:txBody>
          <a:bodyPr/>
          <a:lstStyle/>
          <a:p>
            <a:fld id="{4BE674E7-B6E7-471A-B468-627A22F2484B}" type="slidenum">
              <a:rPr lang="fr-FR" altLang="fr-FR" smtClean="0"/>
              <a:pPr/>
              <a:t>9</a:t>
            </a:fld>
            <a:endParaRPr lang="fr-FR" altLang="fr-FR"/>
          </a:p>
        </p:txBody>
      </p:sp>
      <p:sp>
        <p:nvSpPr>
          <p:cNvPr id="6" name="Espace réservé du contenu 1"/>
          <p:cNvSpPr>
            <a:spLocks noGrp="1"/>
          </p:cNvSpPr>
          <p:nvPr>
            <p:ph idx="1"/>
          </p:nvPr>
        </p:nvSpPr>
        <p:spPr>
          <a:xfrm>
            <a:off x="534670" y="1764407"/>
            <a:ext cx="9624060" cy="144016"/>
          </a:xfrm>
        </p:spPr>
        <p:txBody>
          <a:bodyPr anchor="ctr"/>
          <a:lstStyle/>
          <a:p>
            <a:pPr marL="0" indent="0" algn="just">
              <a:buNone/>
            </a:pPr>
            <a:r>
              <a:rPr lang="fr-FR" sz="2000" dirty="0">
                <a:solidFill>
                  <a:srgbClr val="BE0F2E"/>
                </a:solidFill>
                <a:latin typeface="Calibri" panose="020F0502020204030204" pitchFamily="34" charset="0"/>
                <a:cs typeface="Calibri" panose="020F0502020204030204" pitchFamily="34" charset="0"/>
              </a:rPr>
              <a:t>Pour les départs en catégorie active (condition des 17 ans) :</a:t>
            </a:r>
          </a:p>
          <a:p>
            <a:pPr marL="0" indent="0" algn="just">
              <a:buNone/>
            </a:pPr>
            <a:endParaRPr lang="fr-FR" sz="2000" dirty="0">
              <a:solidFill>
                <a:srgbClr val="BE0F2E"/>
              </a:solidFill>
              <a:latin typeface="Calibri" panose="020F0502020204030204" pitchFamily="34" charset="0"/>
              <a:cs typeface="Calibri" panose="020F0502020204030204" pitchFamily="34" charset="0"/>
            </a:endParaRPr>
          </a:p>
          <a:p>
            <a:pPr marL="0" indent="0" algn="just">
              <a:buNone/>
            </a:pPr>
            <a:endParaRPr lang="fr-FR" sz="1800" dirty="0">
              <a:solidFill>
                <a:srgbClr val="3F2270"/>
              </a:solidFill>
              <a:latin typeface="Calibri" panose="020F0502020204030204" pitchFamily="34" charset="0"/>
              <a:cs typeface="Calibri" panose="020F0502020204030204" pitchFamily="34" charset="0"/>
            </a:endParaRPr>
          </a:p>
        </p:txBody>
      </p:sp>
      <p:graphicFrame>
        <p:nvGraphicFramePr>
          <p:cNvPr id="3" name="Tableau 4">
            <a:extLst>
              <a:ext uri="{FF2B5EF4-FFF2-40B4-BE49-F238E27FC236}">
                <a16:creationId xmlns:a16="http://schemas.microsoft.com/office/drawing/2014/main" id="{B5EC40E7-AB66-543B-DFE1-9FB88E5DB4A7}"/>
              </a:ext>
            </a:extLst>
          </p:cNvPr>
          <p:cNvGraphicFramePr>
            <a:graphicFrameLocks noGrp="1"/>
          </p:cNvGraphicFramePr>
          <p:nvPr>
            <p:extLst>
              <p:ext uri="{D42A27DB-BD31-4B8C-83A1-F6EECF244321}">
                <p14:modId xmlns:p14="http://schemas.microsoft.com/office/powerpoint/2010/main" val="526283848"/>
              </p:ext>
            </p:extLst>
          </p:nvPr>
        </p:nvGraphicFramePr>
        <p:xfrm>
          <a:off x="954212" y="1955790"/>
          <a:ext cx="8424936" cy="4929862"/>
        </p:xfrm>
        <a:graphic>
          <a:graphicData uri="http://schemas.openxmlformats.org/drawingml/2006/table">
            <a:tbl>
              <a:tblPr firstRow="1" bandRow="1">
                <a:tableStyleId>{21E4AEA4-8DFA-4A89-87EB-49C32662AFE0}</a:tableStyleId>
              </a:tblPr>
              <a:tblGrid>
                <a:gridCol w="2808312">
                  <a:extLst>
                    <a:ext uri="{9D8B030D-6E8A-4147-A177-3AD203B41FA5}">
                      <a16:colId xmlns:a16="http://schemas.microsoft.com/office/drawing/2014/main" val="1404560969"/>
                    </a:ext>
                  </a:extLst>
                </a:gridCol>
                <a:gridCol w="2808312">
                  <a:extLst>
                    <a:ext uri="{9D8B030D-6E8A-4147-A177-3AD203B41FA5}">
                      <a16:colId xmlns:a16="http://schemas.microsoft.com/office/drawing/2014/main" val="2766535076"/>
                    </a:ext>
                  </a:extLst>
                </a:gridCol>
                <a:gridCol w="2808312">
                  <a:extLst>
                    <a:ext uri="{9D8B030D-6E8A-4147-A177-3AD203B41FA5}">
                      <a16:colId xmlns:a16="http://schemas.microsoft.com/office/drawing/2014/main" val="4286383154"/>
                    </a:ext>
                  </a:extLst>
                </a:gridCol>
              </a:tblGrid>
              <a:tr h="352133">
                <a:tc>
                  <a:txBody>
                    <a:bodyPr/>
                    <a:lstStyle/>
                    <a:p>
                      <a:pPr algn="ctr"/>
                      <a:r>
                        <a:rPr lang="fr-FR" sz="1600" dirty="0"/>
                        <a:t>Date de naissance</a:t>
                      </a:r>
                    </a:p>
                  </a:txBody>
                  <a:tcPr/>
                </a:tc>
                <a:tc gridSpan="2">
                  <a:txBody>
                    <a:bodyPr/>
                    <a:lstStyle/>
                    <a:p>
                      <a:pPr algn="ctr"/>
                      <a:r>
                        <a:rPr lang="fr-FR" sz="1600" dirty="0"/>
                        <a:t>Durée d’assurance requise</a:t>
                      </a:r>
                    </a:p>
                  </a:txBody>
                  <a:tcPr/>
                </a:tc>
                <a:tc hMerge="1">
                  <a:txBody>
                    <a:bodyPr/>
                    <a:lstStyle/>
                    <a:p>
                      <a:endParaRPr lang="fr-FR" dirty="0"/>
                    </a:p>
                  </a:txBody>
                  <a:tcPr/>
                </a:tc>
                <a:extLst>
                  <a:ext uri="{0D108BD9-81ED-4DB2-BD59-A6C34878D82A}">
                    <a16:rowId xmlns:a16="http://schemas.microsoft.com/office/drawing/2014/main" val="313740688"/>
                  </a:ext>
                </a:extLst>
              </a:tr>
              <a:tr h="352133">
                <a:tc>
                  <a:txBody>
                    <a:bodyPr/>
                    <a:lstStyle/>
                    <a:p>
                      <a:pPr algn="ctr"/>
                      <a:endParaRPr lang="fr-FR" sz="1600" dirty="0"/>
                    </a:p>
                  </a:txBody>
                  <a:tcPr/>
                </a:tc>
                <a:tc>
                  <a:txBody>
                    <a:bodyPr/>
                    <a:lstStyle/>
                    <a:p>
                      <a:pPr algn="ctr"/>
                      <a:r>
                        <a:rPr lang="fr-FR" sz="1600" dirty="0"/>
                        <a:t>Avant réforme</a:t>
                      </a:r>
                    </a:p>
                  </a:txBody>
                  <a:tcPr/>
                </a:tc>
                <a:tc>
                  <a:txBody>
                    <a:bodyPr/>
                    <a:lstStyle/>
                    <a:p>
                      <a:pPr algn="ctr"/>
                      <a:r>
                        <a:rPr lang="fr-FR" sz="1600" dirty="0"/>
                        <a:t>Après réforme</a:t>
                      </a:r>
                    </a:p>
                  </a:txBody>
                  <a:tcPr/>
                </a:tc>
                <a:extLst>
                  <a:ext uri="{0D108BD9-81ED-4DB2-BD59-A6C34878D82A}">
                    <a16:rowId xmlns:a16="http://schemas.microsoft.com/office/drawing/2014/main" val="3071833127"/>
                  </a:ext>
                </a:extLst>
              </a:tr>
              <a:tr h="352133">
                <a:tc>
                  <a:txBody>
                    <a:bodyPr/>
                    <a:lstStyle/>
                    <a:p>
                      <a:pPr algn="ctr"/>
                      <a:r>
                        <a:rPr lang="fr-FR" sz="1600" dirty="0"/>
                        <a:t>Du 01/01 au 31/08/1966</a:t>
                      </a:r>
                    </a:p>
                  </a:txBody>
                  <a:tcPr/>
                </a:tc>
                <a:tc>
                  <a:txBody>
                    <a:bodyPr/>
                    <a:lstStyle/>
                    <a:p>
                      <a:pPr algn="ctr"/>
                      <a:r>
                        <a:rPr lang="fr-FR" sz="1600" dirty="0"/>
                        <a:t>168</a:t>
                      </a:r>
                    </a:p>
                  </a:txBody>
                  <a:tcPr/>
                </a:tc>
                <a:tc>
                  <a:txBody>
                    <a:bodyPr/>
                    <a:lstStyle/>
                    <a:p>
                      <a:pPr algn="ctr"/>
                      <a:r>
                        <a:rPr lang="fr-FR" sz="1600" dirty="0"/>
                        <a:t>168</a:t>
                      </a:r>
                    </a:p>
                  </a:txBody>
                  <a:tcPr/>
                </a:tc>
                <a:extLst>
                  <a:ext uri="{0D108BD9-81ED-4DB2-BD59-A6C34878D82A}">
                    <a16:rowId xmlns:a16="http://schemas.microsoft.com/office/drawing/2014/main" val="460490510"/>
                  </a:ext>
                </a:extLst>
              </a:tr>
              <a:tr h="352133">
                <a:tc>
                  <a:txBody>
                    <a:bodyPr/>
                    <a:lstStyle/>
                    <a:p>
                      <a:pPr algn="ctr"/>
                      <a:r>
                        <a:rPr lang="fr-FR" sz="1600" dirty="0"/>
                        <a:t>Du 01/09 au 31/12/1966</a:t>
                      </a:r>
                    </a:p>
                  </a:txBody>
                  <a:tcPr/>
                </a:tc>
                <a:tc>
                  <a:txBody>
                    <a:bodyPr/>
                    <a:lstStyle/>
                    <a:p>
                      <a:pPr algn="ctr"/>
                      <a:r>
                        <a:rPr lang="fr-FR" sz="1600" dirty="0"/>
                        <a:t>168</a:t>
                      </a:r>
                    </a:p>
                  </a:txBody>
                  <a:tcPr/>
                </a:tc>
                <a:tc>
                  <a:txBody>
                    <a:bodyPr/>
                    <a:lstStyle/>
                    <a:p>
                      <a:pPr algn="ctr"/>
                      <a:r>
                        <a:rPr lang="fr-FR" sz="1600" dirty="0"/>
                        <a:t>169</a:t>
                      </a:r>
                    </a:p>
                  </a:txBody>
                  <a:tcPr/>
                </a:tc>
                <a:extLst>
                  <a:ext uri="{0D108BD9-81ED-4DB2-BD59-A6C34878D82A}">
                    <a16:rowId xmlns:a16="http://schemas.microsoft.com/office/drawing/2014/main" val="3181242550"/>
                  </a:ext>
                </a:extLst>
              </a:tr>
              <a:tr h="352133">
                <a:tc>
                  <a:txBody>
                    <a:bodyPr/>
                    <a:lstStyle/>
                    <a:p>
                      <a:pPr algn="ctr"/>
                      <a:r>
                        <a:rPr lang="fr-FR" sz="1600" dirty="0"/>
                        <a:t>1967</a:t>
                      </a:r>
                    </a:p>
                  </a:txBody>
                  <a:tcPr/>
                </a:tc>
                <a:tc>
                  <a:txBody>
                    <a:bodyPr/>
                    <a:lstStyle/>
                    <a:p>
                      <a:pPr algn="ctr"/>
                      <a:r>
                        <a:rPr lang="fr-FR" sz="1600" dirty="0"/>
                        <a:t>169</a:t>
                      </a:r>
                    </a:p>
                  </a:txBody>
                  <a:tcPr/>
                </a:tc>
                <a:tc>
                  <a:txBody>
                    <a:bodyPr/>
                    <a:lstStyle/>
                    <a:p>
                      <a:pPr algn="ctr"/>
                      <a:r>
                        <a:rPr lang="fr-FR" sz="1600" dirty="0"/>
                        <a:t>169</a:t>
                      </a:r>
                    </a:p>
                  </a:txBody>
                  <a:tcPr/>
                </a:tc>
                <a:extLst>
                  <a:ext uri="{0D108BD9-81ED-4DB2-BD59-A6C34878D82A}">
                    <a16:rowId xmlns:a16="http://schemas.microsoft.com/office/drawing/2014/main" val="155891082"/>
                  </a:ext>
                </a:extLst>
              </a:tr>
              <a:tr h="352133">
                <a:tc>
                  <a:txBody>
                    <a:bodyPr/>
                    <a:lstStyle/>
                    <a:p>
                      <a:pPr algn="ctr"/>
                      <a:r>
                        <a:rPr lang="fr-FR" sz="1600" dirty="0"/>
                        <a:t>1968</a:t>
                      </a:r>
                    </a:p>
                  </a:txBody>
                  <a:tcPr/>
                </a:tc>
                <a:tc>
                  <a:txBody>
                    <a:bodyPr/>
                    <a:lstStyle/>
                    <a:p>
                      <a:pPr algn="ctr"/>
                      <a:r>
                        <a:rPr lang="fr-FR" sz="1600" dirty="0"/>
                        <a:t>169</a:t>
                      </a:r>
                    </a:p>
                  </a:txBody>
                  <a:tcPr/>
                </a:tc>
                <a:tc>
                  <a:txBody>
                    <a:bodyPr/>
                    <a:lstStyle/>
                    <a:p>
                      <a:pPr algn="ctr"/>
                      <a:r>
                        <a:rPr lang="fr-FR" sz="1600" dirty="0"/>
                        <a:t>170</a:t>
                      </a:r>
                    </a:p>
                  </a:txBody>
                  <a:tcPr/>
                </a:tc>
                <a:extLst>
                  <a:ext uri="{0D108BD9-81ED-4DB2-BD59-A6C34878D82A}">
                    <a16:rowId xmlns:a16="http://schemas.microsoft.com/office/drawing/2014/main" val="1299828053"/>
                  </a:ext>
                </a:extLst>
              </a:tr>
              <a:tr h="352133">
                <a:tc>
                  <a:txBody>
                    <a:bodyPr/>
                    <a:lstStyle/>
                    <a:p>
                      <a:pPr algn="ctr"/>
                      <a:r>
                        <a:rPr lang="fr-FR" sz="1600" dirty="0"/>
                        <a:t>1969</a:t>
                      </a:r>
                    </a:p>
                  </a:txBody>
                  <a:tcPr/>
                </a:tc>
                <a:tc>
                  <a:txBody>
                    <a:bodyPr/>
                    <a:lstStyle/>
                    <a:p>
                      <a:pPr algn="ctr"/>
                      <a:r>
                        <a:rPr lang="fr-FR" sz="1600" dirty="0"/>
                        <a:t>169</a:t>
                      </a:r>
                    </a:p>
                  </a:txBody>
                  <a:tcPr/>
                </a:tc>
                <a:tc>
                  <a:txBody>
                    <a:bodyPr/>
                    <a:lstStyle/>
                    <a:p>
                      <a:pPr algn="ctr"/>
                      <a:r>
                        <a:rPr lang="fr-FR" sz="1600" dirty="0"/>
                        <a:t>171</a:t>
                      </a:r>
                    </a:p>
                  </a:txBody>
                  <a:tcPr/>
                </a:tc>
                <a:extLst>
                  <a:ext uri="{0D108BD9-81ED-4DB2-BD59-A6C34878D82A}">
                    <a16:rowId xmlns:a16="http://schemas.microsoft.com/office/drawing/2014/main" val="343382068"/>
                  </a:ext>
                </a:extLst>
              </a:tr>
              <a:tr h="352133">
                <a:tc>
                  <a:txBody>
                    <a:bodyPr/>
                    <a:lstStyle/>
                    <a:p>
                      <a:pPr algn="ctr"/>
                      <a:r>
                        <a:rPr lang="fr-FR" sz="1600" dirty="0"/>
                        <a:t>1970</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170</a:t>
                      </a:r>
                    </a:p>
                  </a:txBody>
                  <a:tcPr/>
                </a:tc>
                <a:tc>
                  <a:txBody>
                    <a:bodyPr/>
                    <a:lstStyle/>
                    <a:p>
                      <a:pPr algn="ctr"/>
                      <a:r>
                        <a:rPr lang="fr-FR" sz="1600" dirty="0"/>
                        <a:t>172</a:t>
                      </a:r>
                    </a:p>
                  </a:txBody>
                  <a:tcPr/>
                </a:tc>
                <a:extLst>
                  <a:ext uri="{0D108BD9-81ED-4DB2-BD59-A6C34878D82A}">
                    <a16:rowId xmlns:a16="http://schemas.microsoft.com/office/drawing/2014/main" val="2052781638"/>
                  </a:ext>
                </a:extLst>
              </a:tr>
              <a:tr h="352133">
                <a:tc>
                  <a:txBody>
                    <a:bodyPr/>
                    <a:lstStyle/>
                    <a:p>
                      <a:pPr algn="ctr"/>
                      <a:r>
                        <a:rPr lang="fr-FR" sz="1600" dirty="0"/>
                        <a:t>1971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170</a:t>
                      </a:r>
                    </a:p>
                  </a:txBody>
                  <a:tcPr/>
                </a:tc>
                <a:tc>
                  <a:txBody>
                    <a:bodyPr/>
                    <a:lstStyle/>
                    <a:p>
                      <a:pPr algn="ctr"/>
                      <a:r>
                        <a:rPr lang="fr-FR" sz="1600" dirty="0"/>
                        <a:t>172</a:t>
                      </a:r>
                    </a:p>
                  </a:txBody>
                  <a:tcPr/>
                </a:tc>
                <a:extLst>
                  <a:ext uri="{0D108BD9-81ED-4DB2-BD59-A6C34878D82A}">
                    <a16:rowId xmlns:a16="http://schemas.microsoft.com/office/drawing/2014/main" val="3241710051"/>
                  </a:ext>
                </a:extLst>
              </a:tr>
              <a:tr h="352133">
                <a:tc>
                  <a:txBody>
                    <a:bodyPr/>
                    <a:lstStyle/>
                    <a:p>
                      <a:pPr algn="ctr"/>
                      <a:r>
                        <a:rPr lang="fr-FR" sz="1600" dirty="0"/>
                        <a:t>1972</a:t>
                      </a:r>
                    </a:p>
                  </a:txBody>
                  <a:tcPr/>
                </a:tc>
                <a:tc>
                  <a:txBody>
                    <a:bodyPr/>
                    <a:lstStyle/>
                    <a:p>
                      <a:pPr algn="ctr"/>
                      <a:r>
                        <a:rPr lang="fr-FR" sz="1600" dirty="0"/>
                        <a:t>170</a:t>
                      </a:r>
                    </a:p>
                  </a:txBody>
                  <a:tcPr/>
                </a:tc>
                <a:tc>
                  <a:txBody>
                    <a:bodyPr/>
                    <a:lstStyle/>
                    <a:p>
                      <a:pPr algn="ctr"/>
                      <a:r>
                        <a:rPr lang="fr-FR" sz="1600" dirty="0"/>
                        <a:t>172</a:t>
                      </a:r>
                    </a:p>
                  </a:txBody>
                  <a:tcPr/>
                </a:tc>
                <a:extLst>
                  <a:ext uri="{0D108BD9-81ED-4DB2-BD59-A6C34878D82A}">
                    <a16:rowId xmlns:a16="http://schemas.microsoft.com/office/drawing/2014/main" val="479375190"/>
                  </a:ext>
                </a:extLst>
              </a:tr>
              <a:tr h="352133">
                <a:tc>
                  <a:txBody>
                    <a:bodyPr/>
                    <a:lstStyle/>
                    <a:p>
                      <a:pPr algn="ctr"/>
                      <a:r>
                        <a:rPr lang="fr-FR" sz="1600" dirty="0"/>
                        <a:t>1973</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751917295"/>
                  </a:ext>
                </a:extLst>
              </a:tr>
              <a:tr h="352133">
                <a:tc>
                  <a:txBody>
                    <a:bodyPr/>
                    <a:lstStyle/>
                    <a:p>
                      <a:pPr algn="ctr"/>
                      <a:r>
                        <a:rPr lang="fr-FR" sz="1600" dirty="0"/>
                        <a:t>1974</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829065741"/>
                  </a:ext>
                </a:extLst>
              </a:tr>
              <a:tr h="352133">
                <a:tc>
                  <a:txBody>
                    <a:bodyPr/>
                    <a:lstStyle/>
                    <a:p>
                      <a:pPr algn="ctr"/>
                      <a:r>
                        <a:rPr lang="fr-FR" sz="1600" dirty="0"/>
                        <a:t>1975</a:t>
                      </a:r>
                    </a:p>
                  </a:txBody>
                  <a:tcPr/>
                </a:tc>
                <a:tc>
                  <a:txBody>
                    <a:bodyPr/>
                    <a:lstStyle/>
                    <a:p>
                      <a:pPr algn="ctr"/>
                      <a:r>
                        <a:rPr lang="fr-FR" sz="1600" dirty="0"/>
                        <a:t>171</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3881672962"/>
                  </a:ext>
                </a:extLst>
              </a:tr>
              <a:tr h="352133">
                <a:tc>
                  <a:txBody>
                    <a:bodyPr/>
                    <a:lstStyle/>
                    <a:p>
                      <a:pPr algn="ctr"/>
                      <a:r>
                        <a:rPr lang="fr-FR" sz="1600" dirty="0"/>
                        <a:t>1976 et suivants</a:t>
                      </a:r>
                    </a:p>
                  </a:txBody>
                  <a:tcPr/>
                </a:tc>
                <a:tc>
                  <a:txBody>
                    <a:bodyPr/>
                    <a:lstStyle/>
                    <a:p>
                      <a:pPr algn="ctr"/>
                      <a:r>
                        <a:rPr lang="fr-FR" sz="1600" dirty="0"/>
                        <a:t>172</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rgbClr val="000000"/>
                          </a:solidFill>
                          <a:effectLst/>
                          <a:uLnTx/>
                          <a:uFillTx/>
                          <a:latin typeface="Arial"/>
                          <a:ea typeface="+mn-ea"/>
                          <a:cs typeface="+mn-cs"/>
                        </a:rPr>
                        <a:t>172</a:t>
                      </a:r>
                    </a:p>
                  </a:txBody>
                  <a:tcPr/>
                </a:tc>
                <a:extLst>
                  <a:ext uri="{0D108BD9-81ED-4DB2-BD59-A6C34878D82A}">
                    <a16:rowId xmlns:a16="http://schemas.microsoft.com/office/drawing/2014/main" val="1812330421"/>
                  </a:ext>
                </a:extLst>
              </a:tr>
            </a:tbl>
          </a:graphicData>
        </a:graphic>
      </p:graphicFrame>
    </p:spTree>
    <p:extLst>
      <p:ext uri="{BB962C8B-B14F-4D97-AF65-F5344CB8AC3E}">
        <p14:creationId xmlns:p14="http://schemas.microsoft.com/office/powerpoint/2010/main" val="3970367288"/>
      </p:ext>
    </p:extLst>
  </p:cSld>
  <p:clrMapOvr>
    <a:masterClrMapping/>
  </p:clrMapOvr>
</p:sld>
</file>

<file path=ppt/theme/theme1.xml><?xml version="1.0" encoding="utf-8"?>
<a:theme xmlns:a="http://schemas.openxmlformats.org/drawingml/2006/main" name="Modèle powerpoin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 Modèle powerpoint</Template>
  <TotalTime>1063</TotalTime>
  <Words>3327</Words>
  <Application>Microsoft Office PowerPoint</Application>
  <PresentationFormat>Personnalisé</PresentationFormat>
  <Paragraphs>1071</Paragraphs>
  <Slides>38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Arial</vt:lpstr>
      <vt:lpstr>Bodoni MT</vt:lpstr>
      <vt:lpstr>Calibri</vt:lpstr>
      <vt:lpstr>Myriad Pro</vt:lpstr>
      <vt:lpstr>Wingdings</vt:lpstr>
      <vt:lpstr>Modèle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document</dc:title>
  <dc:creator>GENDREU Isabelle</dc:creator>
  <cp:lastModifiedBy>GENDREU Isabelle</cp:lastModifiedBy>
  <cp:revision>59</cp:revision>
  <cp:lastPrinted>2020-06-16T14:22:14Z</cp:lastPrinted>
  <dcterms:created xsi:type="dcterms:W3CDTF">2023-01-23T13:38:21Z</dcterms:created>
  <dcterms:modified xsi:type="dcterms:W3CDTF">2023-10-09T09:57:05Z</dcterms:modified>
</cp:coreProperties>
</file>