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53" r:id="rId4"/>
    <p:sldId id="443" r:id="rId5"/>
    <p:sldId id="428" r:id="rId6"/>
    <p:sldId id="423" r:id="rId7"/>
    <p:sldId id="441" r:id="rId8"/>
    <p:sldId id="424" r:id="rId9"/>
    <p:sldId id="445" r:id="rId10"/>
    <p:sldId id="446" r:id="rId11"/>
    <p:sldId id="442" r:id="rId12"/>
    <p:sldId id="444" r:id="rId13"/>
    <p:sldId id="414" r:id="rId14"/>
    <p:sldId id="413" r:id="rId15"/>
    <p:sldId id="290" r:id="rId16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83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6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4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32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1583" algn="l" defTabSz="103663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09897" algn="l" defTabSz="103663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28221" algn="l" defTabSz="103663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46533" algn="l" defTabSz="103663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BIN Jessica" initials="A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7D"/>
    <a:srgbClr val="A6A6A6"/>
    <a:srgbClr val="BE0F2E"/>
    <a:srgbClr val="1F92B7"/>
    <a:srgbClr val="E1AE13"/>
    <a:srgbClr val="000000"/>
    <a:srgbClr val="3F2270"/>
    <a:srgbClr val="7B7878"/>
    <a:srgbClr val="E6E5E5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6013" autoAdjust="0"/>
  </p:normalViewPr>
  <p:slideViewPr>
    <p:cSldViewPr>
      <p:cViewPr varScale="1">
        <p:scale>
          <a:sx n="83" d="100"/>
          <a:sy n="83" d="100"/>
        </p:scale>
        <p:origin x="1656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0632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5" d="100"/>
          <a:sy n="55" d="100"/>
        </p:scale>
        <p:origin x="3307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90DF6-B01B-47F0-9F51-2F698BC46C19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0E53-FFDB-4271-A859-8511F6F9A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841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4973-5BD5-4209-BA1D-DE2BF537FF4C}" type="datetimeFigureOut">
              <a:rPr lang="fr-FR" smtClean="0"/>
              <a:pPr/>
              <a:t>26/09/2023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0A539-B88D-4561-A407-711B84976B2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4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8319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6631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4950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3270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1583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9897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8221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46533" algn="l" defTabSz="1036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931"/>
            <a:ext cx="9089390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18319" indent="0" algn="ctr">
              <a:buNone/>
              <a:defRPr/>
            </a:lvl2pPr>
            <a:lvl3pPr marL="1036631" indent="0" algn="ctr">
              <a:buNone/>
              <a:defRPr/>
            </a:lvl3pPr>
            <a:lvl4pPr marL="1554950" indent="0" algn="ctr">
              <a:buNone/>
              <a:defRPr/>
            </a:lvl4pPr>
            <a:lvl5pPr marL="2073270" indent="0" algn="ctr">
              <a:buNone/>
              <a:defRPr/>
            </a:lvl5pPr>
            <a:lvl6pPr marL="2591583" indent="0" algn="ctr">
              <a:buNone/>
              <a:defRPr/>
            </a:lvl6pPr>
            <a:lvl7pPr marL="3109897" indent="0" algn="ctr">
              <a:buNone/>
              <a:defRPr/>
            </a:lvl7pPr>
            <a:lvl8pPr marL="3628221" indent="0" algn="ctr">
              <a:buNone/>
              <a:defRPr/>
            </a:lvl8pPr>
            <a:lvl9pPr marL="4146533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0E833-DFF7-4F28-B585-0FEF66CDE5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4666-CDBA-4CDC-A29F-76992C05AE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29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F8AE9-E51D-49E8-A55B-CB12102AE4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572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34670" y="302807"/>
            <a:ext cx="9624060" cy="645157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/>
            </a:lvl1pPr>
          </a:lstStyle>
          <a:p>
            <a:fld id="{9BC5C211-7B18-426F-90C8-640EE5C36D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101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924"/>
            <a:ext cx="9089390" cy="1620771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3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2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81B5928-1FDB-B7DD-E8D2-4F9FCC6CDD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71036" y="270577"/>
            <a:ext cx="2111942" cy="432000"/>
            <a:chOff x="6588224" y="404664"/>
            <a:chExt cx="1656184" cy="361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B201E7-1311-E8AF-3976-1F949E4EA04C}"/>
                </a:ext>
              </a:extLst>
            </p:cNvPr>
            <p:cNvSpPr/>
            <p:nvPr/>
          </p:nvSpPr>
          <p:spPr>
            <a:xfrm>
              <a:off x="6588224" y="404664"/>
              <a:ext cx="360455" cy="360312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7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DDF24E-8418-4284-85F9-464BF9A3D91E}"/>
                </a:ext>
              </a:extLst>
            </p:cNvPr>
            <p:cNvSpPr/>
            <p:nvPr/>
          </p:nvSpPr>
          <p:spPr>
            <a:xfrm>
              <a:off x="7016958" y="404664"/>
              <a:ext cx="360455" cy="360312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7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609802-410C-8372-7899-C9CF096D1FB8}"/>
                </a:ext>
              </a:extLst>
            </p:cNvPr>
            <p:cNvSpPr/>
            <p:nvPr/>
          </p:nvSpPr>
          <p:spPr>
            <a:xfrm>
              <a:off x="7461571" y="404664"/>
              <a:ext cx="360455" cy="360312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7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962F0C-34C9-BDBB-4E61-AF3ED260ACE0}"/>
                </a:ext>
              </a:extLst>
            </p:cNvPr>
            <p:cNvSpPr/>
            <p:nvPr/>
          </p:nvSpPr>
          <p:spPr>
            <a:xfrm>
              <a:off x="7883953" y="406251"/>
              <a:ext cx="360455" cy="360313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77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9E8FBA25-613A-B34F-B776-45A026AE3CB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627" y="180231"/>
            <a:ext cx="8656453" cy="6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/>
            <a:endParaRPr lang="fr-FR" sz="2900" b="1" kern="0" dirty="0">
              <a:solidFill>
                <a:srgbClr val="1F92B7"/>
              </a:solidFill>
              <a:cs typeface="Calibri" panose="020F050202020403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C8EEA0D-942B-A588-59A5-F76CF22B6524}"/>
              </a:ext>
            </a:extLst>
          </p:cNvPr>
          <p:cNvCxnSpPr/>
          <p:nvPr userDrawn="1"/>
        </p:nvCxnSpPr>
        <p:spPr>
          <a:xfrm>
            <a:off x="-39105" y="940968"/>
            <a:ext cx="10693400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42C97DA4-5780-6125-013E-3B40564E5D7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66380" y="260837"/>
            <a:ext cx="5791427" cy="432000"/>
          </a:xfrm>
          <a:prstGeom prst="rect">
            <a:avLst/>
          </a:prstGeom>
          <a:solidFill>
            <a:srgbClr val="1F92B7"/>
          </a:solidFill>
          <a:ln>
            <a:noFill/>
          </a:ln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fr-FR" sz="2400" b="0" dirty="0">
                <a:solidFill>
                  <a:schemeClr val="bg1"/>
                </a:solidFill>
                <a:cs typeface="Calibri" panose="020F0502020204030204" pitchFamily="34" charset="0"/>
              </a:rPr>
              <a:t>Data RH au service des décideurs locaux </a:t>
            </a:r>
            <a:endParaRPr lang="fr-FR" sz="2400" b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26428BF-A87A-171E-FE56-A22A6DE04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rcRect l="4425" t="10658" b="7633"/>
          <a:stretch/>
        </p:blipFill>
        <p:spPr>
          <a:xfrm>
            <a:off x="156719" y="180231"/>
            <a:ext cx="2377522" cy="634820"/>
          </a:xfrm>
          <a:prstGeom prst="rect">
            <a:avLst/>
          </a:prstGeom>
        </p:spPr>
      </p:pic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457A89DF-1F69-BBF7-4396-357E5D01D848}"/>
              </a:ext>
            </a:extLst>
          </p:cNvPr>
          <p:cNvSpPr txBox="1">
            <a:spLocks/>
          </p:cNvSpPr>
          <p:nvPr userDrawn="1"/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3795" tIns="51897" rIns="103795" bIns="51897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5183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36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549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73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91583" algn="l" defTabSz="10366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109897" algn="l" defTabSz="10366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628221" algn="l" defTabSz="10366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146533" algn="l" defTabSz="10366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4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9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6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5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4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3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27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1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5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58" indent="0">
              <a:buNone/>
              <a:defRPr sz="2300" b="1"/>
            </a:lvl2pPr>
            <a:lvl3pPr marL="1037913" indent="0">
              <a:buNone/>
              <a:defRPr sz="2100" b="1"/>
            </a:lvl3pPr>
            <a:lvl4pPr marL="1556873" indent="0">
              <a:buNone/>
              <a:defRPr sz="1800" b="1"/>
            </a:lvl4pPr>
            <a:lvl5pPr marL="2075832" indent="0">
              <a:buNone/>
              <a:defRPr sz="1800" b="1"/>
            </a:lvl5pPr>
            <a:lvl6pPr marL="2594786" indent="0">
              <a:buNone/>
              <a:defRPr sz="1800" b="1"/>
            </a:lvl6pPr>
            <a:lvl7pPr marL="3113741" indent="0">
              <a:buNone/>
              <a:defRPr sz="1800" b="1"/>
            </a:lvl7pPr>
            <a:lvl8pPr marL="3632704" indent="0">
              <a:buNone/>
              <a:defRPr sz="1800" b="1"/>
            </a:lvl8pPr>
            <a:lvl9pPr marL="4151659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3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58" indent="0">
              <a:buNone/>
              <a:defRPr sz="2300" b="1"/>
            </a:lvl2pPr>
            <a:lvl3pPr marL="1037913" indent="0">
              <a:buNone/>
              <a:defRPr sz="2100" b="1"/>
            </a:lvl3pPr>
            <a:lvl4pPr marL="1556873" indent="0">
              <a:buNone/>
              <a:defRPr sz="1800" b="1"/>
            </a:lvl4pPr>
            <a:lvl5pPr marL="2075832" indent="0">
              <a:buNone/>
              <a:defRPr sz="1800" b="1"/>
            </a:lvl5pPr>
            <a:lvl6pPr marL="2594786" indent="0">
              <a:buNone/>
              <a:defRPr sz="1800" b="1"/>
            </a:lvl6pPr>
            <a:lvl7pPr marL="3113741" indent="0">
              <a:buNone/>
              <a:defRPr sz="1800" b="1"/>
            </a:lvl7pPr>
            <a:lvl8pPr marL="3632704" indent="0">
              <a:buNone/>
              <a:defRPr sz="1800" b="1"/>
            </a:lvl8pPr>
            <a:lvl9pPr marL="4151659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3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5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4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E674E7-B6E7-471A-B468-627A22F2484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48872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70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70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8958" indent="0">
              <a:buNone/>
              <a:defRPr sz="1400"/>
            </a:lvl2pPr>
            <a:lvl3pPr marL="1037913" indent="0">
              <a:buNone/>
              <a:defRPr sz="1100"/>
            </a:lvl3pPr>
            <a:lvl4pPr marL="1556873" indent="0">
              <a:buNone/>
              <a:defRPr sz="1000"/>
            </a:lvl4pPr>
            <a:lvl5pPr marL="2075832" indent="0">
              <a:buNone/>
              <a:defRPr sz="1000"/>
            </a:lvl5pPr>
            <a:lvl6pPr marL="2594786" indent="0">
              <a:buNone/>
              <a:defRPr sz="1000"/>
            </a:lvl6pPr>
            <a:lvl7pPr marL="3113741" indent="0">
              <a:buNone/>
              <a:defRPr sz="1000"/>
            </a:lvl7pPr>
            <a:lvl8pPr marL="3632704" indent="0">
              <a:buNone/>
              <a:defRPr sz="1000"/>
            </a:lvl8pPr>
            <a:lvl9pPr marL="415165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9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8958" indent="0">
              <a:buNone/>
              <a:defRPr sz="3200"/>
            </a:lvl2pPr>
            <a:lvl3pPr marL="1037913" indent="0">
              <a:buNone/>
              <a:defRPr sz="2700"/>
            </a:lvl3pPr>
            <a:lvl4pPr marL="1556873" indent="0">
              <a:buNone/>
              <a:defRPr sz="2300"/>
            </a:lvl4pPr>
            <a:lvl5pPr marL="2075832" indent="0">
              <a:buNone/>
              <a:defRPr sz="2300"/>
            </a:lvl5pPr>
            <a:lvl6pPr marL="2594786" indent="0">
              <a:buNone/>
              <a:defRPr sz="2300"/>
            </a:lvl6pPr>
            <a:lvl7pPr marL="3113741" indent="0">
              <a:buNone/>
              <a:defRPr sz="2300"/>
            </a:lvl7pPr>
            <a:lvl8pPr marL="3632704" indent="0">
              <a:buNone/>
              <a:defRPr sz="2300"/>
            </a:lvl8pPr>
            <a:lvl9pPr marL="4151659" indent="0">
              <a:buNone/>
              <a:defRPr sz="23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8958" indent="0">
              <a:buNone/>
              <a:defRPr sz="1400"/>
            </a:lvl2pPr>
            <a:lvl3pPr marL="1037913" indent="0">
              <a:buNone/>
              <a:defRPr sz="1100"/>
            </a:lvl3pPr>
            <a:lvl4pPr marL="1556873" indent="0">
              <a:buNone/>
              <a:defRPr sz="1000"/>
            </a:lvl4pPr>
            <a:lvl5pPr marL="2075832" indent="0">
              <a:buNone/>
              <a:defRPr sz="1000"/>
            </a:lvl5pPr>
            <a:lvl6pPr marL="2594786" indent="0">
              <a:buNone/>
              <a:defRPr sz="1000"/>
            </a:lvl6pPr>
            <a:lvl7pPr marL="3113741" indent="0">
              <a:buNone/>
              <a:defRPr sz="1000"/>
            </a:lvl7pPr>
            <a:lvl8pPr marL="3632704" indent="0">
              <a:buNone/>
              <a:defRPr sz="1000"/>
            </a:lvl8pPr>
            <a:lvl9pPr marL="415165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1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6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5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18319" indent="0">
              <a:buNone/>
              <a:defRPr sz="2100"/>
            </a:lvl2pPr>
            <a:lvl3pPr marL="1036631" indent="0">
              <a:buNone/>
              <a:defRPr sz="1800"/>
            </a:lvl3pPr>
            <a:lvl4pPr marL="1554950" indent="0">
              <a:buNone/>
              <a:defRPr sz="1600"/>
            </a:lvl4pPr>
            <a:lvl5pPr marL="2073270" indent="0">
              <a:buNone/>
              <a:defRPr sz="1600"/>
            </a:lvl5pPr>
            <a:lvl6pPr marL="2591583" indent="0">
              <a:buNone/>
              <a:defRPr sz="1600"/>
            </a:lvl6pPr>
            <a:lvl7pPr marL="3109897" indent="0">
              <a:buNone/>
              <a:defRPr sz="1600"/>
            </a:lvl7pPr>
            <a:lvl8pPr marL="3628221" indent="0">
              <a:buNone/>
              <a:defRPr sz="1600"/>
            </a:lvl8pPr>
            <a:lvl9pPr marL="4146533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6618-F53C-44A3-BFAE-BAC00010AB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13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66F38-1311-4AA6-BDC8-316026F5A7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144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319" indent="0">
              <a:buNone/>
              <a:defRPr sz="2300" b="1"/>
            </a:lvl2pPr>
            <a:lvl3pPr marL="1036631" indent="0">
              <a:buNone/>
              <a:defRPr sz="2100" b="1"/>
            </a:lvl3pPr>
            <a:lvl4pPr marL="1554950" indent="0">
              <a:buNone/>
              <a:defRPr sz="1800" b="1"/>
            </a:lvl4pPr>
            <a:lvl5pPr marL="2073270" indent="0">
              <a:buNone/>
              <a:defRPr sz="1800" b="1"/>
            </a:lvl5pPr>
            <a:lvl6pPr marL="2591583" indent="0">
              <a:buNone/>
              <a:defRPr sz="1800" b="1"/>
            </a:lvl6pPr>
            <a:lvl7pPr marL="3109897" indent="0">
              <a:buNone/>
              <a:defRPr sz="1800" b="1"/>
            </a:lvl7pPr>
            <a:lvl8pPr marL="3628221" indent="0">
              <a:buNone/>
              <a:defRPr sz="1800" b="1"/>
            </a:lvl8pPr>
            <a:lvl9pPr marL="414653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40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319" indent="0">
              <a:buNone/>
              <a:defRPr sz="2300" b="1"/>
            </a:lvl2pPr>
            <a:lvl3pPr marL="1036631" indent="0">
              <a:buNone/>
              <a:defRPr sz="2100" b="1"/>
            </a:lvl3pPr>
            <a:lvl4pPr marL="1554950" indent="0">
              <a:buNone/>
              <a:defRPr sz="1800" b="1"/>
            </a:lvl4pPr>
            <a:lvl5pPr marL="2073270" indent="0">
              <a:buNone/>
              <a:defRPr sz="1800" b="1"/>
            </a:lvl5pPr>
            <a:lvl6pPr marL="2591583" indent="0">
              <a:buNone/>
              <a:defRPr sz="1800" b="1"/>
            </a:lvl6pPr>
            <a:lvl7pPr marL="3109897" indent="0">
              <a:buNone/>
              <a:defRPr sz="1800" b="1"/>
            </a:lvl7pPr>
            <a:lvl8pPr marL="3628221" indent="0">
              <a:buNone/>
              <a:defRPr sz="1800" b="1"/>
            </a:lvl8pPr>
            <a:lvl9pPr marL="414653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4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4987-3A8F-4817-A7A8-78319177EC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98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5178-C835-4D12-8CDE-2443409D2E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67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4ED09-BE14-4611-831C-53D87D84DD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57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71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71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8319" indent="0">
              <a:buNone/>
              <a:defRPr sz="1400"/>
            </a:lvl2pPr>
            <a:lvl3pPr marL="1036631" indent="0">
              <a:buNone/>
              <a:defRPr sz="1100"/>
            </a:lvl3pPr>
            <a:lvl4pPr marL="1554950" indent="0">
              <a:buNone/>
              <a:defRPr sz="1000"/>
            </a:lvl4pPr>
            <a:lvl5pPr marL="2073270" indent="0">
              <a:buNone/>
              <a:defRPr sz="1000"/>
            </a:lvl5pPr>
            <a:lvl6pPr marL="2591583" indent="0">
              <a:buNone/>
              <a:defRPr sz="1000"/>
            </a:lvl6pPr>
            <a:lvl7pPr marL="3109897" indent="0">
              <a:buNone/>
              <a:defRPr sz="1000"/>
            </a:lvl7pPr>
            <a:lvl8pPr marL="3628221" indent="0">
              <a:buNone/>
              <a:defRPr sz="1000"/>
            </a:lvl8pPr>
            <a:lvl9pPr marL="414653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B6178-89DF-4CA0-9EED-52A2A5DFAF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18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8319" indent="0">
              <a:buNone/>
              <a:defRPr sz="3200"/>
            </a:lvl2pPr>
            <a:lvl3pPr marL="1036631" indent="0">
              <a:buNone/>
              <a:defRPr sz="2700"/>
            </a:lvl3pPr>
            <a:lvl4pPr marL="1554950" indent="0">
              <a:buNone/>
              <a:defRPr sz="2300"/>
            </a:lvl4pPr>
            <a:lvl5pPr marL="2073270" indent="0">
              <a:buNone/>
              <a:defRPr sz="2300"/>
            </a:lvl5pPr>
            <a:lvl6pPr marL="2591583" indent="0">
              <a:buNone/>
              <a:defRPr sz="2300"/>
            </a:lvl6pPr>
            <a:lvl7pPr marL="3109897" indent="0">
              <a:buNone/>
              <a:defRPr sz="2300"/>
            </a:lvl7pPr>
            <a:lvl8pPr marL="3628221" indent="0">
              <a:buNone/>
              <a:defRPr sz="2300"/>
            </a:lvl8pPr>
            <a:lvl9pPr marL="4146533" indent="0">
              <a:buNone/>
              <a:defRPr sz="23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8319" indent="0">
              <a:buNone/>
              <a:defRPr sz="1400"/>
            </a:lvl2pPr>
            <a:lvl3pPr marL="1036631" indent="0">
              <a:buNone/>
              <a:defRPr sz="1100"/>
            </a:lvl3pPr>
            <a:lvl4pPr marL="1554950" indent="0">
              <a:buNone/>
              <a:defRPr sz="1000"/>
            </a:lvl4pPr>
            <a:lvl5pPr marL="2073270" indent="0">
              <a:buNone/>
              <a:defRPr sz="1000"/>
            </a:lvl5pPr>
            <a:lvl6pPr marL="2591583" indent="0">
              <a:buNone/>
              <a:defRPr sz="1000"/>
            </a:lvl6pPr>
            <a:lvl7pPr marL="3109897" indent="0">
              <a:buNone/>
              <a:defRPr sz="1000"/>
            </a:lvl7pPr>
            <a:lvl8pPr marL="3628221" indent="0">
              <a:buNone/>
              <a:defRPr sz="1000"/>
            </a:lvl8pPr>
            <a:lvl9pPr marL="414653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8A5E2-ECA2-40F7-A4E9-5E4A2411D2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095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67" tIns="51833" rIns="103667" bIns="518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67" tIns="51833" rIns="103667" bIns="51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1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67" tIns="51833" rIns="103667" bIns="5183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82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67" tIns="51833" rIns="103667" bIns="5183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fld id="{20B526DD-81AF-4C04-8E5C-8CB563E0D937}" type="slidenum">
              <a:rPr lang="fr-FR" altLang="fr-FR" smtClean="0"/>
              <a:pPr/>
              <a:t>‹N°›</a:t>
            </a:fld>
            <a:r>
              <a:rPr lang="fr-FR" altLang="fr-FR" dirty="0"/>
              <a:t> </a:t>
            </a:r>
            <a:fld id="{20B526DD-81AF-4C04-8E5C-8CB563E0D937}" type="slidenum">
              <a:rPr lang="fr-FR" altLang="fr-FR" smtClean="0"/>
              <a:pPr/>
              <a:t>‹N°›</a:t>
            </a:fld>
            <a:r>
              <a:rPr lang="fr-FR" altLang="fr-FR" dirty="0"/>
              <a:t> </a:t>
            </a:r>
            <a:fld id="{20B526DD-81AF-4C04-8E5C-8CB563E0D937}" type="slidenum">
              <a:rPr lang="fr-FR" altLang="fr-FR" smtClean="0"/>
              <a:pPr/>
              <a:t>‹N°›</a:t>
            </a:fld>
            <a:r>
              <a:rPr lang="fr-FR" altLang="fr-FR" dirty="0"/>
              <a:t> </a:t>
            </a:r>
            <a:fld id="{20B526DD-81AF-4C04-8E5C-8CB563E0D937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67" tIns="51833" rIns="103667" bIns="5183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18319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3663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5495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7327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88733" indent="-388733" algn="l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2266" indent="-323957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295792" indent="-259158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14112" indent="-259158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32422" indent="-25915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50744" indent="-25915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9060" indent="-25915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87374" indent="-25915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05697" indent="-25915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319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631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950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70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1583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9897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1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6533" algn="l" defTabSz="1036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3795" tIns="51897" rIns="103795" bIns="51897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795" tIns="51897" rIns="103795" bIns="5189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7008202"/>
            <a:ext cx="2495127" cy="402567"/>
          </a:xfrm>
          <a:prstGeom prst="rect">
            <a:avLst/>
          </a:prstGeom>
        </p:spPr>
        <p:txBody>
          <a:bodyPr vert="horz" lIns="103795" tIns="51897" rIns="103795" bIns="518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7913" fontAlgn="auto">
              <a:spcBef>
                <a:spcPts val="0"/>
              </a:spcBef>
              <a:spcAft>
                <a:spcPts val="0"/>
              </a:spcAft>
            </a:pPr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37913" fontAlgn="auto">
                <a:spcBef>
                  <a:spcPts val="0"/>
                </a:spcBef>
                <a:spcAft>
                  <a:spcPts val="0"/>
                </a:spcAft>
              </a:pPr>
              <a:t>26/09/2023</a:t>
            </a:fld>
            <a:endParaRPr lang="fr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82" y="7008202"/>
            <a:ext cx="3386243" cy="402567"/>
          </a:xfrm>
          <a:prstGeom prst="rect">
            <a:avLst/>
          </a:prstGeom>
        </p:spPr>
        <p:txBody>
          <a:bodyPr vert="horz" lIns="103795" tIns="51897" rIns="103795" bIns="518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7913"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202"/>
            <a:ext cx="2495127" cy="402567"/>
          </a:xfrm>
          <a:prstGeom prst="rect">
            <a:avLst/>
          </a:prstGeom>
        </p:spPr>
        <p:txBody>
          <a:bodyPr vert="horz" lIns="103795" tIns="51897" rIns="103795" bIns="518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7913" fontAlgn="auto">
              <a:spcBef>
                <a:spcPts val="0"/>
              </a:spcBef>
              <a:spcAft>
                <a:spcPts val="0"/>
              </a:spcAft>
            </a:pPr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37913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02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03791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215" indent="-389215" algn="l" defTabSz="103791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3306" indent="-324356" algn="l" defTabSz="103791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393" indent="-259478" algn="l" defTabSz="1037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353" indent="-259478" algn="l" defTabSz="103791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308" indent="-259478" algn="l" defTabSz="103791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4268" indent="-259478" algn="l" defTabSz="10379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3224" indent="-259478" algn="l" defTabSz="10379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2180" indent="-259478" algn="l" defTabSz="10379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1143" indent="-259478" algn="l" defTabSz="10379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58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913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873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832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786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741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704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659" algn="l" defTabSz="10379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ur_gestion\Public CDG\Transfert de donnees\Diffusion-Communication\Charte graphique\Secretariat direction\autres docs\couverture 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0596" y="3412010"/>
            <a:ext cx="7776864" cy="2619941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r-FR" altLang="fr-FR" sz="9600" b="1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data RH </a:t>
            </a:r>
            <a:br>
              <a:rPr lang="fr-FR" altLang="fr-FR" sz="4000" b="1" dirty="0">
                <a:solidFill>
                  <a:srgbClr val="1F92B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5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service des </a:t>
            </a:r>
            <a:br>
              <a:rPr lang="fr-FR" altLang="fr-FR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décideurs locaux </a:t>
            </a:r>
            <a:endParaRPr lang="fr-FR" altLang="fr-F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14652" y="6907292"/>
            <a:ext cx="5528830" cy="7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67" tIns="51833" rIns="103667" bIns="51833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1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septembre 2023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5C8EC7-5045-F6CA-2D96-FE8EA21B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1894958"/>
            <a:ext cx="4515901" cy="12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B6A7E95D-B2F7-D14C-FB80-887C15EFAB03}"/>
              </a:ext>
            </a:extLst>
          </p:cNvPr>
          <p:cNvSpPr/>
          <p:nvPr/>
        </p:nvSpPr>
        <p:spPr>
          <a:xfrm>
            <a:off x="3834532" y="3913165"/>
            <a:ext cx="6768752" cy="2118786"/>
          </a:xfrm>
          <a:prstGeom prst="parallelogram">
            <a:avLst>
              <a:gd name="adj" fmla="val 28282"/>
            </a:avLst>
          </a:prstGeom>
          <a:solidFill>
            <a:srgbClr val="BE0F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A4B6923-6FAC-37D7-636D-8D8923113BDD}"/>
              </a:ext>
            </a:extLst>
          </p:cNvPr>
          <p:cNvSpPr/>
          <p:nvPr/>
        </p:nvSpPr>
        <p:spPr>
          <a:xfrm>
            <a:off x="7092136" y="6292519"/>
            <a:ext cx="504056" cy="5124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61925">
            <a:solidFill>
              <a:srgbClr val="BE0F2E">
                <a:alpha val="8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3025FAE-493C-7E85-66BE-CAA2857079A6}"/>
              </a:ext>
            </a:extLst>
          </p:cNvPr>
          <p:cNvSpPr txBox="1">
            <a:spLocks/>
          </p:cNvSpPr>
          <p:nvPr/>
        </p:nvSpPr>
        <p:spPr>
          <a:xfrm>
            <a:off x="534670" y="772944"/>
            <a:ext cx="9624060" cy="1279495"/>
          </a:xfrm>
          <a:prstGeom prst="rect">
            <a:avLst/>
          </a:prstGeom>
        </p:spPr>
        <p:txBody>
          <a:bodyPr vert="horz" lIns="103795" tIns="51897" rIns="103795" bIns="51897" rtlCol="0">
            <a:normAutofit fontScale="92500" lnSpcReduction="20000"/>
          </a:bodyPr>
          <a:lstStyle>
            <a:lvl1pPr marL="389215" indent="-389215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3306" indent="-324356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739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635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530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426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3224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2180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114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6600" b="1" dirty="0">
                <a:solidFill>
                  <a:srgbClr val="BE0F2E"/>
                </a:solidFill>
              </a:rPr>
              <a:t>3</a:t>
            </a:r>
            <a:r>
              <a:rPr lang="fr-FR" sz="9600" b="1" dirty="0">
                <a:solidFill>
                  <a:srgbClr val="BE0F2E"/>
                </a:solidFill>
              </a:rPr>
              <a:t> </a:t>
            </a:r>
            <a:r>
              <a:rPr lang="fr-FR" sz="3500" b="1" dirty="0"/>
              <a:t>Intégrer enjeux et spécificités de vos territoires</a:t>
            </a:r>
            <a:endParaRPr lang="fr-FR" b="1" dirty="0"/>
          </a:p>
          <a:p>
            <a:pPr marL="0" lvl="1" indent="0" fontAlgn="auto">
              <a:spcAft>
                <a:spcPts val="0"/>
              </a:spcAft>
              <a:buFont typeface="Arial" pitchFamily="34" charset="0"/>
              <a:buNone/>
            </a:pPr>
            <a:endParaRPr lang="fr-FR" b="1" dirty="0"/>
          </a:p>
        </p:txBody>
      </p:sp>
      <p:pic>
        <p:nvPicPr>
          <p:cNvPr id="5" name="Image 4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3262A14B-D77D-9945-54B7-A5DBB4EED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2" y="1764407"/>
            <a:ext cx="7908863" cy="554814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ADA02-559B-BF21-7906-91F51B55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40" y="2329704"/>
            <a:ext cx="5786667" cy="477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Un </a:t>
            </a:r>
            <a:r>
              <a:rPr lang="fr-FR" sz="2800" b="1" dirty="0">
                <a:solidFill>
                  <a:srgbClr val="BE0F2E"/>
                </a:solidFill>
              </a:rPr>
              <a:t>exemple de cartographie </a:t>
            </a:r>
            <a:r>
              <a:rPr lang="fr-FR" sz="2800" b="1" dirty="0"/>
              <a:t>de la dynamique de l’emploi territorial haut-garonnais : </a:t>
            </a:r>
            <a:r>
              <a:rPr lang="fr-FR" sz="2400" dirty="0"/>
              <a:t>identification via le nombre de postes publiés sur le SET</a:t>
            </a:r>
          </a:p>
          <a:p>
            <a:pPr marL="0" indent="0">
              <a:buNone/>
            </a:pPr>
            <a:r>
              <a:rPr lang="fr-FR" sz="1800" dirty="0"/>
              <a:t>(période 1T 2019 au 2T 2023)</a:t>
            </a:r>
          </a:p>
        </p:txBody>
      </p:sp>
      <p:sp>
        <p:nvSpPr>
          <p:cNvPr id="4" name="Flèche : en arc 3">
            <a:extLst>
              <a:ext uri="{FF2B5EF4-FFF2-40B4-BE49-F238E27FC236}">
                <a16:creationId xmlns:a16="http://schemas.microsoft.com/office/drawing/2014/main" id="{101F5CDB-B173-8A69-E0D0-4861D78D452D}"/>
              </a:ext>
            </a:extLst>
          </p:cNvPr>
          <p:cNvSpPr/>
          <p:nvPr/>
        </p:nvSpPr>
        <p:spPr>
          <a:xfrm rot="4867566" flipV="1">
            <a:off x="2495308" y="3211710"/>
            <a:ext cx="2422701" cy="2941567"/>
          </a:xfrm>
          <a:prstGeom prst="circularArrow">
            <a:avLst>
              <a:gd name="adj1" fmla="val 9863"/>
              <a:gd name="adj2" fmla="val 901901"/>
              <a:gd name="adj3" fmla="val 20504879"/>
              <a:gd name="adj4" fmla="val 15618349"/>
              <a:gd name="adj5" fmla="val 13363"/>
            </a:avLst>
          </a:prstGeom>
          <a:solidFill>
            <a:srgbClr val="BE0F2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id="{34D5676F-6241-6030-4DDF-36418B619A4E}"/>
              </a:ext>
            </a:extLst>
          </p:cNvPr>
          <p:cNvSpPr/>
          <p:nvPr/>
        </p:nvSpPr>
        <p:spPr>
          <a:xfrm rot="5400000">
            <a:off x="2942438" y="584281"/>
            <a:ext cx="4647728" cy="4481275"/>
          </a:xfrm>
          <a:prstGeom prst="arc">
            <a:avLst>
              <a:gd name="adj1" fmla="val 14984438"/>
              <a:gd name="adj2" fmla="val 6602326"/>
            </a:avLst>
          </a:prstGeom>
          <a:ln w="57150">
            <a:solidFill>
              <a:srgbClr val="E1AE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4DCFD-BC66-9B49-3322-AF4502FE4944}"/>
              </a:ext>
            </a:extLst>
          </p:cNvPr>
          <p:cNvSpPr/>
          <p:nvPr/>
        </p:nvSpPr>
        <p:spPr>
          <a:xfrm>
            <a:off x="107919" y="3008035"/>
            <a:ext cx="2349910" cy="772596"/>
          </a:xfrm>
          <a:prstGeom prst="rect">
            <a:avLst/>
          </a:prstGeom>
          <a:solidFill>
            <a:srgbClr val="1F9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/>
              <a:t>Attractivité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2AE1A-C773-4EC2-329E-BC9E3C542372}"/>
              </a:ext>
            </a:extLst>
          </p:cNvPr>
          <p:cNvSpPr/>
          <p:nvPr/>
        </p:nvSpPr>
        <p:spPr>
          <a:xfrm>
            <a:off x="7650021" y="3161241"/>
            <a:ext cx="2349910" cy="772596"/>
          </a:xfrm>
          <a:prstGeom prst="rect">
            <a:avLst/>
          </a:prstGeom>
          <a:solidFill>
            <a:srgbClr val="1F9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Prévention et santé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69FCA-2EDE-6DC6-A469-E36A0854F34C}"/>
              </a:ext>
            </a:extLst>
          </p:cNvPr>
          <p:cNvSpPr/>
          <p:nvPr/>
        </p:nvSpPr>
        <p:spPr>
          <a:xfrm>
            <a:off x="4100427" y="5560292"/>
            <a:ext cx="2349910" cy="772596"/>
          </a:xfrm>
          <a:prstGeom prst="rect">
            <a:avLst/>
          </a:prstGeom>
          <a:solidFill>
            <a:srgbClr val="1F92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Stratégie RH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A38837-A4C0-D3B3-DAD5-B9E19A3EEF29}"/>
              </a:ext>
            </a:extLst>
          </p:cNvPr>
          <p:cNvSpPr txBox="1"/>
          <p:nvPr/>
        </p:nvSpPr>
        <p:spPr>
          <a:xfrm>
            <a:off x="95372" y="3967006"/>
            <a:ext cx="33293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Accompagnement statutaire et expertise juridique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Emploi et apprentissage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Mission temporaire et aide au recrutement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Evolution professionnelle et mobilité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DB51B3-D6FD-F1A5-F229-831CC12C3DAA}"/>
              </a:ext>
            </a:extLst>
          </p:cNvPr>
          <p:cNvSpPr txBox="1"/>
          <p:nvPr/>
        </p:nvSpPr>
        <p:spPr>
          <a:xfrm>
            <a:off x="3682024" y="6508804"/>
            <a:ext cx="3329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Conseil en organisation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Politique de rémunération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654C92D-EA1B-622A-1738-B0CE1E168ED4}"/>
              </a:ext>
            </a:extLst>
          </p:cNvPr>
          <p:cNvSpPr txBox="1"/>
          <p:nvPr/>
        </p:nvSpPr>
        <p:spPr>
          <a:xfrm>
            <a:off x="7268677" y="4073887"/>
            <a:ext cx="3510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Médecine préventive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Prévention et maintien dans l’emploi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Retraite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Assurance et contrat groupe</a:t>
            </a:r>
          </a:p>
        </p:txBody>
      </p:sp>
      <p:pic>
        <p:nvPicPr>
          <p:cNvPr id="16" name="Picture 4" descr="\\Serveur_gestion\Public CDG\Transfert de donnees\Diffusion-Communication\Charte graphique\Secretariat direction\autres docs\couverture powerpoint.jpg">
            <a:extLst>
              <a:ext uri="{FF2B5EF4-FFF2-40B4-BE49-F238E27FC236}">
                <a16:creationId xmlns:a16="http://schemas.microsoft.com/office/drawing/2014/main" id="{919B7430-0C76-6B84-1B60-EF9246839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3643" r="51955" b="82069"/>
          <a:stretch/>
        </p:blipFill>
        <p:spPr bwMode="auto">
          <a:xfrm>
            <a:off x="3470873" y="2416304"/>
            <a:ext cx="3986590" cy="906043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E236C2-5D41-33DA-318B-68070F0C8EA0}"/>
              </a:ext>
            </a:extLst>
          </p:cNvPr>
          <p:cNvSpPr txBox="1"/>
          <p:nvPr/>
        </p:nvSpPr>
        <p:spPr>
          <a:xfrm>
            <a:off x="-143427" y="1566041"/>
            <a:ext cx="10844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BE0F2E"/>
                </a:solidFill>
              </a:rPr>
              <a:t>L’ensemble de nos services en appui d’analyse de votre stratégie RH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2C2D27C-0418-1CA1-355B-4B5AA765DD7C}"/>
              </a:ext>
            </a:extLst>
          </p:cNvPr>
          <p:cNvSpPr txBox="1">
            <a:spLocks/>
          </p:cNvSpPr>
          <p:nvPr/>
        </p:nvSpPr>
        <p:spPr bwMode="auto">
          <a:xfrm>
            <a:off x="-39105" y="926521"/>
            <a:ext cx="10732505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3600" b="1" i="1" dirty="0">
                <a:cs typeface="Calibri" panose="020F0502020204030204" pitchFamily="34" charset="0"/>
              </a:rPr>
              <a:t>Le CDG31 : des expertises  complémentaires </a:t>
            </a:r>
          </a:p>
        </p:txBody>
      </p:sp>
    </p:spTree>
    <p:extLst>
      <p:ext uri="{BB962C8B-B14F-4D97-AF65-F5344CB8AC3E}">
        <p14:creationId xmlns:p14="http://schemas.microsoft.com/office/powerpoint/2010/main" val="40520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26905" y="1083036"/>
            <a:ext cx="10225277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 algn="ctr"/>
            <a:endParaRPr lang="fr-FR" sz="2900" b="1" dirty="0">
              <a:solidFill>
                <a:srgbClr val="1F92B7"/>
              </a:solidFill>
              <a:cs typeface="Calibri" panose="020F0502020204030204" pitchFamily="34" charset="0"/>
            </a:endParaRPr>
          </a:p>
          <a:p>
            <a:pPr lvl="0" algn="ctr"/>
            <a:r>
              <a:rPr lang="fr-FR" sz="3600" b="1" dirty="0">
                <a:cs typeface="Calibri" panose="020F0502020204030204" pitchFamily="34" charset="0"/>
              </a:rPr>
              <a:t>La data RH</a:t>
            </a:r>
          </a:p>
          <a:p>
            <a:pPr lvl="0" algn="ctr"/>
            <a:r>
              <a:rPr lang="fr-FR" sz="2900" dirty="0">
                <a:cs typeface="Calibri" panose="020F0502020204030204" pitchFamily="34" charset="0"/>
              </a:rPr>
              <a:t>Projets structurants RH accompagnés par le CDG31</a:t>
            </a:r>
          </a:p>
          <a:p>
            <a:pPr lvl="0" algn="ctr"/>
            <a:r>
              <a:rPr lang="fr-FR" sz="2900" b="1" dirty="0">
                <a:solidFill>
                  <a:srgbClr val="1F92B7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CD2AE4-AD70-05F2-C087-44686001E7BD}"/>
              </a:ext>
            </a:extLst>
          </p:cNvPr>
          <p:cNvSpPr txBox="1"/>
          <p:nvPr/>
        </p:nvSpPr>
        <p:spPr>
          <a:xfrm>
            <a:off x="341465" y="4207737"/>
            <a:ext cx="462934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pPr algn="ctr"/>
            <a:r>
              <a:rPr lang="fr-FR" sz="2900" dirty="0"/>
              <a:t>Sophie</a:t>
            </a:r>
            <a:r>
              <a:rPr lang="fr-FR" sz="2900" b="1" dirty="0"/>
              <a:t> </a:t>
            </a:r>
            <a:r>
              <a:rPr lang="fr-FR" sz="2900" b="1" dirty="0">
                <a:solidFill>
                  <a:srgbClr val="BE0F2E"/>
                </a:solidFill>
              </a:rPr>
              <a:t>Clergerie</a:t>
            </a:r>
          </a:p>
          <a:p>
            <a:pPr algn="ctr"/>
            <a:r>
              <a:rPr lang="fr-FR" sz="2400" dirty="0"/>
              <a:t>DGS de Cintegabelle</a:t>
            </a:r>
          </a:p>
          <a:p>
            <a:pPr algn="ctr"/>
            <a:endParaRPr lang="fr-FR" dirty="0"/>
          </a:p>
          <a:p>
            <a:pPr algn="ctr"/>
            <a:r>
              <a:rPr lang="fr-FR" sz="2400" b="1" dirty="0">
                <a:solidFill>
                  <a:srgbClr val="1F92B7"/>
                </a:solidFill>
              </a:rPr>
              <a:t>4 accompagnements 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fr-FR" sz="2000" dirty="0"/>
              <a:t>Régime indemnitaire, 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fr-FR" sz="2000" dirty="0"/>
              <a:t>Règlement intérieur, 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fr-FR" sz="2000" dirty="0"/>
              <a:t>Lignes directrices de gestion,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fr-FR" sz="2000" dirty="0"/>
              <a:t>Diagnostic RH</a:t>
            </a:r>
          </a:p>
          <a:p>
            <a:endParaRPr lang="fr-FR" b="1" dirty="0"/>
          </a:p>
          <a:p>
            <a:endParaRPr lang="fr-FR" dirty="0"/>
          </a:p>
          <a:p>
            <a:endParaRPr lang="fr-FR" b="1" dirty="0"/>
          </a:p>
        </p:txBody>
      </p:sp>
      <p:pic>
        <p:nvPicPr>
          <p:cNvPr id="10" name="Image 9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E881CB49-62B2-8967-F6C0-B27ECA76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93" y="1980431"/>
            <a:ext cx="3582675" cy="23762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60A072C-5CE2-52D3-BDD1-8A6FEFB7A2CD}"/>
              </a:ext>
            </a:extLst>
          </p:cNvPr>
          <p:cNvSpPr txBox="1"/>
          <p:nvPr/>
        </p:nvSpPr>
        <p:spPr>
          <a:xfrm>
            <a:off x="5439544" y="4143789"/>
            <a:ext cx="4878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3200" dirty="0"/>
              <a:t>Jean </a:t>
            </a:r>
            <a:r>
              <a:rPr lang="fr-FR" sz="3200" b="1" dirty="0">
                <a:solidFill>
                  <a:srgbClr val="BE0F2E"/>
                </a:solidFill>
              </a:rPr>
              <a:t>Godemel</a:t>
            </a:r>
            <a:endParaRPr lang="fr-FR" dirty="0">
              <a:solidFill>
                <a:srgbClr val="BE0F2E"/>
              </a:solidFill>
            </a:endParaRPr>
          </a:p>
          <a:p>
            <a:pPr algn="ctr"/>
            <a:r>
              <a:rPr lang="fr-FR" sz="2400" dirty="0"/>
              <a:t>DGS de Villefranche de Lauragais</a:t>
            </a:r>
          </a:p>
          <a:p>
            <a:pPr algn="ctr"/>
            <a:endParaRPr lang="fr-FR" dirty="0"/>
          </a:p>
          <a:p>
            <a:pPr algn="ctr"/>
            <a:r>
              <a:rPr lang="fr-FR" sz="2400" b="1" dirty="0">
                <a:solidFill>
                  <a:srgbClr val="1F92B7"/>
                </a:solidFill>
              </a:rPr>
              <a:t>3 accompagnements  </a:t>
            </a:r>
          </a:p>
          <a:p>
            <a:pPr marL="901700" indent="-274638">
              <a:buFont typeface="Arial" panose="020B0604020202020204" pitchFamily="34" charset="0"/>
              <a:buChar char="•"/>
            </a:pPr>
            <a:r>
              <a:rPr lang="fr-FR" sz="2000" dirty="0"/>
              <a:t>Diagnostic RH</a:t>
            </a:r>
          </a:p>
          <a:p>
            <a:pPr marL="901700" indent="-274638">
              <a:buFont typeface="Arial" panose="020B0604020202020204" pitchFamily="34" charset="0"/>
              <a:buChar char="•"/>
            </a:pPr>
            <a:r>
              <a:rPr lang="fr-FR" sz="2000" dirty="0"/>
              <a:t>Lignes directrices de gestion</a:t>
            </a:r>
          </a:p>
          <a:p>
            <a:pPr marL="901700" indent="-274638">
              <a:buFont typeface="Arial" panose="020B0604020202020204" pitchFamily="34" charset="0"/>
              <a:buChar char="•"/>
            </a:pPr>
            <a:r>
              <a:rPr lang="fr-FR" sz="2000" dirty="0"/>
              <a:t>Projet d’administration </a:t>
            </a:r>
          </a:p>
        </p:txBody>
      </p:sp>
      <p:pic>
        <p:nvPicPr>
          <p:cNvPr id="19" name="Image 18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FA983E1E-0E8A-1129-0EE9-5349BF3D1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" y="3080881"/>
            <a:ext cx="4629348" cy="8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834532" y="1022459"/>
            <a:ext cx="9377273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/>
            <a:r>
              <a:rPr lang="fr-FR" sz="2900" b="1" dirty="0">
                <a:solidFill>
                  <a:srgbClr val="1F92B7"/>
                </a:solidFill>
                <a:cs typeface="Calibri" panose="020F0502020204030204" pitchFamily="34" charset="0"/>
              </a:rPr>
              <a:t>A vos tablettes !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-39105" y="940968"/>
            <a:ext cx="10693400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1968F3-E547-F864-8FEF-FC9C68BBF4BD}"/>
              </a:ext>
            </a:extLst>
          </p:cNvPr>
          <p:cNvSpPr txBox="1"/>
          <p:nvPr/>
        </p:nvSpPr>
        <p:spPr>
          <a:xfrm>
            <a:off x="-341932" y="1971324"/>
            <a:ext cx="6157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 site Internet du CDG31 </a:t>
            </a:r>
          </a:p>
          <a:p>
            <a:pPr algn="ctr"/>
            <a:r>
              <a:rPr lang="fr-FR" sz="2400" dirty="0"/>
              <a:t>documents à votre disposition</a:t>
            </a:r>
          </a:p>
          <a:p>
            <a:pPr algn="ctr"/>
            <a:endParaRPr lang="fr-FR" b="1" dirty="0"/>
          </a:p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FD7D55-9596-E10D-961F-5CC5E1B8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0" y="3088497"/>
            <a:ext cx="4660857" cy="22892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B64FA7-AD5A-FE22-5B36-75EBDDB4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63" y="5926169"/>
            <a:ext cx="1069706" cy="108200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57B08A3-8428-E7A7-C662-EF9638CE5E7E}"/>
              </a:ext>
            </a:extLst>
          </p:cNvPr>
          <p:cNvSpPr txBox="1"/>
          <p:nvPr/>
        </p:nvSpPr>
        <p:spPr>
          <a:xfrm>
            <a:off x="5510382" y="2084908"/>
            <a:ext cx="49725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Rdv à ne pas manquer ! </a:t>
            </a:r>
          </a:p>
          <a:p>
            <a:pPr algn="ctr"/>
            <a:endParaRPr lang="fr-FR" sz="2800" dirty="0"/>
          </a:p>
          <a:p>
            <a:pPr algn="ctr"/>
            <a:r>
              <a:rPr lang="fr-FR" sz="4000" dirty="0">
                <a:solidFill>
                  <a:srgbClr val="BE0F2E"/>
                </a:solidFill>
              </a:rPr>
              <a:t>Conférence régionale de l’emploi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r>
              <a:rPr lang="fr-FR" sz="3600" b="1" dirty="0"/>
              <a:t>Jeudi 21 mars 2024 </a:t>
            </a:r>
          </a:p>
          <a:p>
            <a:pPr algn="ctr"/>
            <a:r>
              <a:rPr lang="fr-FR" sz="2800" dirty="0"/>
              <a:t>à l’Ecole des Mines d’Albi</a:t>
            </a:r>
          </a:p>
          <a:p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F956392-9D7B-5918-2F03-31C8845EE5DB}"/>
              </a:ext>
            </a:extLst>
          </p:cNvPr>
          <p:cNvSpPr/>
          <p:nvPr/>
        </p:nvSpPr>
        <p:spPr>
          <a:xfrm>
            <a:off x="1890316" y="5558187"/>
            <a:ext cx="1800200" cy="1837196"/>
          </a:xfrm>
          <a:prstGeom prst="ellipse">
            <a:avLst/>
          </a:prstGeom>
          <a:noFill/>
          <a:ln w="38100">
            <a:solidFill>
              <a:srgbClr val="BE0F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&lt;</a:t>
            </a:r>
          </a:p>
        </p:txBody>
      </p:sp>
      <p:pic>
        <p:nvPicPr>
          <p:cNvPr id="18" name="Image 17" descr="Une image contenant symbole, logo, clipart, conception&#10;&#10;Description générée automatiquement">
            <a:extLst>
              <a:ext uri="{FF2B5EF4-FFF2-40B4-BE49-F238E27FC236}">
                <a16:creationId xmlns:a16="http://schemas.microsoft.com/office/drawing/2014/main" id="{F0444227-13CA-F3A8-AC98-7B902D065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b="8874"/>
          <a:stretch/>
        </p:blipFill>
        <p:spPr>
          <a:xfrm>
            <a:off x="7200039" y="4149481"/>
            <a:ext cx="1593282" cy="1593711"/>
          </a:xfrm>
          <a:prstGeom prst="ellipse">
            <a:avLst/>
          </a:prstGeom>
        </p:spPr>
      </p:pic>
      <p:sp>
        <p:nvSpPr>
          <p:cNvPr id="19" name="Explosion : 14 points 18">
            <a:extLst>
              <a:ext uri="{FF2B5EF4-FFF2-40B4-BE49-F238E27FC236}">
                <a16:creationId xmlns:a16="http://schemas.microsoft.com/office/drawing/2014/main" id="{ED48F6E2-CF17-D021-3CE3-ABB148FD8C81}"/>
              </a:ext>
            </a:extLst>
          </p:cNvPr>
          <p:cNvSpPr/>
          <p:nvPr/>
        </p:nvSpPr>
        <p:spPr>
          <a:xfrm rot="1982246">
            <a:off x="6296725" y="3123110"/>
            <a:ext cx="3564431" cy="3664922"/>
          </a:xfrm>
          <a:prstGeom prst="irregularSeal2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3" grpId="0"/>
      <p:bldP spid="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4"/>
            <a:ext cx="10691812" cy="7559676"/>
            <a:chOff x="0" y="0"/>
            <a:chExt cx="10691812" cy="7559676"/>
          </a:xfrm>
        </p:grpSpPr>
        <p:pic>
          <p:nvPicPr>
            <p:cNvPr id="6146" name="Picture 2" descr="\\Nas-rd5200\diffusion\Commun Diffusion\Service Communication\Charte graphique\2021\changement de logo\Modèles de documents\powerpoint\couverture powerpoint_losan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91812" cy="755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e 5"/>
            <p:cNvGrpSpPr/>
            <p:nvPr/>
          </p:nvGrpSpPr>
          <p:grpSpPr>
            <a:xfrm>
              <a:off x="3762524" y="4200652"/>
              <a:ext cx="3168352" cy="407206"/>
              <a:chOff x="3762524" y="4200652"/>
              <a:chExt cx="3168352" cy="40720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762524" y="4200652"/>
                <a:ext cx="3168352" cy="156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3923351" y="4200652"/>
                <a:ext cx="2845111" cy="407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© CDG 31. Tous droits réservés. </a:t>
                </a:r>
                <a:r>
                  <a:rPr lang="fr-FR" sz="1000">
                    <a:latin typeface="Calibri" panose="020F0502020204030204" pitchFamily="34" charset="0"/>
                    <a:cs typeface="Calibri" panose="020F0502020204030204" pitchFamily="34" charset="0"/>
                  </a:rPr>
                  <a:t>[2022].</a:t>
                </a:r>
                <a:endParaRPr lang="fr-F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Toute exploitation commerciale est interdite</a:t>
                </a:r>
              </a:p>
            </p:txBody>
          </p:sp>
        </p:grpSp>
        <p:sp>
          <p:nvSpPr>
            <p:cNvPr id="8" name="Titre 1"/>
            <p:cNvSpPr txBox="1">
              <a:spLocks/>
            </p:cNvSpPr>
            <p:nvPr/>
          </p:nvSpPr>
          <p:spPr bwMode="auto">
            <a:xfrm>
              <a:off x="3474492" y="2844527"/>
              <a:ext cx="3744416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4306" tIns="52153" rIns="104306" bIns="52153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5pPr>
              <a:lvl6pPr marL="521528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6pPr>
              <a:lvl7pPr marL="1043056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7pPr>
              <a:lvl8pPr marL="1564584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8pPr>
              <a:lvl9pPr marL="2086112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sz="2100" kern="0" dirty="0">
                  <a:ln w="1905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Centre de Gestion </a:t>
              </a:r>
            </a:p>
            <a:p>
              <a:r>
                <a:rPr lang="fr-FR" sz="2100" kern="0" dirty="0">
                  <a:ln w="1905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Fonction Publique Territoriale </a:t>
              </a:r>
            </a:p>
            <a:p>
              <a:r>
                <a:rPr lang="fr-FR" sz="2100" kern="0" dirty="0">
                  <a:ln w="1905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Haute-Garonne</a:t>
              </a:r>
              <a:endParaRPr lang="fr-FR" sz="21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88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160866" y="1013926"/>
            <a:ext cx="10298402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fr-FR" sz="3200" b="1" i="1" dirty="0">
                <a:cs typeface="Calibri" panose="020F0502020204030204" pitchFamily="34" charset="0"/>
              </a:rPr>
              <a:t>Vous avez dit </a:t>
            </a:r>
            <a:r>
              <a:rPr lang="fr-FR" sz="3200" b="1" i="1" dirty="0">
                <a:solidFill>
                  <a:srgbClr val="BE0F2E"/>
                </a:solidFill>
                <a:cs typeface="Calibri" panose="020F0502020204030204" pitchFamily="34" charset="0"/>
              </a:rPr>
              <a:t>Data RH </a:t>
            </a:r>
            <a:r>
              <a:rPr lang="fr-FR" sz="3200" b="1" i="1" dirty="0">
                <a:cs typeface="Calibri" panose="020F0502020204030204" pitchFamily="34" charset="0"/>
              </a:rPr>
              <a:t>?</a:t>
            </a:r>
            <a:endParaRPr lang="fr-FR" sz="3200" b="1" i="1" kern="0" dirty="0">
              <a:cs typeface="Calibri" panose="020F050202020403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-39105" y="940968"/>
            <a:ext cx="10693400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8FADA8-2D63-8F96-112B-7AFD3362FC59}"/>
              </a:ext>
            </a:extLst>
          </p:cNvPr>
          <p:cNvSpPr txBox="1"/>
          <p:nvPr/>
        </p:nvSpPr>
        <p:spPr>
          <a:xfrm>
            <a:off x="3797776" y="1396837"/>
            <a:ext cx="9931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D7BADA5-0095-7194-50A8-F6E6653A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rcRect l="4425" t="10658" b="7633"/>
          <a:stretch/>
        </p:blipFill>
        <p:spPr>
          <a:xfrm>
            <a:off x="160866" y="80999"/>
            <a:ext cx="2681607" cy="716013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2B5E9193-72EB-4AF4-9DD2-855EC7C88EA7}"/>
              </a:ext>
            </a:extLst>
          </p:cNvPr>
          <p:cNvGrpSpPr/>
          <p:nvPr/>
        </p:nvGrpSpPr>
        <p:grpSpPr>
          <a:xfrm>
            <a:off x="320727" y="2233921"/>
            <a:ext cx="2646000" cy="4532888"/>
            <a:chOff x="342433" y="2504868"/>
            <a:chExt cx="2646000" cy="4532888"/>
          </a:xfrm>
        </p:grpSpPr>
        <p:pic>
          <p:nvPicPr>
            <p:cNvPr id="27" name="Image 26" descr="Une image contenant cercle, noir et blanc&#10;&#10;Description générée automatiquement">
              <a:extLst>
                <a:ext uri="{FF2B5EF4-FFF2-40B4-BE49-F238E27FC236}">
                  <a16:creationId xmlns:a16="http://schemas.microsoft.com/office/drawing/2014/main" id="{0424D8F8-626B-4E11-E43D-15BDD919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17" y="5393369"/>
              <a:ext cx="350169" cy="35016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E86C08-8DC3-6AA4-C2A4-268D6E5F7FA3}"/>
                </a:ext>
              </a:extLst>
            </p:cNvPr>
            <p:cNvSpPr/>
            <p:nvPr/>
          </p:nvSpPr>
          <p:spPr>
            <a:xfrm>
              <a:off x="342433" y="2628503"/>
              <a:ext cx="2646000" cy="343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Son périmètre… </a:t>
              </a:r>
              <a:r>
                <a:rPr lang="fr-FR" sz="2800" b="1" dirty="0">
                  <a:solidFill>
                    <a:srgbClr val="BE0F2E"/>
                  </a:solidFill>
                </a:rPr>
                <a:t>IMMENSE</a:t>
              </a:r>
            </a:p>
            <a:p>
              <a:pPr algn="ctr"/>
              <a:endParaRPr lang="fr-FR" sz="1600" b="1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Effectifs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Carrière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Rémunération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Formation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Prévention</a:t>
              </a: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2" name="Image 21" descr="Une image contenant cercle, noir et blanc&#10;&#10;Description générée automatiquement">
              <a:extLst>
                <a:ext uri="{FF2B5EF4-FFF2-40B4-BE49-F238E27FC236}">
                  <a16:creationId xmlns:a16="http://schemas.microsoft.com/office/drawing/2014/main" id="{5A30DE2C-B471-D762-AFB9-7A729145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86" y="5580831"/>
              <a:ext cx="682179" cy="682179"/>
            </a:xfrm>
            <a:prstGeom prst="rect">
              <a:avLst/>
            </a:prstGeom>
          </p:spPr>
        </p:pic>
        <p:pic>
          <p:nvPicPr>
            <p:cNvPr id="26" name="Image 25" descr="Une image contenant cercle, noir et blanc&#10;&#10;Description générée automatiquement">
              <a:extLst>
                <a:ext uri="{FF2B5EF4-FFF2-40B4-BE49-F238E27FC236}">
                  <a16:creationId xmlns:a16="http://schemas.microsoft.com/office/drawing/2014/main" id="{B88BF11A-C685-61CA-7490-1A92701CE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715" y="5743537"/>
              <a:ext cx="1294219" cy="1294219"/>
            </a:xfrm>
            <a:prstGeom prst="rect">
              <a:avLst/>
            </a:prstGeom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D937DAA-4F52-8AAB-9FF1-2B116916C9EE}"/>
                </a:ext>
              </a:extLst>
            </p:cNvPr>
            <p:cNvSpPr/>
            <p:nvPr/>
          </p:nvSpPr>
          <p:spPr>
            <a:xfrm>
              <a:off x="700126" y="2504868"/>
              <a:ext cx="1744943" cy="1616977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C0FD1E2-1E2F-D085-E200-7D4F45E4F870}"/>
              </a:ext>
            </a:extLst>
          </p:cNvPr>
          <p:cNvGrpSpPr/>
          <p:nvPr/>
        </p:nvGrpSpPr>
        <p:grpSpPr>
          <a:xfrm>
            <a:off x="6525954" y="2237601"/>
            <a:ext cx="3500051" cy="4721127"/>
            <a:chOff x="3363947" y="2516124"/>
            <a:chExt cx="3500051" cy="47211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A6E57A-8E07-D46A-C7C7-5F38F40C8C89}"/>
                </a:ext>
              </a:extLst>
            </p:cNvPr>
            <p:cNvSpPr/>
            <p:nvPr/>
          </p:nvSpPr>
          <p:spPr>
            <a:xfrm>
              <a:off x="3363947" y="2665289"/>
              <a:ext cx="3500051" cy="2647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Son impact….</a:t>
              </a:r>
            </a:p>
            <a:p>
              <a:pPr algn="ctr"/>
              <a:r>
                <a:rPr lang="fr-FR" sz="2800" b="1" dirty="0">
                  <a:solidFill>
                    <a:srgbClr val="BE0F2E"/>
                  </a:solidFill>
                </a:rPr>
                <a:t>STRATEGIQUE</a:t>
              </a:r>
              <a:endParaRPr lang="fr-FR" b="1" dirty="0">
                <a:solidFill>
                  <a:srgbClr val="BE0F2E"/>
                </a:solidFill>
              </a:endParaRPr>
            </a:p>
            <a:p>
              <a:pPr marL="625475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tx1"/>
                </a:solidFill>
              </a:endParaRPr>
            </a:p>
            <a:p>
              <a:pPr marL="625475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Suivre des tendances </a:t>
              </a:r>
            </a:p>
            <a:p>
              <a:pPr marL="625475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Mesurer des écarts </a:t>
              </a:r>
            </a:p>
            <a:p>
              <a:pPr marL="625475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Etudier des scenarii </a:t>
              </a:r>
            </a:p>
            <a:p>
              <a:pPr marL="625475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Anticiper les situations</a:t>
              </a:r>
            </a:p>
            <a:p>
              <a:pPr marL="625475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Nourrir le dialogue social </a:t>
              </a:r>
              <a:endParaRPr lang="fr-FR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  <a:p>
              <a:endParaRPr lang="fr-FR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4" name="Image 23" descr="Une image contenant cercle, clipart, symbole, conception&#10;&#10;Description générée automatiquement">
              <a:extLst>
                <a:ext uri="{FF2B5EF4-FFF2-40B4-BE49-F238E27FC236}">
                  <a16:creationId xmlns:a16="http://schemas.microsoft.com/office/drawing/2014/main" id="{47260C8B-E92F-078E-49C1-7E35955BD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6" t="13749" r="15635" b="17020"/>
            <a:stretch/>
          </p:blipFill>
          <p:spPr>
            <a:xfrm>
              <a:off x="4257355" y="5382818"/>
              <a:ext cx="1799991" cy="1854433"/>
            </a:xfrm>
            <a:prstGeom prst="rect">
              <a:avLst/>
            </a:prstGeom>
          </p:spPr>
        </p:pic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8FAC3BD8-5B1B-F058-4136-236651844427}"/>
                </a:ext>
              </a:extLst>
            </p:cNvPr>
            <p:cNvSpPr/>
            <p:nvPr/>
          </p:nvSpPr>
          <p:spPr>
            <a:xfrm>
              <a:off x="4203387" y="2516124"/>
              <a:ext cx="1744943" cy="1616977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B062D74-D576-00A0-412E-F02CDBC71E70}"/>
              </a:ext>
            </a:extLst>
          </p:cNvPr>
          <p:cNvGrpSpPr/>
          <p:nvPr/>
        </p:nvGrpSpPr>
        <p:grpSpPr>
          <a:xfrm>
            <a:off x="3313395" y="2233922"/>
            <a:ext cx="3137092" cy="4755788"/>
            <a:chOff x="7213876" y="2525797"/>
            <a:chExt cx="3137092" cy="47557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88FA6C-EE8C-0D2C-1602-FE7E29B4E7F3}"/>
                </a:ext>
              </a:extLst>
            </p:cNvPr>
            <p:cNvSpPr/>
            <p:nvPr/>
          </p:nvSpPr>
          <p:spPr>
            <a:xfrm>
              <a:off x="7239512" y="2665289"/>
              <a:ext cx="3111456" cy="343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Ses données…</a:t>
              </a:r>
            </a:p>
            <a:p>
              <a:pPr algn="ctr"/>
              <a:r>
                <a:rPr lang="fr-FR" sz="2800" b="1" dirty="0">
                  <a:solidFill>
                    <a:srgbClr val="BE0F2E"/>
                  </a:solidFill>
                </a:rPr>
                <a:t>SENSIBLES</a:t>
              </a:r>
              <a:endParaRPr lang="fr-FR" b="1" dirty="0">
                <a:solidFill>
                  <a:srgbClr val="BE0F2E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Fiabilité des données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Respect du RGPD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Comparer avec les perceptions élus, agents…</a:t>
              </a:r>
            </a:p>
            <a:p>
              <a:r>
                <a:rPr lang="fr-FR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endParaRPr lang="fr-FR" dirty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B76EC1-4969-C188-B95D-B2BAEA2E3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13876" y="5338485"/>
              <a:ext cx="2914650" cy="1943100"/>
            </a:xfrm>
            <a:prstGeom prst="rect">
              <a:avLst/>
            </a:prstGeom>
          </p:spPr>
        </p:pic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FAFDF5D-4692-E1CB-64BD-A1155DAFC1D5}"/>
                </a:ext>
              </a:extLst>
            </p:cNvPr>
            <p:cNvSpPr/>
            <p:nvPr/>
          </p:nvSpPr>
          <p:spPr>
            <a:xfrm>
              <a:off x="7609597" y="2525797"/>
              <a:ext cx="1744943" cy="1616977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64434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FCC79FC5-1903-9E72-5593-0102DAE4A939}"/>
              </a:ext>
            </a:extLst>
          </p:cNvPr>
          <p:cNvGrpSpPr/>
          <p:nvPr/>
        </p:nvGrpSpPr>
        <p:grpSpPr>
          <a:xfrm>
            <a:off x="3402924" y="2921465"/>
            <a:ext cx="3960000" cy="3960000"/>
            <a:chOff x="3402924" y="2728512"/>
            <a:chExt cx="3960000" cy="39600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F7E9F7B-F65F-F64B-CD62-39DEC5158F1A}"/>
                </a:ext>
              </a:extLst>
            </p:cNvPr>
            <p:cNvSpPr/>
            <p:nvPr/>
          </p:nvSpPr>
          <p:spPr>
            <a:xfrm>
              <a:off x="3402924" y="2728512"/>
              <a:ext cx="3960000" cy="396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92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7EFEC49-72F2-BD80-B0F1-B62B3CDE1548}"/>
                </a:ext>
              </a:extLst>
            </p:cNvPr>
            <p:cNvSpPr/>
            <p:nvPr/>
          </p:nvSpPr>
          <p:spPr>
            <a:xfrm>
              <a:off x="4108418" y="3605915"/>
              <a:ext cx="2606434" cy="2422269"/>
            </a:xfrm>
            <a:prstGeom prst="ellipse">
              <a:avLst/>
            </a:prstGeom>
            <a:solidFill>
              <a:srgbClr val="BE0F2E">
                <a:alpha val="20000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F0CBB21-0E03-E350-A533-24B1585D5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7877" y="3676216"/>
              <a:ext cx="3273166" cy="1071214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F81CDAF-E86B-D8C1-D5F0-80509F709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547" y="4869742"/>
              <a:ext cx="697428" cy="697428"/>
            </a:xfrm>
            <a:prstGeom prst="rect">
              <a:avLst/>
            </a:prstGeom>
          </p:spPr>
        </p:pic>
      </p:grp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C9782F85-B121-88E4-C058-F4DF340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7462E2E-1FDA-2DB3-5509-E4148CD5ED8F}"/>
              </a:ext>
            </a:extLst>
          </p:cNvPr>
          <p:cNvGrpSpPr/>
          <p:nvPr/>
        </p:nvGrpSpPr>
        <p:grpSpPr>
          <a:xfrm>
            <a:off x="6759120" y="2810636"/>
            <a:ext cx="3586466" cy="2859625"/>
            <a:chOff x="6759120" y="2617683"/>
            <a:chExt cx="3586466" cy="285962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2BF2F35-8223-D278-27CE-7117A075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87951" y="4146887"/>
              <a:ext cx="2657635" cy="84266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1ADB112-0C43-833D-2A78-65BE098E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8818" y="3168015"/>
              <a:ext cx="2107691" cy="8758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5B45169-8D17-3612-FCED-1C1EBF8046B0}"/>
                </a:ext>
              </a:extLst>
            </p:cNvPr>
            <p:cNvSpPr txBox="1"/>
            <p:nvPr/>
          </p:nvSpPr>
          <p:spPr>
            <a:xfrm>
              <a:off x="8197087" y="2617683"/>
              <a:ext cx="1871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1F92B7"/>
                  </a:solidFill>
                </a:rPr>
                <a:t>Open DATA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4AB5D50-9959-42FB-0CC8-498B7FF2F157}"/>
                </a:ext>
              </a:extLst>
            </p:cNvPr>
            <p:cNvSpPr/>
            <p:nvPr/>
          </p:nvSpPr>
          <p:spPr>
            <a:xfrm>
              <a:off x="6759120" y="3055039"/>
              <a:ext cx="2606434" cy="2422269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E52558AB-7D38-EF2B-ABBC-FBA7DDCAB99C}"/>
              </a:ext>
            </a:extLst>
          </p:cNvPr>
          <p:cNvSpPr txBox="1"/>
          <p:nvPr/>
        </p:nvSpPr>
        <p:spPr>
          <a:xfrm>
            <a:off x="-143427" y="1566041"/>
            <a:ext cx="10844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1F92B7"/>
                </a:solidFill>
                <a:latin typeface="+mj-lt"/>
              </a:rPr>
              <a:t>Des données produites grâce à une coopération nationale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7D587D4-6378-5DEC-0D88-2DE2F32AE430}"/>
              </a:ext>
            </a:extLst>
          </p:cNvPr>
          <p:cNvCxnSpPr/>
          <p:nvPr/>
        </p:nvCxnSpPr>
        <p:spPr>
          <a:xfrm>
            <a:off x="-39105" y="940968"/>
            <a:ext cx="10693400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385092F-DD90-21F9-FFDB-1EBBAC348473}"/>
              </a:ext>
            </a:extLst>
          </p:cNvPr>
          <p:cNvSpPr txBox="1">
            <a:spLocks/>
          </p:cNvSpPr>
          <p:nvPr/>
        </p:nvSpPr>
        <p:spPr bwMode="auto">
          <a:xfrm>
            <a:off x="-39105" y="926521"/>
            <a:ext cx="10732505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3200" b="1" i="1" dirty="0">
                <a:cs typeface="Calibri" panose="020F0502020204030204" pitchFamily="34" charset="0"/>
              </a:rPr>
              <a:t>Le CDG31 au cœur des </a:t>
            </a:r>
            <a:r>
              <a:rPr lang="fr-FR" sz="4000" b="1" i="1" dirty="0">
                <a:solidFill>
                  <a:srgbClr val="BE0F2E"/>
                </a:solidFill>
                <a:cs typeface="Calibri" panose="020F0502020204030204" pitchFamily="34" charset="0"/>
              </a:rPr>
              <a:t>Data RH </a:t>
            </a:r>
            <a:endParaRPr lang="fr-FR" sz="3200" b="1" i="1" dirty="0">
              <a:cs typeface="Calibri" panose="020F050202020403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309CFE5-2932-DBA3-B229-E264FEDC7297}"/>
              </a:ext>
            </a:extLst>
          </p:cNvPr>
          <p:cNvGrpSpPr/>
          <p:nvPr/>
        </p:nvGrpSpPr>
        <p:grpSpPr>
          <a:xfrm>
            <a:off x="-487265" y="4862038"/>
            <a:ext cx="4870867" cy="2422269"/>
            <a:chOff x="-315047" y="4714278"/>
            <a:chExt cx="4870867" cy="242226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8F5DF39-9B20-4885-93CA-27189E3B1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82571" y="4760235"/>
              <a:ext cx="961544" cy="122452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1A07BE9-899B-43D8-5A33-B957216E3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0211" y="6182911"/>
              <a:ext cx="2405609" cy="874768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B272F86-F457-D7D4-4E2A-855952F1137E}"/>
                </a:ext>
              </a:extLst>
            </p:cNvPr>
            <p:cNvSpPr txBox="1"/>
            <p:nvPr/>
          </p:nvSpPr>
          <p:spPr>
            <a:xfrm>
              <a:off x="-315047" y="4944224"/>
              <a:ext cx="24056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solidFill>
                    <a:srgbClr val="1F92B7"/>
                  </a:solidFill>
                </a:rPr>
                <a:t>Partenaires institutionnels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B54333C-6A43-0919-4FB5-17B4DFE9E558}"/>
                </a:ext>
              </a:extLst>
            </p:cNvPr>
            <p:cNvSpPr/>
            <p:nvPr/>
          </p:nvSpPr>
          <p:spPr>
            <a:xfrm>
              <a:off x="1813212" y="4714278"/>
              <a:ext cx="2606434" cy="2422269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ECDF2F1-011F-017A-B06E-040B4A9FEAA2}"/>
              </a:ext>
            </a:extLst>
          </p:cNvPr>
          <p:cNvGrpSpPr/>
          <p:nvPr/>
        </p:nvGrpSpPr>
        <p:grpSpPr>
          <a:xfrm>
            <a:off x="309217" y="2147715"/>
            <a:ext cx="4343300" cy="2430797"/>
            <a:chOff x="309217" y="1954762"/>
            <a:chExt cx="4343300" cy="243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124638-206C-C00E-AD0C-24C60594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746" y="3152846"/>
              <a:ext cx="1576231" cy="64241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9D74CBD-E45D-2902-CE25-AD112BCF1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0714" y="2572878"/>
              <a:ext cx="3273167" cy="38611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F06256F-B9EC-618C-08F7-5E68D2FE2F50}"/>
                </a:ext>
              </a:extLst>
            </p:cNvPr>
            <p:cNvSpPr txBox="1"/>
            <p:nvPr/>
          </p:nvSpPr>
          <p:spPr>
            <a:xfrm>
              <a:off x="309217" y="1954762"/>
              <a:ext cx="21334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1F92B7"/>
                  </a:solidFill>
                </a:rPr>
                <a:t>CDG31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3CEB041-6D81-EACD-D3B6-A328C968E796}"/>
                </a:ext>
              </a:extLst>
            </p:cNvPr>
            <p:cNvSpPr/>
            <p:nvPr/>
          </p:nvSpPr>
          <p:spPr>
            <a:xfrm>
              <a:off x="2046083" y="1963290"/>
              <a:ext cx="2606434" cy="2422269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0074F269-BCDB-4520-375C-74832C724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3148" y="3305774"/>
            <a:ext cx="372420" cy="5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2D937DAA-4F52-8AAB-9FF1-2B116916C9EE}"/>
              </a:ext>
            </a:extLst>
          </p:cNvPr>
          <p:cNvSpPr/>
          <p:nvPr/>
        </p:nvSpPr>
        <p:spPr>
          <a:xfrm>
            <a:off x="689101" y="2767156"/>
            <a:ext cx="1744943" cy="1616977"/>
          </a:xfrm>
          <a:prstGeom prst="ellips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FAC3BD8-5B1B-F058-4136-236651844427}"/>
              </a:ext>
            </a:extLst>
          </p:cNvPr>
          <p:cNvSpPr/>
          <p:nvPr/>
        </p:nvSpPr>
        <p:spPr>
          <a:xfrm>
            <a:off x="4203387" y="2687578"/>
            <a:ext cx="1744943" cy="1616977"/>
          </a:xfrm>
          <a:prstGeom prst="ellips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FAFDF5D-4692-E1CB-64BD-A1155DAFC1D5}"/>
              </a:ext>
            </a:extLst>
          </p:cNvPr>
          <p:cNvSpPr/>
          <p:nvPr/>
        </p:nvSpPr>
        <p:spPr>
          <a:xfrm>
            <a:off x="7701420" y="2854643"/>
            <a:ext cx="1744943" cy="1616977"/>
          </a:xfrm>
          <a:prstGeom prst="ellips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58394" y="963727"/>
            <a:ext cx="10298402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fr-FR" sz="3200" b="1" i="1" dirty="0">
                <a:cs typeface="Calibri" panose="020F0502020204030204" pitchFamily="34" charset="0"/>
              </a:rPr>
              <a:t>Vous avez dit… analytique RH ??</a:t>
            </a:r>
            <a:endParaRPr lang="fr-FR" sz="3200" b="1" i="1" kern="0" dirty="0">
              <a:cs typeface="Calibri" panose="020F050202020403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-39105" y="940968"/>
            <a:ext cx="10693400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68FADA8-2D63-8F96-112B-7AFD3362FC59}"/>
              </a:ext>
            </a:extLst>
          </p:cNvPr>
          <p:cNvSpPr txBox="1"/>
          <p:nvPr/>
        </p:nvSpPr>
        <p:spPr>
          <a:xfrm>
            <a:off x="3797776" y="1396837"/>
            <a:ext cx="9931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A321A9-44F1-EB7B-ACD3-29ED5661839B}"/>
              </a:ext>
            </a:extLst>
          </p:cNvPr>
          <p:cNvSpPr/>
          <p:nvPr/>
        </p:nvSpPr>
        <p:spPr>
          <a:xfrm>
            <a:off x="17575" y="1548383"/>
            <a:ext cx="10693400" cy="65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1F92B7"/>
                </a:solidFill>
                <a:sym typeface="Wingdings" panose="05000000000000000000" pitchFamily="2" charset="2"/>
              </a:rPr>
              <a:t>Savoir décrire et prévoir pour décider dans le domaine RH ! </a:t>
            </a:r>
            <a:endParaRPr lang="fr-FR" sz="2800" b="1" dirty="0">
              <a:solidFill>
                <a:srgbClr val="1F92B7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D7BADA5-0095-7194-50A8-F6E6653A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rcRect l="4425" t="10658" b="7633"/>
          <a:stretch/>
        </p:blipFill>
        <p:spPr>
          <a:xfrm>
            <a:off x="160866" y="80999"/>
            <a:ext cx="2681607" cy="716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E86C08-8DC3-6AA4-C2A4-268D6E5F7FA3}"/>
              </a:ext>
            </a:extLst>
          </p:cNvPr>
          <p:cNvSpPr/>
          <p:nvPr/>
        </p:nvSpPr>
        <p:spPr>
          <a:xfrm>
            <a:off x="181188" y="2836744"/>
            <a:ext cx="2646000" cy="1087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Analytique RH </a:t>
            </a:r>
            <a:r>
              <a:rPr lang="fr-FR" sz="2800" b="1" dirty="0">
                <a:solidFill>
                  <a:srgbClr val="BE0F2E"/>
                </a:solidFill>
              </a:rPr>
              <a:t>DESCRIPTIVE</a:t>
            </a:r>
          </a:p>
          <a:p>
            <a:pPr algn="ctr"/>
            <a:endParaRPr lang="fr-FR" sz="1600" b="1" dirty="0">
              <a:solidFill>
                <a:srgbClr val="C00000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6E57A-8E07-D46A-C7C7-5F38F40C8C89}"/>
              </a:ext>
            </a:extLst>
          </p:cNvPr>
          <p:cNvSpPr/>
          <p:nvPr/>
        </p:nvSpPr>
        <p:spPr>
          <a:xfrm>
            <a:off x="3940011" y="2836743"/>
            <a:ext cx="2342793" cy="129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Analytique RH </a:t>
            </a:r>
            <a:endParaRPr lang="fr-FR" sz="2800" b="1" dirty="0">
              <a:solidFill>
                <a:srgbClr val="BE0F2E"/>
              </a:solidFill>
            </a:endParaRPr>
          </a:p>
          <a:p>
            <a:pPr algn="ctr"/>
            <a:r>
              <a:rPr lang="fr-FR" sz="2800" b="1" dirty="0">
                <a:solidFill>
                  <a:srgbClr val="BE0F2E"/>
                </a:solidFill>
              </a:rPr>
              <a:t>PREDICTIVE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8FA6C-EE8C-0D2C-1602-FE7E29B4E7F3}"/>
              </a:ext>
            </a:extLst>
          </p:cNvPr>
          <p:cNvSpPr/>
          <p:nvPr/>
        </p:nvSpPr>
        <p:spPr>
          <a:xfrm>
            <a:off x="7239512" y="2836744"/>
            <a:ext cx="2646000" cy="1159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Analytique RH </a:t>
            </a:r>
            <a:r>
              <a:rPr lang="fr-FR" sz="2800" b="1" dirty="0">
                <a:solidFill>
                  <a:srgbClr val="BE0F2E"/>
                </a:solidFill>
              </a:rPr>
              <a:t>PRESCRIPTIVE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E3BF2-6362-ACFE-922C-4EFCC9B889F9}"/>
              </a:ext>
            </a:extLst>
          </p:cNvPr>
          <p:cNvSpPr/>
          <p:nvPr/>
        </p:nvSpPr>
        <p:spPr>
          <a:xfrm>
            <a:off x="196906" y="3996655"/>
            <a:ext cx="2646000" cy="1087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Recueil et contrôle pour générer des données de masse cohérentes et robustes </a:t>
            </a:r>
            <a:endParaRPr lang="fr-FR" sz="2800" dirty="0">
              <a:solidFill>
                <a:srgbClr val="BE0F2E"/>
              </a:solidFill>
            </a:endParaRPr>
          </a:p>
          <a:p>
            <a:pPr algn="ctr"/>
            <a:endParaRPr lang="fr-FR" sz="1600" b="1" dirty="0">
              <a:solidFill>
                <a:srgbClr val="C00000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D4573-178E-CD2B-AC74-B6B763C45C85}"/>
              </a:ext>
            </a:extLst>
          </p:cNvPr>
          <p:cNvSpPr/>
          <p:nvPr/>
        </p:nvSpPr>
        <p:spPr>
          <a:xfrm>
            <a:off x="3402484" y="4068663"/>
            <a:ext cx="3066993" cy="1087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Processus proactif, systématique et dynamique permettant l’étude de tendances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79006-55CA-77EC-5044-B813FEE21F5C}"/>
              </a:ext>
            </a:extLst>
          </p:cNvPr>
          <p:cNvSpPr/>
          <p:nvPr/>
        </p:nvSpPr>
        <p:spPr>
          <a:xfrm>
            <a:off x="6930876" y="4120649"/>
            <a:ext cx="3528392" cy="1087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Apport d’interprétation pour une aide à la décision circonstanciée et personnalisée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texte, capture d’écran, Graphique, logo&#10;&#10;Description générée automatiquement">
            <a:extLst>
              <a:ext uri="{FF2B5EF4-FFF2-40B4-BE49-F238E27FC236}">
                <a16:creationId xmlns:a16="http://schemas.microsoft.com/office/drawing/2014/main" id="{0534B122-D2E9-BC54-0A85-CB13C3731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18474" r="18858" b="24040"/>
          <a:stretch/>
        </p:blipFill>
        <p:spPr>
          <a:xfrm>
            <a:off x="1170236" y="6003385"/>
            <a:ext cx="952710" cy="1087904"/>
          </a:xfrm>
          <a:prstGeom prst="rect">
            <a:avLst/>
          </a:prstGeom>
        </p:spPr>
      </p:pic>
      <p:pic>
        <p:nvPicPr>
          <p:cNvPr id="16" name="Image 15" descr="Une image contenant blanc, Police, Graphique, conception&#10;&#10;Description générée automatiquement">
            <a:extLst>
              <a:ext uri="{FF2B5EF4-FFF2-40B4-BE49-F238E27FC236}">
                <a16:creationId xmlns:a16="http://schemas.microsoft.com/office/drawing/2014/main" id="{D1F257DA-CD13-6E02-A6DD-878CAF935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8" b="19679"/>
          <a:stretch/>
        </p:blipFill>
        <p:spPr>
          <a:xfrm>
            <a:off x="4041067" y="5921949"/>
            <a:ext cx="1862330" cy="1111937"/>
          </a:xfrm>
          <a:prstGeom prst="rect">
            <a:avLst/>
          </a:prstGeom>
        </p:spPr>
      </p:pic>
      <p:pic>
        <p:nvPicPr>
          <p:cNvPr id="20" name="Image 19" descr="Une image contenant symbole, Panneau de signalisation, jaune, Police&#10;&#10;Description générée automatiquement">
            <a:extLst>
              <a:ext uri="{FF2B5EF4-FFF2-40B4-BE49-F238E27FC236}">
                <a16:creationId xmlns:a16="http://schemas.microsoft.com/office/drawing/2014/main" id="{28EB0617-EDC2-4632-66CC-6B0D84992DE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8" y="5830866"/>
            <a:ext cx="1294105" cy="1294105"/>
          </a:xfrm>
          <a:prstGeom prst="rect">
            <a:avLst/>
          </a:prstGeom>
        </p:spPr>
      </p:pic>
      <p:sp>
        <p:nvSpPr>
          <p:cNvPr id="21" name="Espace réservé du numéro de diapositive 1">
            <a:extLst>
              <a:ext uri="{FF2B5EF4-FFF2-40B4-BE49-F238E27FC236}">
                <a16:creationId xmlns:a16="http://schemas.microsoft.com/office/drawing/2014/main" id="{41C16A40-D8B2-0EB2-823D-D1C4CF38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4" grpId="0"/>
      <p:bldP spid="10" grpId="0"/>
      <p:bldP spid="11" grpId="0"/>
      <p:bldP spid="1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3B07DF57-CF0B-1D98-8B44-FBC7F07AC58E}"/>
              </a:ext>
            </a:extLst>
          </p:cNvPr>
          <p:cNvSpPr/>
          <p:nvPr/>
        </p:nvSpPr>
        <p:spPr>
          <a:xfrm>
            <a:off x="689101" y="3321145"/>
            <a:ext cx="1744943" cy="1611614"/>
          </a:xfrm>
          <a:prstGeom prst="ellips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F6AAD-5B1B-1C74-0CA7-BD267ECF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793" y="2837164"/>
            <a:ext cx="4176464" cy="4543867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fr-FR" sz="6000" b="1" dirty="0">
                <a:solidFill>
                  <a:srgbClr val="BE0F2E"/>
                </a:solidFill>
              </a:rPr>
              <a:t>3</a:t>
            </a:r>
          </a:p>
          <a:p>
            <a:pPr marL="518950" lvl="1" indent="0" algn="ctr">
              <a:buNone/>
            </a:pPr>
            <a:r>
              <a:rPr lang="fr-FR" b="1" dirty="0"/>
              <a:t>Intégrer les enjeux et spécificités de vos territoires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F96B11-3148-EAA9-7615-9ECE7C25FB2E}"/>
              </a:ext>
            </a:extLst>
          </p:cNvPr>
          <p:cNvSpPr/>
          <p:nvPr/>
        </p:nvSpPr>
        <p:spPr>
          <a:xfrm>
            <a:off x="7854553" y="2844617"/>
            <a:ext cx="1744943" cy="1517613"/>
          </a:xfrm>
          <a:prstGeom prst="ellips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62DE5C-1B32-118A-3A00-973B07E3DC56}"/>
              </a:ext>
            </a:extLst>
          </p:cNvPr>
          <p:cNvSpPr txBox="1">
            <a:spLocks/>
          </p:cNvSpPr>
          <p:nvPr/>
        </p:nvSpPr>
        <p:spPr bwMode="auto">
          <a:xfrm>
            <a:off x="1314252" y="-971897"/>
            <a:ext cx="9624060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/>
            <a:r>
              <a:rPr lang="fr-FR" sz="2900" b="1" kern="0" dirty="0">
                <a:cs typeface="Calibri" panose="020F0502020204030204" pitchFamily="34" charset="0"/>
              </a:rPr>
              <a:t>Les DATA : à quoi ça sert ? – aide décisionnel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F24106A-66A7-41D9-60BC-9A23F1F41D21}"/>
              </a:ext>
            </a:extLst>
          </p:cNvPr>
          <p:cNvGrpSpPr/>
          <p:nvPr/>
        </p:nvGrpSpPr>
        <p:grpSpPr>
          <a:xfrm>
            <a:off x="3444332" y="2779882"/>
            <a:ext cx="3672408" cy="4241109"/>
            <a:chOff x="3503051" y="2400555"/>
            <a:chExt cx="3672408" cy="4241109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911C8FA-7149-A9A8-D597-F0C67BDB5D6E}"/>
                </a:ext>
              </a:extLst>
            </p:cNvPr>
            <p:cNvSpPr/>
            <p:nvPr/>
          </p:nvSpPr>
          <p:spPr>
            <a:xfrm>
              <a:off x="4466784" y="2855889"/>
              <a:ext cx="1744943" cy="1517613"/>
            </a:xfrm>
            <a:prstGeom prst="ellipse">
              <a:avLst/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E6D51953-55B2-0596-5DB0-8FA440664422}"/>
                </a:ext>
              </a:extLst>
            </p:cNvPr>
            <p:cNvSpPr txBox="1">
              <a:spLocks/>
            </p:cNvSpPr>
            <p:nvPr/>
          </p:nvSpPr>
          <p:spPr>
            <a:xfrm>
              <a:off x="3503051" y="2400555"/>
              <a:ext cx="3672408" cy="4241109"/>
            </a:xfrm>
            <a:prstGeom prst="rect">
              <a:avLst/>
            </a:prstGeom>
          </p:spPr>
          <p:txBody>
            <a:bodyPr vert="horz" lIns="103795" tIns="51897" rIns="103795" bIns="51897" rtlCol="0">
              <a:normAutofit/>
            </a:bodyPr>
            <a:lstStyle>
              <a:lvl1pPr marL="389215" indent="-389215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43306" indent="-324356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97393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16353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35308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4268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73224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92180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11143" indent="-259478" algn="l" defTabSz="103791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fontAlgn="auto">
                <a:spcAft>
                  <a:spcPts val="0"/>
                </a:spcAft>
                <a:buNone/>
              </a:pPr>
              <a:r>
                <a:rPr lang="fr-FR" sz="6000" b="1" dirty="0">
                  <a:solidFill>
                    <a:srgbClr val="BE0F2E"/>
                  </a:solidFill>
                </a:rPr>
                <a:t>2</a:t>
              </a:r>
            </a:p>
            <a:p>
              <a:pPr marL="0" lvl="1" indent="0" algn="ctr" fontAlgn="auto">
                <a:spcAft>
                  <a:spcPts val="0"/>
                </a:spcAft>
                <a:buNone/>
              </a:pPr>
              <a:r>
                <a:rPr lang="fr-FR" b="1" dirty="0"/>
                <a:t>Se comparer        pour mieux s’orienter</a:t>
              </a:r>
            </a:p>
          </p:txBody>
        </p:sp>
      </p:grp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85F9D7D-6D55-7DAB-183C-8BC9341FFAE7}"/>
              </a:ext>
            </a:extLst>
          </p:cNvPr>
          <p:cNvSpPr txBox="1">
            <a:spLocks/>
          </p:cNvSpPr>
          <p:nvPr/>
        </p:nvSpPr>
        <p:spPr>
          <a:xfrm>
            <a:off x="-53900" y="2844617"/>
            <a:ext cx="3240360" cy="3816424"/>
          </a:xfrm>
          <a:prstGeom prst="rect">
            <a:avLst/>
          </a:prstGeom>
        </p:spPr>
        <p:txBody>
          <a:bodyPr vert="horz" lIns="103795" tIns="51897" rIns="103795" bIns="51897" rtlCol="0">
            <a:normAutofit/>
          </a:bodyPr>
          <a:lstStyle>
            <a:lvl1pPr marL="389215" indent="-389215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3306" indent="-324356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739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635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530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426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3224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2180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114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fr-FR" sz="6000" b="1" dirty="0">
                <a:solidFill>
                  <a:srgbClr val="BE0F2E"/>
                </a:solidFill>
              </a:rPr>
              <a:t>1</a:t>
            </a:r>
          </a:p>
          <a:p>
            <a:pPr marL="0" lvl="1" indent="0" algn="ctr" fontAlgn="auto">
              <a:spcAft>
                <a:spcPts val="0"/>
              </a:spcAft>
              <a:buNone/>
            </a:pPr>
            <a:r>
              <a:rPr lang="fr-FR" b="1" dirty="0"/>
              <a:t>Construire sa stratégie RH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17CAA6-130D-83AB-344B-9CC959C5A542}"/>
              </a:ext>
            </a:extLst>
          </p:cNvPr>
          <p:cNvSpPr/>
          <p:nvPr/>
        </p:nvSpPr>
        <p:spPr>
          <a:xfrm>
            <a:off x="-66164" y="1549911"/>
            <a:ext cx="10693400" cy="65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sym typeface="Wingdings" panose="05000000000000000000" pitchFamily="2" charset="2"/>
              </a:rPr>
              <a:t>L’aide décisionnelle de la </a:t>
            </a:r>
            <a:r>
              <a:rPr lang="fr-FR" sz="3600" b="1" dirty="0">
                <a:solidFill>
                  <a:srgbClr val="BE0F2E"/>
                </a:solidFill>
                <a:sym typeface="Wingdings" panose="05000000000000000000" pitchFamily="2" charset="2"/>
              </a:rPr>
              <a:t>Data RH </a:t>
            </a:r>
            <a:r>
              <a:rPr lang="fr-FR" sz="3600" b="1" dirty="0">
                <a:solidFill>
                  <a:schemeClr val="tx1"/>
                </a:solidFill>
                <a:sym typeface="Wingdings" panose="05000000000000000000" pitchFamily="2" charset="2"/>
              </a:rPr>
              <a:t>et de </a:t>
            </a:r>
            <a:r>
              <a:rPr lang="fr-FR" sz="3600" b="1" dirty="0">
                <a:solidFill>
                  <a:srgbClr val="BE0F2E"/>
                </a:solidFill>
                <a:sym typeface="Wingdings" panose="05000000000000000000" pitchFamily="2" charset="2"/>
              </a:rPr>
              <a:t>l’analytique RH</a:t>
            </a:r>
            <a:endParaRPr lang="fr-FR" sz="3600" b="1" i="1" dirty="0">
              <a:solidFill>
                <a:srgbClr val="BE0F2E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3600" b="1" i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fr-FR" sz="2800" b="1" i="1" dirty="0">
                <a:solidFill>
                  <a:schemeClr val="tx1"/>
                </a:solidFill>
                <a:sym typeface="Wingdings" panose="05000000000000000000" pitchFamily="2" charset="2"/>
              </a:rPr>
              <a:t>enforcer et sécuriser la stratégie des décideurs locaux </a:t>
            </a:r>
            <a:endParaRPr lang="fr-FR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-39105" y="1139599"/>
            <a:ext cx="10732505" cy="7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76" tIns="51888" rIns="103776" bIns="5188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3200" b="1" i="1" dirty="0">
                <a:cs typeface="Calibri" panose="020F0502020204030204" pitchFamily="34" charset="0"/>
              </a:rPr>
              <a:t>Le CDG31 : </a:t>
            </a:r>
            <a:r>
              <a:rPr lang="fr-FR" sz="3200" i="1" dirty="0">
                <a:cs typeface="Calibri" panose="020F0502020204030204" pitchFamily="34" charset="0"/>
              </a:rPr>
              <a:t>co-pilote de la </a:t>
            </a:r>
            <a:r>
              <a:rPr lang="fr-FR" sz="3200" b="1" i="1" dirty="0">
                <a:solidFill>
                  <a:srgbClr val="BE0F2E"/>
                </a:solidFill>
                <a:cs typeface="Calibri" panose="020F0502020204030204" pitchFamily="34" charset="0"/>
              </a:rPr>
              <a:t>Data</a:t>
            </a:r>
            <a:r>
              <a:rPr lang="fr-FR" sz="3200" i="1" dirty="0">
                <a:cs typeface="Calibri" panose="020F0502020204030204" pitchFamily="34" charset="0"/>
              </a:rPr>
              <a:t> et de </a:t>
            </a:r>
            <a:r>
              <a:rPr lang="fr-FR" sz="3200" b="1" i="1" dirty="0">
                <a:solidFill>
                  <a:srgbClr val="BE0F2E"/>
                </a:solidFill>
                <a:cs typeface="Calibri" panose="020F0502020204030204" pitchFamily="34" charset="0"/>
              </a:rPr>
              <a:t>l’analytique RH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-39105" y="940968"/>
            <a:ext cx="10693400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579F9B2-B616-85BA-8943-84A7DA882D14}"/>
              </a:ext>
            </a:extLst>
          </p:cNvPr>
          <p:cNvGrpSpPr/>
          <p:nvPr/>
        </p:nvGrpSpPr>
        <p:grpSpPr>
          <a:xfrm>
            <a:off x="632599" y="2072846"/>
            <a:ext cx="4614714" cy="2034486"/>
            <a:chOff x="632599" y="2072846"/>
            <a:chExt cx="4614714" cy="2034486"/>
          </a:xfrm>
        </p:grpSpPr>
        <p:pic>
          <p:nvPicPr>
            <p:cNvPr id="10" name="Image 9" descr="Une image contenant cercle, croquis, clipart, Graphique&#10;&#10;Description générée automatiquement">
              <a:extLst>
                <a:ext uri="{FF2B5EF4-FFF2-40B4-BE49-F238E27FC236}">
                  <a16:creationId xmlns:a16="http://schemas.microsoft.com/office/drawing/2014/main" id="{9CC9ADB6-D39B-544E-90AB-D803D3C38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33" y="2072846"/>
              <a:ext cx="1234317" cy="115821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FFDD1F-55CB-02B2-874E-B5A9E223C650}"/>
                </a:ext>
              </a:extLst>
            </p:cNvPr>
            <p:cNvSpPr/>
            <p:nvPr/>
          </p:nvSpPr>
          <p:spPr>
            <a:xfrm>
              <a:off x="715988" y="2708888"/>
              <a:ext cx="3802456" cy="12954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3200" b="1" dirty="0">
                  <a:solidFill>
                    <a:srgbClr val="BE0F2E"/>
                  </a:solidFill>
                </a:rPr>
                <a:t>        Notre projet  </a:t>
              </a:r>
            </a:p>
            <a:p>
              <a:r>
                <a:rPr lang="fr-FR" sz="2000" dirty="0">
                  <a:solidFill>
                    <a:schemeClr val="tx1"/>
                  </a:solidFill>
                </a:rPr>
                <a:t>Créer un observatoire des données RH sur le territoire haut-garonnais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Parallélogramme 13">
              <a:extLst>
                <a:ext uri="{FF2B5EF4-FFF2-40B4-BE49-F238E27FC236}">
                  <a16:creationId xmlns:a16="http://schemas.microsoft.com/office/drawing/2014/main" id="{29279AB8-6FBB-1D1F-4B2C-D313E4D3559D}"/>
                </a:ext>
              </a:extLst>
            </p:cNvPr>
            <p:cNvSpPr/>
            <p:nvPr/>
          </p:nvSpPr>
          <p:spPr>
            <a:xfrm>
              <a:off x="632599" y="2556495"/>
              <a:ext cx="4614714" cy="1550837"/>
            </a:xfrm>
            <a:prstGeom prst="parallelogram">
              <a:avLst>
                <a:gd name="adj" fmla="val 58484"/>
              </a:avLst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BC54BE-0CB6-1F76-504E-52232A205212}"/>
              </a:ext>
            </a:extLst>
          </p:cNvPr>
          <p:cNvGrpSpPr/>
          <p:nvPr/>
        </p:nvGrpSpPr>
        <p:grpSpPr>
          <a:xfrm>
            <a:off x="4756158" y="2262152"/>
            <a:ext cx="5487085" cy="1937812"/>
            <a:chOff x="4766582" y="2312409"/>
            <a:chExt cx="5322530" cy="1937812"/>
          </a:xfrm>
        </p:grpSpPr>
        <p:pic>
          <p:nvPicPr>
            <p:cNvPr id="19" name="Image 18" descr="Une image contenant symbole, clipart, Graphique&#10;&#10;Description générée automatiquement">
              <a:extLst>
                <a:ext uri="{FF2B5EF4-FFF2-40B4-BE49-F238E27FC236}">
                  <a16:creationId xmlns:a16="http://schemas.microsoft.com/office/drawing/2014/main" id="{D842B2D3-D907-0E9E-4E23-16389F017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6511" y="2312409"/>
              <a:ext cx="990456" cy="91488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A123E1-300E-F39E-43DB-B23E79AA26AC}"/>
                </a:ext>
              </a:extLst>
            </p:cNvPr>
            <p:cNvSpPr/>
            <p:nvPr/>
          </p:nvSpPr>
          <p:spPr>
            <a:xfrm>
              <a:off x="4766582" y="2768651"/>
              <a:ext cx="5322530" cy="148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3200" b="1" dirty="0">
                  <a:solidFill>
                    <a:srgbClr val="BE0F2E"/>
                  </a:solidFill>
                </a:rPr>
                <a:t>    Nos objectifs </a:t>
              </a:r>
            </a:p>
            <a:p>
              <a:pPr marL="1031875" lvl="1" indent="-309563">
                <a:buFont typeface="+mj-lt"/>
                <a:buAutoNum type="arabicPeriod"/>
              </a:pPr>
              <a:r>
                <a:rPr lang="fr-FR" sz="2000" dirty="0">
                  <a:solidFill>
                    <a:schemeClr val="tx1"/>
                  </a:solidFill>
                </a:rPr>
                <a:t>Centraliser, contrôler et valoriser les data</a:t>
              </a:r>
            </a:p>
            <a:p>
              <a:pPr marL="1031875" lvl="1" indent="-309563">
                <a:buFont typeface="+mj-lt"/>
                <a:buAutoNum type="arabicPeriod"/>
              </a:pPr>
              <a:r>
                <a:rPr lang="fr-FR" sz="2000" dirty="0">
                  <a:solidFill>
                    <a:schemeClr val="tx1"/>
                  </a:solidFill>
                </a:rPr>
                <a:t>Créer un outil décisionnel</a:t>
              </a:r>
            </a:p>
          </p:txBody>
        </p:sp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0D4DBCFB-8EB0-DADB-ACD7-059AA76A2C92}"/>
                </a:ext>
              </a:extLst>
            </p:cNvPr>
            <p:cNvSpPr/>
            <p:nvPr/>
          </p:nvSpPr>
          <p:spPr>
            <a:xfrm>
              <a:off x="5357122" y="2606752"/>
              <a:ext cx="4714101" cy="1550837"/>
            </a:xfrm>
            <a:prstGeom prst="parallelogram">
              <a:avLst>
                <a:gd name="adj" fmla="val 58484"/>
              </a:avLst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8B99010-D536-6F1C-1D3E-65236343AB89}"/>
              </a:ext>
            </a:extLst>
          </p:cNvPr>
          <p:cNvGrpSpPr/>
          <p:nvPr/>
        </p:nvGrpSpPr>
        <p:grpSpPr>
          <a:xfrm>
            <a:off x="378149" y="4575948"/>
            <a:ext cx="4561116" cy="3931156"/>
            <a:chOff x="378149" y="4143900"/>
            <a:chExt cx="4561116" cy="39311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E5D7C3-F45F-E0AE-48E6-99BD3FD76FB2}"/>
                </a:ext>
              </a:extLst>
            </p:cNvPr>
            <p:cNvSpPr/>
            <p:nvPr/>
          </p:nvSpPr>
          <p:spPr>
            <a:xfrm>
              <a:off x="444284" y="4644727"/>
              <a:ext cx="4270672" cy="343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3200" b="1" dirty="0">
                  <a:solidFill>
                    <a:srgbClr val="BE0F2E"/>
                  </a:solidFill>
                </a:rPr>
                <a:t>       Notre méthode </a:t>
              </a:r>
            </a:p>
            <a:p>
              <a:r>
                <a:rPr lang="fr-FR" sz="2000" dirty="0">
                  <a:solidFill>
                    <a:schemeClr val="tx1"/>
                  </a:solidFill>
                </a:rPr>
                <a:t>Mutualisation de nos outils et création de tableaux de bord dynamiques et personnalisables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pic>
          <p:nvPicPr>
            <p:cNvPr id="29" name="Image 28" descr="Une image contenant vitesse, objets en métal, cercle, transport&#10;&#10;Description générée automatiquement">
              <a:extLst>
                <a:ext uri="{FF2B5EF4-FFF2-40B4-BE49-F238E27FC236}">
                  <a16:creationId xmlns:a16="http://schemas.microsoft.com/office/drawing/2014/main" id="{000480D3-1EFF-C033-3AFB-30E3ED44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84" y="4143900"/>
              <a:ext cx="1029895" cy="1022378"/>
            </a:xfrm>
            <a:prstGeom prst="rect">
              <a:avLst/>
            </a:prstGeom>
          </p:spPr>
        </p:pic>
        <p:sp>
          <p:nvSpPr>
            <p:cNvPr id="16" name="Parallélogramme 15">
              <a:extLst>
                <a:ext uri="{FF2B5EF4-FFF2-40B4-BE49-F238E27FC236}">
                  <a16:creationId xmlns:a16="http://schemas.microsoft.com/office/drawing/2014/main" id="{49458310-3256-9F12-5241-310F7A037BF2}"/>
                </a:ext>
              </a:extLst>
            </p:cNvPr>
            <p:cNvSpPr/>
            <p:nvPr/>
          </p:nvSpPr>
          <p:spPr>
            <a:xfrm>
              <a:off x="378149" y="4629313"/>
              <a:ext cx="4561116" cy="1550837"/>
            </a:xfrm>
            <a:prstGeom prst="parallelogram">
              <a:avLst>
                <a:gd name="adj" fmla="val 58484"/>
              </a:avLst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1B51CB4-4902-E64B-6731-CC290707BC44}"/>
              </a:ext>
            </a:extLst>
          </p:cNvPr>
          <p:cNvGrpSpPr/>
          <p:nvPr/>
        </p:nvGrpSpPr>
        <p:grpSpPr>
          <a:xfrm>
            <a:off x="5346700" y="4763864"/>
            <a:ext cx="4536504" cy="3841303"/>
            <a:chOff x="5346700" y="4331816"/>
            <a:chExt cx="4536504" cy="384130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F5C1E7-6E5F-9888-9D67-7823B51683E6}"/>
                </a:ext>
              </a:extLst>
            </p:cNvPr>
            <p:cNvSpPr/>
            <p:nvPr/>
          </p:nvSpPr>
          <p:spPr>
            <a:xfrm>
              <a:off x="5462981" y="4742790"/>
              <a:ext cx="4420223" cy="343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3200" b="1" dirty="0">
                  <a:solidFill>
                    <a:srgbClr val="BE0F2E"/>
                  </a:solidFill>
                </a:rPr>
                <a:t>Une expertise  </a:t>
              </a:r>
            </a:p>
            <a:p>
              <a:r>
                <a:rPr lang="fr-FR" sz="2000" dirty="0">
                  <a:solidFill>
                    <a:schemeClr val="tx1"/>
                  </a:solidFill>
                </a:rPr>
                <a:t>Mutualisation des ressources et des compétences pluridisciplinaires </a:t>
              </a:r>
            </a:p>
            <a:p>
              <a:r>
                <a:rPr lang="fr-FR" sz="2000" dirty="0">
                  <a:solidFill>
                    <a:schemeClr val="tx1"/>
                  </a:solidFill>
                </a:rPr>
                <a:t>des CDG et du CDG31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C74EA95-090F-CCE3-118F-128CBE20B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</a:blip>
            <a:srcRect l="79592" t="2798" r="1055" b="65434"/>
            <a:stretch/>
          </p:blipFill>
          <p:spPr>
            <a:xfrm>
              <a:off x="5525330" y="4331816"/>
              <a:ext cx="852818" cy="834462"/>
            </a:xfrm>
            <a:prstGeom prst="ellipse">
              <a:avLst/>
            </a:prstGeom>
            <a:ln w="57150">
              <a:solidFill>
                <a:srgbClr val="000000"/>
              </a:solidFill>
            </a:ln>
          </p:spPr>
        </p:pic>
        <p:sp>
          <p:nvSpPr>
            <p:cNvPr id="17" name="Parallélogramme 16">
              <a:extLst>
                <a:ext uri="{FF2B5EF4-FFF2-40B4-BE49-F238E27FC236}">
                  <a16:creationId xmlns:a16="http://schemas.microsoft.com/office/drawing/2014/main" id="{5C21B936-D972-F69B-3D46-B9E0D1E36D33}"/>
                </a:ext>
              </a:extLst>
            </p:cNvPr>
            <p:cNvSpPr/>
            <p:nvPr/>
          </p:nvSpPr>
          <p:spPr>
            <a:xfrm>
              <a:off x="5346700" y="4661214"/>
              <a:ext cx="4420223" cy="1550837"/>
            </a:xfrm>
            <a:prstGeom prst="parallelogram">
              <a:avLst>
                <a:gd name="adj" fmla="val 58484"/>
              </a:avLst>
            </a:prstGeom>
            <a:solidFill>
              <a:srgbClr val="BE0F2E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52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élogramme 31">
            <a:extLst>
              <a:ext uri="{FF2B5EF4-FFF2-40B4-BE49-F238E27FC236}">
                <a16:creationId xmlns:a16="http://schemas.microsoft.com/office/drawing/2014/main" id="{0A827F67-5982-3079-EE5B-5E03BCF2BEE6}"/>
              </a:ext>
            </a:extLst>
          </p:cNvPr>
          <p:cNvSpPr/>
          <p:nvPr/>
        </p:nvSpPr>
        <p:spPr>
          <a:xfrm>
            <a:off x="350031" y="2052439"/>
            <a:ext cx="2834201" cy="4114472"/>
          </a:xfrm>
          <a:prstGeom prst="parallelogram">
            <a:avLst>
              <a:gd name="adj" fmla="val 0"/>
            </a:avLst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Parallélogramme 32">
            <a:extLst>
              <a:ext uri="{FF2B5EF4-FFF2-40B4-BE49-F238E27FC236}">
                <a16:creationId xmlns:a16="http://schemas.microsoft.com/office/drawing/2014/main" id="{6530FDC1-DA0E-57C9-B115-0F7435017E72}"/>
              </a:ext>
            </a:extLst>
          </p:cNvPr>
          <p:cNvSpPr/>
          <p:nvPr/>
        </p:nvSpPr>
        <p:spPr>
          <a:xfrm>
            <a:off x="3973594" y="2052439"/>
            <a:ext cx="2834201" cy="4114472"/>
          </a:xfrm>
          <a:prstGeom prst="parallelogram">
            <a:avLst>
              <a:gd name="adj" fmla="val 0"/>
            </a:avLst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Parallélogramme 33">
            <a:extLst>
              <a:ext uri="{FF2B5EF4-FFF2-40B4-BE49-F238E27FC236}">
                <a16:creationId xmlns:a16="http://schemas.microsoft.com/office/drawing/2014/main" id="{9A3AD4DB-BBB7-530E-1612-7C80EBB857B9}"/>
              </a:ext>
            </a:extLst>
          </p:cNvPr>
          <p:cNvSpPr/>
          <p:nvPr/>
        </p:nvSpPr>
        <p:spPr>
          <a:xfrm>
            <a:off x="7595296" y="2060474"/>
            <a:ext cx="2834201" cy="4114472"/>
          </a:xfrm>
          <a:prstGeom prst="parallelogram">
            <a:avLst>
              <a:gd name="adj" fmla="val 0"/>
            </a:avLst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383838-3BA1-78D9-956D-964B8C78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772944"/>
            <a:ext cx="7196549" cy="1279495"/>
          </a:xfrm>
        </p:spPr>
        <p:txBody>
          <a:bodyPr>
            <a:normAutofit fontScale="92500" lnSpcReduction="20000"/>
          </a:bodyPr>
          <a:lstStyle/>
          <a:p>
            <a:pPr marL="0" lvl="1" indent="0" fontAlgn="auto">
              <a:spcAft>
                <a:spcPts val="0"/>
              </a:spcAft>
              <a:buNone/>
            </a:pPr>
            <a:r>
              <a:rPr lang="fr-FR" sz="6600" b="1" dirty="0">
                <a:solidFill>
                  <a:srgbClr val="BE0F2E"/>
                </a:solidFill>
              </a:rPr>
              <a:t>1</a:t>
            </a:r>
            <a:r>
              <a:rPr lang="fr-FR" sz="9600" b="1" dirty="0">
                <a:solidFill>
                  <a:srgbClr val="BE0F2E"/>
                </a:solidFill>
              </a:rPr>
              <a:t> </a:t>
            </a:r>
            <a:r>
              <a:rPr lang="fr-FR" b="1" dirty="0"/>
              <a:t>Construire sa stratégie RH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7B8FFC-B564-98A2-682B-6DB4C36BB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0"/>
          <a:stretch/>
        </p:blipFill>
        <p:spPr>
          <a:xfrm>
            <a:off x="349664" y="4010961"/>
            <a:ext cx="2843703" cy="16139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B4B4B8-A34E-0C5E-F2B7-4CD4450B9BB6}"/>
              </a:ext>
            </a:extLst>
          </p:cNvPr>
          <p:cNvSpPr txBox="1"/>
          <p:nvPr/>
        </p:nvSpPr>
        <p:spPr>
          <a:xfrm>
            <a:off x="367534" y="2111108"/>
            <a:ext cx="2996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E0F2E"/>
                </a:solidFill>
              </a:rPr>
              <a:t>Vieillissement de la population</a:t>
            </a:r>
          </a:p>
          <a:p>
            <a:pPr algn="ctr"/>
            <a:endParaRPr lang="fr-FR" sz="1400" b="1" dirty="0">
              <a:solidFill>
                <a:srgbClr val="BE0F2E"/>
              </a:solidFill>
            </a:endParaRPr>
          </a:p>
          <a:p>
            <a:pPr marL="450850">
              <a:tabLst>
                <a:tab pos="541338" algn="l"/>
              </a:tabLst>
            </a:pPr>
            <a:r>
              <a:rPr lang="fr-FR" sz="2400" b="1" dirty="0"/>
              <a:t>48,9 </a:t>
            </a:r>
            <a:r>
              <a:rPr lang="fr-FR" b="1" dirty="0"/>
              <a:t>ans </a:t>
            </a:r>
            <a:r>
              <a:rPr lang="fr-FR" sz="1200" b="1" dirty="0"/>
              <a:t>d’âge moyen </a:t>
            </a:r>
          </a:p>
          <a:p>
            <a:pPr marL="450850">
              <a:tabLst>
                <a:tab pos="541338" algn="l"/>
              </a:tabLst>
            </a:pPr>
            <a:r>
              <a:rPr lang="fr-FR" sz="2400" b="1" dirty="0"/>
              <a:t>47</a:t>
            </a:r>
            <a:r>
              <a:rPr lang="fr-FR" sz="2000" b="1" dirty="0"/>
              <a:t>% </a:t>
            </a:r>
            <a:r>
              <a:rPr lang="fr-FR" sz="1600" b="1" dirty="0"/>
              <a:t>plus de 50 ans</a:t>
            </a:r>
            <a:endParaRPr lang="fr-FR" sz="1200" b="1" dirty="0">
              <a:solidFill>
                <a:srgbClr val="000000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46132F-B6CD-1424-883B-4DF4DD3076A5}"/>
              </a:ext>
            </a:extLst>
          </p:cNvPr>
          <p:cNvSpPr txBox="1"/>
          <p:nvPr/>
        </p:nvSpPr>
        <p:spPr>
          <a:xfrm>
            <a:off x="349664" y="6061731"/>
            <a:ext cx="296393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Usure professionnelle</a:t>
            </a:r>
          </a:p>
          <a:p>
            <a:pPr algn="ctr"/>
            <a:endParaRPr lang="fr-FR" sz="700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Risque de perte des compétences </a:t>
            </a:r>
          </a:p>
          <a:p>
            <a:pPr algn="ctr"/>
            <a:endParaRPr lang="fr-FR" sz="1400" b="1" dirty="0">
              <a:solidFill>
                <a:srgbClr val="00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F16EC1-0CE0-34E0-00BD-5DEEF8FE6DCE}"/>
              </a:ext>
            </a:extLst>
          </p:cNvPr>
          <p:cNvSpPr txBox="1"/>
          <p:nvPr/>
        </p:nvSpPr>
        <p:spPr>
          <a:xfrm>
            <a:off x="4832961" y="2752419"/>
            <a:ext cx="229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/>
              <a:t>Près de 25 % de contractuels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1B56436-06F0-339B-731C-91B1B58A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507" y="4053836"/>
            <a:ext cx="3642106" cy="2032190"/>
          </a:xfrm>
          <a:prstGeom prst="rect">
            <a:avLst/>
          </a:prstGeom>
        </p:spPr>
      </p:pic>
      <p:pic>
        <p:nvPicPr>
          <p:cNvPr id="12" name="Image 11" descr="Une image contenant clipart, cercle, conception&#10;&#10;Description générée automatiquement">
            <a:extLst>
              <a:ext uri="{FF2B5EF4-FFF2-40B4-BE49-F238E27FC236}">
                <a16:creationId xmlns:a16="http://schemas.microsoft.com/office/drawing/2014/main" id="{62E099D0-50AC-975D-F7AB-9F16DB95E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41" y="3039334"/>
            <a:ext cx="912679" cy="8235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D1E7AEF-04E3-B551-65BA-189D57BE30B0}"/>
              </a:ext>
            </a:extLst>
          </p:cNvPr>
          <p:cNvSpPr txBox="1"/>
          <p:nvPr/>
        </p:nvSpPr>
        <p:spPr>
          <a:xfrm>
            <a:off x="7735382" y="2161263"/>
            <a:ext cx="259048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E0F2E"/>
                </a:solidFill>
              </a:rPr>
              <a:t>Egalité, inclusion, et diversité</a:t>
            </a:r>
          </a:p>
          <a:p>
            <a:pPr algn="ctr"/>
            <a:endParaRPr lang="fr-FR" sz="1100" dirty="0">
              <a:solidFill>
                <a:srgbClr val="000000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A31A89-6846-E256-6406-97F073745D13}"/>
              </a:ext>
            </a:extLst>
          </p:cNvPr>
          <p:cNvSpPr txBox="1"/>
          <p:nvPr/>
        </p:nvSpPr>
        <p:spPr>
          <a:xfrm>
            <a:off x="3794892" y="6374660"/>
            <a:ext cx="313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Enjeux de recrutement et 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mobilité accrue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1E6180-4C20-4448-4DD7-8AA685CE9058}"/>
              </a:ext>
            </a:extLst>
          </p:cNvPr>
          <p:cNvSpPr txBox="1"/>
          <p:nvPr/>
        </p:nvSpPr>
        <p:spPr>
          <a:xfrm>
            <a:off x="4085025" y="1827370"/>
            <a:ext cx="263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BE0F2E"/>
              </a:solidFill>
            </a:endParaRPr>
          </a:p>
          <a:p>
            <a:pPr algn="ctr"/>
            <a:r>
              <a:rPr lang="fr-FR" b="1" dirty="0">
                <a:solidFill>
                  <a:srgbClr val="BE0F2E"/>
                </a:solidFill>
              </a:rPr>
              <a:t>Contractualisation de l’emploi territorial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E3E0FA-C618-68B5-7B14-AE74FE824F3B}"/>
              </a:ext>
            </a:extLst>
          </p:cNvPr>
          <p:cNvSpPr txBox="1"/>
          <p:nvPr/>
        </p:nvSpPr>
        <p:spPr>
          <a:xfrm>
            <a:off x="7695896" y="6166911"/>
            <a:ext cx="2647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Responsabilité sociétale de l’organisation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53E29EC-9512-2BF2-5644-DDF1BFBCD187}"/>
              </a:ext>
            </a:extLst>
          </p:cNvPr>
          <p:cNvSpPr txBox="1"/>
          <p:nvPr/>
        </p:nvSpPr>
        <p:spPr>
          <a:xfrm>
            <a:off x="7938988" y="2813974"/>
            <a:ext cx="33879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/>
          </a:p>
          <a:p>
            <a:pPr algn="just"/>
            <a:r>
              <a:rPr lang="fr-FR" sz="2400" b="1" dirty="0"/>
              <a:t>60,9</a:t>
            </a:r>
            <a:r>
              <a:rPr lang="fr-FR" b="1" dirty="0"/>
              <a:t>% de femmes</a:t>
            </a:r>
          </a:p>
          <a:p>
            <a:pPr algn="just"/>
            <a:r>
              <a:rPr lang="fr-FR" sz="2400" b="1" dirty="0"/>
              <a:t>  6,7</a:t>
            </a:r>
            <a:r>
              <a:rPr lang="fr-FR" b="1" dirty="0"/>
              <a:t>% BOETH</a:t>
            </a:r>
          </a:p>
          <a:p>
            <a:pPr algn="just"/>
            <a:r>
              <a:rPr lang="fr-FR" sz="2400" b="1" dirty="0"/>
              <a:t>  4,9</a:t>
            </a:r>
            <a:r>
              <a:rPr lang="fr-FR" b="1" dirty="0"/>
              <a:t>% d’apprentis</a:t>
            </a:r>
          </a:p>
          <a:p>
            <a:pPr algn="just"/>
            <a:endParaRPr lang="fr-FR" sz="1400" b="1" dirty="0"/>
          </a:p>
          <a:p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64EC664B-0BD5-636D-EA40-2ABD5A3D5CE1}"/>
              </a:ext>
            </a:extLst>
          </p:cNvPr>
          <p:cNvSpPr txBox="1">
            <a:spLocks/>
          </p:cNvSpPr>
          <p:nvPr/>
        </p:nvSpPr>
        <p:spPr>
          <a:xfrm>
            <a:off x="-4298771" y="-716678"/>
            <a:ext cx="3240360" cy="5915152"/>
          </a:xfrm>
          <a:prstGeom prst="rect">
            <a:avLst/>
          </a:prstGeom>
        </p:spPr>
        <p:txBody>
          <a:bodyPr vert="horz" lIns="103795" tIns="51897" rIns="103795" bIns="51897" rtlCol="0">
            <a:normAutofit/>
          </a:bodyPr>
          <a:lstStyle>
            <a:lvl1pPr marL="389215" indent="-389215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3306" indent="-324356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739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635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530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426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3224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2180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114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endParaRPr lang="fr-FR" b="1" dirty="0"/>
          </a:p>
        </p:txBody>
      </p:sp>
      <p:pic>
        <p:nvPicPr>
          <p:cNvPr id="21" name="Image 20" descr="Une image contenant logo, symbole, Graphique, Police&#10;&#10;Description générée automatiquement">
            <a:extLst>
              <a:ext uri="{FF2B5EF4-FFF2-40B4-BE49-F238E27FC236}">
                <a16:creationId xmlns:a16="http://schemas.microsoft.com/office/drawing/2014/main" id="{0086F97C-F9C7-2CF6-2D97-CFB5991B08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47" y="4458012"/>
            <a:ext cx="693186" cy="693186"/>
          </a:xfrm>
          <a:prstGeom prst="rect">
            <a:avLst/>
          </a:prstGeom>
        </p:spPr>
      </p:pic>
      <p:pic>
        <p:nvPicPr>
          <p:cNvPr id="25" name="Image 24" descr="Une image contenant conception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699D63E2-2CCC-D807-A0D9-7C3569D589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57" y="4458012"/>
            <a:ext cx="684285" cy="693186"/>
          </a:xfrm>
          <a:prstGeom prst="rect">
            <a:avLst/>
          </a:prstGeom>
        </p:spPr>
      </p:pic>
      <p:pic>
        <p:nvPicPr>
          <p:cNvPr id="27" name="Image 26" descr="Une image contenant symbole, conception&#10;&#10;Description générée automatiquement">
            <a:extLst>
              <a:ext uri="{FF2B5EF4-FFF2-40B4-BE49-F238E27FC236}">
                <a16:creationId xmlns:a16="http://schemas.microsoft.com/office/drawing/2014/main" id="{CB8EE132-9373-7716-F152-3B2A29EAC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40" y="4721007"/>
            <a:ext cx="1713664" cy="1445904"/>
          </a:xfrm>
          <a:prstGeom prst="rect">
            <a:avLst/>
          </a:prstGeom>
        </p:spPr>
      </p:pic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B2EA0380-1754-AFD5-3049-97454480AA5B}"/>
              </a:ext>
            </a:extLst>
          </p:cNvPr>
          <p:cNvSpPr/>
          <p:nvPr/>
        </p:nvSpPr>
        <p:spPr>
          <a:xfrm flipV="1">
            <a:off x="329640" y="6258271"/>
            <a:ext cx="2874982" cy="1188135"/>
          </a:xfrm>
          <a:prstGeom prst="triangl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00DA723D-FAEF-8A9A-C7E3-87DA38FB57E8}"/>
              </a:ext>
            </a:extLst>
          </p:cNvPr>
          <p:cNvSpPr/>
          <p:nvPr/>
        </p:nvSpPr>
        <p:spPr>
          <a:xfrm flipV="1">
            <a:off x="3897311" y="6239936"/>
            <a:ext cx="2874982" cy="1188135"/>
          </a:xfrm>
          <a:prstGeom prst="triangl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4827F731-C795-C51F-49EF-A5A1A87CAF31}"/>
              </a:ext>
            </a:extLst>
          </p:cNvPr>
          <p:cNvSpPr/>
          <p:nvPr/>
        </p:nvSpPr>
        <p:spPr>
          <a:xfrm flipV="1">
            <a:off x="7617648" y="6250882"/>
            <a:ext cx="2874982" cy="1188135"/>
          </a:xfrm>
          <a:prstGeom prst="triangle">
            <a:avLst/>
          </a:prstGeom>
          <a:solidFill>
            <a:srgbClr val="BE0F2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3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5" grpId="0"/>
      <p:bldP spid="6" grpId="0"/>
      <p:bldP spid="10" grpId="0"/>
      <p:bldP spid="13" grpId="0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649588C-B361-DE29-A401-C0CEB0F03F9B}"/>
              </a:ext>
            </a:extLst>
          </p:cNvPr>
          <p:cNvSpPr txBox="1">
            <a:spLocks/>
          </p:cNvSpPr>
          <p:nvPr/>
        </p:nvSpPr>
        <p:spPr>
          <a:xfrm>
            <a:off x="534670" y="772944"/>
            <a:ext cx="7196549" cy="1279495"/>
          </a:xfrm>
          <a:prstGeom prst="rect">
            <a:avLst/>
          </a:prstGeom>
        </p:spPr>
        <p:txBody>
          <a:bodyPr vert="horz" lIns="103795" tIns="51897" rIns="103795" bIns="51897" rtlCol="0">
            <a:normAutofit fontScale="85000" lnSpcReduction="10000"/>
          </a:bodyPr>
          <a:lstStyle>
            <a:lvl1pPr marL="389215" indent="-389215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3306" indent="-324356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739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635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530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426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3224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2180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114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6600" b="1" dirty="0">
                <a:solidFill>
                  <a:srgbClr val="BE0F2E"/>
                </a:solidFill>
              </a:rPr>
              <a:t>2</a:t>
            </a:r>
            <a:r>
              <a:rPr lang="fr-FR" sz="9600" b="1" dirty="0">
                <a:solidFill>
                  <a:srgbClr val="BE0F2E"/>
                </a:solidFill>
              </a:rPr>
              <a:t> </a:t>
            </a:r>
            <a:r>
              <a:rPr lang="fr-FR" b="1" dirty="0"/>
              <a:t>Se comparer pour s’orienter </a:t>
            </a:r>
            <a:r>
              <a:rPr lang="fr-FR" sz="3200" b="1" dirty="0">
                <a:sym typeface="Wingdings" panose="05000000000000000000" pitchFamily="2" charset="2"/>
              </a:rPr>
              <a:t>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BE0F2E"/>
                </a:solidFill>
                <a:sym typeface="Wingdings" panose="05000000000000000000" pitchFamily="2" charset="2"/>
              </a:rPr>
              <a:t>Attractivité</a:t>
            </a:r>
            <a:endParaRPr lang="fr-FR" b="1" dirty="0">
              <a:solidFill>
                <a:srgbClr val="BE0F2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3AEFE-1D87-DB64-6455-12BF0FCB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556" y="1053384"/>
            <a:ext cx="991463" cy="9914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E5F4CF-7BEC-0F3F-3C59-B79386D848EB}"/>
              </a:ext>
            </a:extLst>
          </p:cNvPr>
          <p:cNvSpPr txBox="1"/>
          <p:nvPr/>
        </p:nvSpPr>
        <p:spPr>
          <a:xfrm>
            <a:off x="23007" y="719476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Sources : RSU 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E2200C0-1399-BFB2-4B4E-775166D91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94"/>
          <a:stretch/>
        </p:blipFill>
        <p:spPr>
          <a:xfrm>
            <a:off x="1554515" y="3204567"/>
            <a:ext cx="7584369" cy="43566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5309CA9-AE12-85FF-433E-0B47C659AD00}"/>
              </a:ext>
            </a:extLst>
          </p:cNvPr>
          <p:cNvSpPr txBox="1"/>
          <p:nvPr/>
        </p:nvSpPr>
        <p:spPr>
          <a:xfrm>
            <a:off x="2335248" y="1982970"/>
            <a:ext cx="6899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7D7D7D"/>
                </a:solidFill>
              </a:rPr>
              <a:t>Selon</a:t>
            </a:r>
            <a:r>
              <a:rPr lang="en-US" sz="1600" b="1" dirty="0">
                <a:solidFill>
                  <a:srgbClr val="7D7D7D"/>
                </a:solidFill>
              </a:rPr>
              <a:t> la </a:t>
            </a:r>
            <a:r>
              <a:rPr lang="en-US" sz="1600" b="1" dirty="0" err="1">
                <a:solidFill>
                  <a:srgbClr val="7D7D7D"/>
                </a:solidFill>
              </a:rPr>
              <a:t>strate</a:t>
            </a:r>
            <a:r>
              <a:rPr lang="en-US" sz="1600" b="1" dirty="0">
                <a:solidFill>
                  <a:srgbClr val="7D7D7D"/>
                </a:solidFill>
              </a:rPr>
              <a:t> </a:t>
            </a:r>
            <a:r>
              <a:rPr lang="en-US" sz="1600" b="1" dirty="0" err="1">
                <a:solidFill>
                  <a:srgbClr val="7D7D7D"/>
                </a:solidFill>
              </a:rPr>
              <a:t>démographique</a:t>
            </a:r>
            <a:r>
              <a:rPr lang="en-US" sz="1600" b="1" dirty="0">
                <a:solidFill>
                  <a:srgbClr val="7D7D7D"/>
                </a:solidFill>
              </a:rPr>
              <a:t> des communes et le </a:t>
            </a:r>
            <a:r>
              <a:rPr lang="en-US" sz="1600" b="1" dirty="0" err="1">
                <a:solidFill>
                  <a:srgbClr val="7D7D7D"/>
                </a:solidFill>
              </a:rPr>
              <a:t>territoire</a:t>
            </a:r>
            <a:r>
              <a:rPr lang="en-US" sz="1600" b="1" baseline="0" dirty="0">
                <a:solidFill>
                  <a:srgbClr val="7D7D7D"/>
                </a:solidFill>
              </a:rPr>
              <a:t> haut-</a:t>
            </a:r>
            <a:r>
              <a:rPr lang="en-US" sz="1600" b="1" baseline="0" dirty="0" err="1">
                <a:solidFill>
                  <a:srgbClr val="7D7D7D"/>
                </a:solidFill>
              </a:rPr>
              <a:t>garonnais</a:t>
            </a:r>
            <a:endParaRPr lang="en-US" sz="1600" b="1" dirty="0">
              <a:solidFill>
                <a:srgbClr val="7D7D7D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0ECE51F-9DA7-A194-9065-E34A582C9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2"/>
          <a:stretch/>
        </p:blipFill>
        <p:spPr>
          <a:xfrm>
            <a:off x="279266" y="2481654"/>
            <a:ext cx="4111964" cy="7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649588C-B361-DE29-A401-C0CEB0F03F9B}"/>
              </a:ext>
            </a:extLst>
          </p:cNvPr>
          <p:cNvSpPr txBox="1">
            <a:spLocks/>
          </p:cNvSpPr>
          <p:nvPr/>
        </p:nvSpPr>
        <p:spPr>
          <a:xfrm>
            <a:off x="534670" y="772944"/>
            <a:ext cx="9465784" cy="1279495"/>
          </a:xfrm>
          <a:prstGeom prst="rect">
            <a:avLst/>
          </a:prstGeom>
        </p:spPr>
        <p:txBody>
          <a:bodyPr vert="horz" lIns="103795" tIns="51897" rIns="103795" bIns="51897" rtlCol="0">
            <a:normAutofit fontScale="92500" lnSpcReduction="20000"/>
          </a:bodyPr>
          <a:lstStyle>
            <a:lvl1pPr marL="389215" indent="-389215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3306" indent="-324356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739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635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530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4268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3224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2180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1143" indent="-259478" algn="l" defTabSz="10379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6600" b="1" dirty="0">
                <a:solidFill>
                  <a:srgbClr val="BE0F2E"/>
                </a:solidFill>
              </a:rPr>
              <a:t>2</a:t>
            </a:r>
            <a:r>
              <a:rPr lang="fr-FR" sz="9600" b="1" dirty="0">
                <a:solidFill>
                  <a:srgbClr val="BE0F2E"/>
                </a:solidFill>
              </a:rPr>
              <a:t> </a:t>
            </a:r>
            <a:r>
              <a:rPr lang="fr-FR" sz="2900" b="1" dirty="0"/>
              <a:t>Se comparer pour s’orienter </a:t>
            </a:r>
            <a:r>
              <a:rPr lang="fr-FR" sz="2900" b="1" dirty="0">
                <a:sym typeface="Wingdings" panose="05000000000000000000" pitchFamily="2" charset="2"/>
              </a:rPr>
              <a:t> </a:t>
            </a:r>
            <a:r>
              <a:rPr lang="fr-FR" sz="2900" b="1" dirty="0">
                <a:solidFill>
                  <a:srgbClr val="BE0F2E"/>
                </a:solidFill>
                <a:sym typeface="Wingdings" panose="05000000000000000000" pitchFamily="2" charset="2"/>
              </a:rPr>
              <a:t>Absentéisme</a:t>
            </a:r>
            <a:endParaRPr lang="fr-FR" sz="2900" b="1" dirty="0">
              <a:solidFill>
                <a:srgbClr val="BE0F2E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B1C72ED-1A67-820E-80B6-52945C2B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556" y="1053384"/>
            <a:ext cx="991463" cy="9914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4B83562-A14C-3978-5DA6-C539C0D2B406}"/>
              </a:ext>
            </a:extLst>
          </p:cNvPr>
          <p:cNvSpPr txBox="1"/>
          <p:nvPr/>
        </p:nvSpPr>
        <p:spPr>
          <a:xfrm>
            <a:off x="23007" y="719476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Sources : RSU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50BB83-D051-8AB5-C628-4D1AA7BD4536}"/>
              </a:ext>
            </a:extLst>
          </p:cNvPr>
          <p:cNvSpPr txBox="1"/>
          <p:nvPr/>
        </p:nvSpPr>
        <p:spPr>
          <a:xfrm>
            <a:off x="2335248" y="1982970"/>
            <a:ext cx="6899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7D7D7D"/>
                </a:solidFill>
              </a:rPr>
              <a:t>Selon</a:t>
            </a:r>
            <a:r>
              <a:rPr lang="en-US" sz="1600" b="1" dirty="0">
                <a:solidFill>
                  <a:srgbClr val="7D7D7D"/>
                </a:solidFill>
              </a:rPr>
              <a:t> la </a:t>
            </a:r>
            <a:r>
              <a:rPr lang="en-US" sz="1600" b="1" dirty="0" err="1">
                <a:solidFill>
                  <a:srgbClr val="7D7D7D"/>
                </a:solidFill>
              </a:rPr>
              <a:t>strate</a:t>
            </a:r>
            <a:r>
              <a:rPr lang="en-US" sz="1600" b="1" dirty="0">
                <a:solidFill>
                  <a:srgbClr val="7D7D7D"/>
                </a:solidFill>
              </a:rPr>
              <a:t> </a:t>
            </a:r>
            <a:r>
              <a:rPr lang="en-US" sz="1600" b="1" dirty="0" err="1">
                <a:solidFill>
                  <a:srgbClr val="7D7D7D"/>
                </a:solidFill>
              </a:rPr>
              <a:t>démographique</a:t>
            </a:r>
            <a:r>
              <a:rPr lang="en-US" sz="1600" b="1" dirty="0">
                <a:solidFill>
                  <a:srgbClr val="7D7D7D"/>
                </a:solidFill>
              </a:rPr>
              <a:t> des communes et le </a:t>
            </a:r>
            <a:r>
              <a:rPr lang="en-US" sz="1600" b="1" dirty="0" err="1">
                <a:solidFill>
                  <a:srgbClr val="7D7D7D"/>
                </a:solidFill>
              </a:rPr>
              <a:t>territoire</a:t>
            </a:r>
            <a:r>
              <a:rPr lang="en-US" sz="1600" b="1" baseline="0" dirty="0">
                <a:solidFill>
                  <a:srgbClr val="7D7D7D"/>
                </a:solidFill>
              </a:rPr>
              <a:t> haut-</a:t>
            </a:r>
            <a:r>
              <a:rPr lang="en-US" sz="1600" b="1" baseline="0" dirty="0" err="1">
                <a:solidFill>
                  <a:srgbClr val="7D7D7D"/>
                </a:solidFill>
              </a:rPr>
              <a:t>garonnais</a:t>
            </a:r>
            <a:endParaRPr lang="en-US" sz="1600" b="1" dirty="0">
              <a:solidFill>
                <a:srgbClr val="7D7D7D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211B6E7-2267-57CC-63C6-7777F7FE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0" y="2321524"/>
            <a:ext cx="4716477" cy="9773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FD294B8-04BD-48A4-9858-E2188EC2B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9"/>
          <a:stretch/>
        </p:blipFill>
        <p:spPr>
          <a:xfrm>
            <a:off x="1890971" y="3251110"/>
            <a:ext cx="7389356" cy="41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Modèle powerpoint">
  <a:themeElements>
    <a:clrScheme name="CDG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92B7"/>
      </a:accent1>
      <a:accent2>
        <a:srgbClr val="BE0F2E"/>
      </a:accent2>
      <a:accent3>
        <a:srgbClr val="3F2270"/>
      </a:accent3>
      <a:accent4>
        <a:srgbClr val="E1AE13"/>
      </a:accent4>
      <a:accent5>
        <a:srgbClr val="E6E5E5"/>
      </a:accent5>
      <a:accent6>
        <a:srgbClr val="7B7878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</Template>
  <TotalTime>2948</TotalTime>
  <Words>581</Words>
  <Application>Microsoft Office PowerPoint</Application>
  <PresentationFormat>Personnalisé</PresentationFormat>
  <Paragraphs>163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Modèle powerpoint</vt:lpstr>
      <vt:lpstr>3_Thème Office</vt:lpstr>
      <vt:lpstr>La data RH  au service des  décideurs locaux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document</dc:title>
  <dc:creator>SANCHEZ Laurence</dc:creator>
  <cp:lastModifiedBy>DUVAL Karine</cp:lastModifiedBy>
  <cp:revision>133</cp:revision>
  <cp:lastPrinted>2023-09-25T13:34:37Z</cp:lastPrinted>
  <dcterms:created xsi:type="dcterms:W3CDTF">2022-05-17T15:04:58Z</dcterms:created>
  <dcterms:modified xsi:type="dcterms:W3CDTF">2023-09-26T13:42:20Z</dcterms:modified>
</cp:coreProperties>
</file>