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316" r:id="rId2"/>
    <p:sldId id="270" r:id="rId3"/>
    <p:sldId id="261" r:id="rId4"/>
    <p:sldId id="335" r:id="rId5"/>
    <p:sldId id="361" r:id="rId6"/>
    <p:sldId id="256" r:id="rId7"/>
    <p:sldId id="291" r:id="rId8"/>
    <p:sldId id="336" r:id="rId9"/>
    <p:sldId id="347" r:id="rId10"/>
    <p:sldId id="338" r:id="rId11"/>
    <p:sldId id="339" r:id="rId12"/>
    <p:sldId id="340" r:id="rId13"/>
    <p:sldId id="342" r:id="rId14"/>
    <p:sldId id="343" r:id="rId15"/>
    <p:sldId id="344" r:id="rId16"/>
    <p:sldId id="345" r:id="rId17"/>
    <p:sldId id="362" r:id="rId18"/>
    <p:sldId id="363" r:id="rId19"/>
    <p:sldId id="349" r:id="rId20"/>
    <p:sldId id="352" r:id="rId21"/>
    <p:sldId id="353" r:id="rId22"/>
    <p:sldId id="355" r:id="rId23"/>
    <p:sldId id="356" r:id="rId24"/>
    <p:sldId id="359" r:id="rId25"/>
    <p:sldId id="364" r:id="rId26"/>
    <p:sldId id="360" r:id="rId27"/>
    <p:sldId id="318" r:id="rId28"/>
    <p:sldId id="366" r:id="rId29"/>
    <p:sldId id="368" r:id="rId30"/>
    <p:sldId id="369" r:id="rId31"/>
    <p:sldId id="370" r:id="rId32"/>
    <p:sldId id="294" r:id="rId33"/>
    <p:sldId id="324" r:id="rId34"/>
    <p:sldId id="331" r:id="rId35"/>
    <p:sldId id="325" r:id="rId36"/>
    <p:sldId id="330" r:id="rId37"/>
    <p:sldId id="328" r:id="rId38"/>
    <p:sldId id="329" r:id="rId39"/>
    <p:sldId id="332" r:id="rId40"/>
    <p:sldId id="365" r:id="rId41"/>
    <p:sldId id="333" r:id="rId42"/>
    <p:sldId id="283" r:id="rId43"/>
    <p:sldId id="282" r:id="rId4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4673" autoAdjust="0"/>
  </p:normalViewPr>
  <p:slideViewPr>
    <p:cSldViewPr showGuides="1">
      <p:cViewPr varScale="1">
        <p:scale>
          <a:sx n="105" d="100"/>
          <a:sy n="105" d="100"/>
        </p:scale>
        <p:origin x="157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B1DB2A-E74E-41D2-9D78-3AC0B57EB948}" type="doc">
      <dgm:prSet loTypeId="urn:microsoft.com/office/officeart/2005/8/layout/process5" loCatId="process" qsTypeId="urn:microsoft.com/office/officeart/2005/8/quickstyle/simple2" qsCatId="simple" csTypeId="urn:microsoft.com/office/officeart/2005/8/colors/colorful1" csCatId="colorful" phldr="1"/>
      <dgm:spPr/>
      <dgm:t>
        <a:bodyPr/>
        <a:lstStyle/>
        <a:p>
          <a:endParaRPr lang="fr-FR"/>
        </a:p>
      </dgm:t>
    </dgm:pt>
    <dgm:pt modelId="{950CB092-0E74-4133-87DF-CEBAF8263926}">
      <dgm:prSet phldrT="[Texte]"/>
      <dgm:spPr/>
      <dgm:t>
        <a:bodyPr/>
        <a:lstStyle/>
        <a:p>
          <a:r>
            <a:rPr lang="fr-FR" dirty="0"/>
            <a:t>Poste vacant</a:t>
          </a:r>
        </a:p>
      </dgm:t>
    </dgm:pt>
    <dgm:pt modelId="{A17B2C52-CB66-4B13-A167-F0942C480D15}" type="parTrans" cxnId="{50A5932E-0308-4FA0-9682-5E9715F95D70}">
      <dgm:prSet/>
      <dgm:spPr/>
      <dgm:t>
        <a:bodyPr/>
        <a:lstStyle/>
        <a:p>
          <a:endParaRPr lang="fr-FR"/>
        </a:p>
      </dgm:t>
    </dgm:pt>
    <dgm:pt modelId="{5C8A4958-24F6-422C-8A67-00D953137AA2}" type="sibTrans" cxnId="{50A5932E-0308-4FA0-9682-5E9715F95D70}">
      <dgm:prSet/>
      <dgm:spPr/>
      <dgm:t>
        <a:bodyPr/>
        <a:lstStyle/>
        <a:p>
          <a:endParaRPr lang="fr-FR" dirty="0"/>
        </a:p>
      </dgm:t>
    </dgm:pt>
    <dgm:pt modelId="{B3261331-E705-4AEF-BBE8-21F4A85CD597}">
      <dgm:prSet phldrT="[Texte]"/>
      <dgm:spPr/>
      <dgm:t>
        <a:bodyPr/>
        <a:lstStyle/>
        <a:p>
          <a:r>
            <a:rPr lang="fr-FR" dirty="0">
              <a:solidFill>
                <a:schemeClr val="tx1"/>
              </a:solidFill>
            </a:rPr>
            <a:t>L’agent envoie sa demande de mutation à sa collectivité d’origine</a:t>
          </a:r>
        </a:p>
      </dgm:t>
    </dgm:pt>
    <dgm:pt modelId="{00522B13-C769-464C-829E-B9FA1B91F7F4}" type="parTrans" cxnId="{003F9B8B-2AF9-4071-BB69-A28E635E0A2D}">
      <dgm:prSet/>
      <dgm:spPr/>
      <dgm:t>
        <a:bodyPr/>
        <a:lstStyle/>
        <a:p>
          <a:endParaRPr lang="fr-FR"/>
        </a:p>
      </dgm:t>
    </dgm:pt>
    <dgm:pt modelId="{69A38E69-22B2-4786-8A25-46C1B37AE22E}" type="sibTrans" cxnId="{003F9B8B-2AF9-4071-BB69-A28E635E0A2D}">
      <dgm:prSet/>
      <dgm:spPr/>
      <dgm:t>
        <a:bodyPr/>
        <a:lstStyle/>
        <a:p>
          <a:endParaRPr lang="fr-FR" dirty="0"/>
        </a:p>
      </dgm:t>
    </dgm:pt>
    <dgm:pt modelId="{D49BE32C-7CD8-4FC6-944B-67647CA5FBC5}">
      <dgm:prSet phldrT="[Texte]"/>
      <dgm:spPr/>
      <dgm:t>
        <a:bodyPr/>
        <a:lstStyle/>
        <a:p>
          <a:r>
            <a:rPr lang="fr-FR" dirty="0"/>
            <a:t>Arrêté de nomination par mutation</a:t>
          </a:r>
        </a:p>
      </dgm:t>
    </dgm:pt>
    <dgm:pt modelId="{48056E66-20CD-4608-B738-B365091E7CC9}" type="parTrans" cxnId="{AD25E9D6-2AB1-458D-A732-361DFB13043C}">
      <dgm:prSet/>
      <dgm:spPr/>
      <dgm:t>
        <a:bodyPr/>
        <a:lstStyle/>
        <a:p>
          <a:endParaRPr lang="fr-FR"/>
        </a:p>
      </dgm:t>
    </dgm:pt>
    <dgm:pt modelId="{CD140C0C-D233-4684-AFEF-4B87A8A9328E}" type="sibTrans" cxnId="{AD25E9D6-2AB1-458D-A732-361DFB13043C}">
      <dgm:prSet/>
      <dgm:spPr/>
      <dgm:t>
        <a:bodyPr/>
        <a:lstStyle/>
        <a:p>
          <a:endParaRPr lang="fr-FR" dirty="0"/>
        </a:p>
      </dgm:t>
    </dgm:pt>
    <dgm:pt modelId="{42521223-EB97-4437-9B6E-612C1A08BC47}">
      <dgm:prSet phldrT="[Texte]"/>
      <dgm:spPr/>
      <dgm:t>
        <a:bodyPr/>
        <a:lstStyle/>
        <a:p>
          <a:r>
            <a:rPr lang="fr-FR" dirty="0"/>
            <a:t>Envoi de l’arrêté de mutation à la collectivité d’origine</a:t>
          </a:r>
        </a:p>
      </dgm:t>
    </dgm:pt>
    <dgm:pt modelId="{EF53E455-A2F6-4470-9834-AA8AE2D589F7}" type="parTrans" cxnId="{3529404E-BCD2-49A8-933E-BDA5B0E22807}">
      <dgm:prSet/>
      <dgm:spPr/>
      <dgm:t>
        <a:bodyPr/>
        <a:lstStyle/>
        <a:p>
          <a:endParaRPr lang="fr-FR"/>
        </a:p>
      </dgm:t>
    </dgm:pt>
    <dgm:pt modelId="{3DA7F1DA-AC38-436F-922A-BB3880487650}" type="sibTrans" cxnId="{3529404E-BCD2-49A8-933E-BDA5B0E22807}">
      <dgm:prSet/>
      <dgm:spPr/>
      <dgm:t>
        <a:bodyPr/>
        <a:lstStyle/>
        <a:p>
          <a:endParaRPr lang="fr-FR" dirty="0"/>
        </a:p>
      </dgm:t>
    </dgm:pt>
    <dgm:pt modelId="{86250BAE-F982-4F70-8F2E-72593FD1FF0A}">
      <dgm:prSet phldrT="[Texte]"/>
      <dgm:spPr/>
      <dgm:t>
        <a:bodyPr/>
        <a:lstStyle/>
        <a:p>
          <a:r>
            <a:rPr lang="fr-FR" dirty="0">
              <a:solidFill>
                <a:schemeClr val="tx1"/>
              </a:solidFill>
            </a:rPr>
            <a:t>A réception de l’arrêté, la collectivité d’origine prend l’arrêté de radiation</a:t>
          </a:r>
        </a:p>
      </dgm:t>
    </dgm:pt>
    <dgm:pt modelId="{4894FF23-E8C1-473C-9048-B9ECC0669D17}" type="parTrans" cxnId="{49ABCE6B-F052-47BD-9E6F-5986E0918FDF}">
      <dgm:prSet/>
      <dgm:spPr/>
      <dgm:t>
        <a:bodyPr/>
        <a:lstStyle/>
        <a:p>
          <a:endParaRPr lang="fr-FR"/>
        </a:p>
      </dgm:t>
    </dgm:pt>
    <dgm:pt modelId="{5326DC4D-BA33-4E31-A00C-AD40EFA51D09}" type="sibTrans" cxnId="{49ABCE6B-F052-47BD-9E6F-5986E0918FDF}">
      <dgm:prSet/>
      <dgm:spPr/>
      <dgm:t>
        <a:bodyPr/>
        <a:lstStyle/>
        <a:p>
          <a:endParaRPr lang="fr-FR" dirty="0"/>
        </a:p>
      </dgm:t>
    </dgm:pt>
    <dgm:pt modelId="{7EA88B9D-8355-4C30-8B35-AB55E4437F5B}">
      <dgm:prSet phldrT="[Texte]"/>
      <dgm:spPr/>
      <dgm:t>
        <a:bodyPr/>
        <a:lstStyle/>
        <a:p>
          <a:r>
            <a:rPr lang="fr-FR" dirty="0"/>
            <a:t>Candidature</a:t>
          </a:r>
        </a:p>
      </dgm:t>
    </dgm:pt>
    <dgm:pt modelId="{EEAB746F-29DC-4857-9669-4BDD81ACF4CF}" type="parTrans" cxnId="{DFBAAADE-E15D-463D-88F8-8BEA080C915D}">
      <dgm:prSet/>
      <dgm:spPr/>
      <dgm:t>
        <a:bodyPr/>
        <a:lstStyle/>
        <a:p>
          <a:endParaRPr lang="fr-FR"/>
        </a:p>
      </dgm:t>
    </dgm:pt>
    <dgm:pt modelId="{72EEC7CD-09AA-41D3-A354-8E61F5B1DCBB}" type="sibTrans" cxnId="{DFBAAADE-E15D-463D-88F8-8BEA080C915D}">
      <dgm:prSet/>
      <dgm:spPr/>
      <dgm:t>
        <a:bodyPr/>
        <a:lstStyle/>
        <a:p>
          <a:endParaRPr lang="fr-FR" dirty="0"/>
        </a:p>
      </dgm:t>
    </dgm:pt>
    <dgm:pt modelId="{6AA5DD07-79AD-436D-8D05-6A492B4B88A4}">
      <dgm:prSet phldrT="[Texte]"/>
      <dgm:spPr/>
      <dgm:t>
        <a:bodyPr/>
        <a:lstStyle/>
        <a:p>
          <a:r>
            <a:rPr lang="fr-FR" dirty="0"/>
            <a:t>L’agent est retenu</a:t>
          </a:r>
        </a:p>
      </dgm:t>
    </dgm:pt>
    <dgm:pt modelId="{08CFA8E7-657F-4C7E-A7C9-D0B653935F26}" type="parTrans" cxnId="{9F2A1FD1-7311-4397-AA5F-791C3D52D544}">
      <dgm:prSet/>
      <dgm:spPr/>
      <dgm:t>
        <a:bodyPr/>
        <a:lstStyle/>
        <a:p>
          <a:endParaRPr lang="fr-FR"/>
        </a:p>
      </dgm:t>
    </dgm:pt>
    <dgm:pt modelId="{F2EE891D-3E30-4820-95F7-5B636E23DAF1}" type="sibTrans" cxnId="{9F2A1FD1-7311-4397-AA5F-791C3D52D544}">
      <dgm:prSet/>
      <dgm:spPr/>
      <dgm:t>
        <a:bodyPr/>
        <a:lstStyle/>
        <a:p>
          <a:endParaRPr lang="fr-FR" dirty="0"/>
        </a:p>
      </dgm:t>
    </dgm:pt>
    <dgm:pt modelId="{76BFE5C6-2622-4804-96F0-7D65EBBDE477}">
      <dgm:prSet phldrT="[Texte]"/>
      <dgm:spPr/>
      <dgm:t>
        <a:bodyPr/>
        <a:lstStyle/>
        <a:p>
          <a:r>
            <a:rPr lang="fr-FR" dirty="0"/>
            <a:t>A réception, départ du préavis (3 mois maximum) </a:t>
          </a:r>
        </a:p>
      </dgm:t>
    </dgm:pt>
    <dgm:pt modelId="{408011B8-C4EB-45DA-A2BF-1B3D868DDBAA}" type="parTrans" cxnId="{FBD3A9B1-7EC4-4FC3-940D-7D73E642FA11}">
      <dgm:prSet/>
      <dgm:spPr/>
      <dgm:t>
        <a:bodyPr/>
        <a:lstStyle/>
        <a:p>
          <a:endParaRPr lang="fr-FR"/>
        </a:p>
      </dgm:t>
    </dgm:pt>
    <dgm:pt modelId="{C7367649-7D86-41F0-B12C-6984538F8338}" type="sibTrans" cxnId="{FBD3A9B1-7EC4-4FC3-940D-7D73E642FA11}">
      <dgm:prSet/>
      <dgm:spPr/>
      <dgm:t>
        <a:bodyPr/>
        <a:lstStyle/>
        <a:p>
          <a:endParaRPr lang="fr-FR" dirty="0"/>
        </a:p>
      </dgm:t>
    </dgm:pt>
    <dgm:pt modelId="{3CF26789-7E2B-4DAB-B6A9-D910BD0F68F2}">
      <dgm:prSet phldrT="[Texte]"/>
      <dgm:spPr/>
      <dgm:t>
        <a:bodyPr/>
        <a:lstStyle/>
        <a:p>
          <a:r>
            <a:rPr lang="fr-FR" dirty="0"/>
            <a:t>Prise de fonction </a:t>
          </a:r>
        </a:p>
      </dgm:t>
    </dgm:pt>
    <dgm:pt modelId="{E4F5F0CA-B127-496A-8FAE-2CFA93E483A2}" type="parTrans" cxnId="{86334289-AA37-453C-A9FD-E238F5CB7945}">
      <dgm:prSet/>
      <dgm:spPr/>
      <dgm:t>
        <a:bodyPr/>
        <a:lstStyle/>
        <a:p>
          <a:endParaRPr lang="fr-FR"/>
        </a:p>
      </dgm:t>
    </dgm:pt>
    <dgm:pt modelId="{AD1EF8BB-D28D-4DF4-99E8-7F0B40955A72}" type="sibTrans" cxnId="{86334289-AA37-453C-A9FD-E238F5CB7945}">
      <dgm:prSet/>
      <dgm:spPr/>
      <dgm:t>
        <a:bodyPr/>
        <a:lstStyle/>
        <a:p>
          <a:endParaRPr lang="fr-FR"/>
        </a:p>
      </dgm:t>
    </dgm:pt>
    <dgm:pt modelId="{B166FE5F-F43E-4290-B449-4C44EB2C47A6}">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fr-FR" dirty="0"/>
        </a:p>
        <a:p>
          <a:pPr marL="0" marR="0" lvl="0" indent="0" defTabSz="914400" eaLnBrk="1" fontAlgn="auto" latinLnBrk="0" hangingPunct="1">
            <a:lnSpc>
              <a:spcPct val="100000"/>
            </a:lnSpc>
            <a:spcBef>
              <a:spcPts val="0"/>
            </a:spcBef>
            <a:spcAft>
              <a:spcPts val="0"/>
            </a:spcAft>
            <a:buClrTx/>
            <a:buSzTx/>
            <a:buFontTx/>
            <a:buNone/>
            <a:tabLst/>
            <a:defRPr/>
          </a:pPr>
          <a:r>
            <a:rPr lang="fr-FR" dirty="0"/>
            <a:t>Vérification de compatibilité poste / état de santé</a:t>
          </a:r>
        </a:p>
        <a:p>
          <a:pPr marL="0" lvl="0" defTabSz="444500">
            <a:lnSpc>
              <a:spcPct val="90000"/>
            </a:lnSpc>
            <a:spcBef>
              <a:spcPct val="0"/>
            </a:spcBef>
            <a:spcAft>
              <a:spcPct val="35000"/>
            </a:spcAft>
            <a:buNone/>
          </a:pPr>
          <a:endParaRPr lang="fr-FR" dirty="0"/>
        </a:p>
      </dgm:t>
    </dgm:pt>
    <dgm:pt modelId="{3BB112BB-B10F-479C-888C-F0605C94B736}" type="parTrans" cxnId="{635D8A5B-E388-4018-8C04-185FE1B0C220}">
      <dgm:prSet/>
      <dgm:spPr/>
      <dgm:t>
        <a:bodyPr/>
        <a:lstStyle/>
        <a:p>
          <a:endParaRPr lang="fr-FR"/>
        </a:p>
      </dgm:t>
    </dgm:pt>
    <dgm:pt modelId="{D9CDE95F-4390-4788-AFC9-7C8FF04A42CC}" type="sibTrans" cxnId="{635D8A5B-E388-4018-8C04-185FE1B0C220}">
      <dgm:prSet/>
      <dgm:spPr/>
      <dgm:t>
        <a:bodyPr/>
        <a:lstStyle/>
        <a:p>
          <a:endParaRPr lang="fr-FR"/>
        </a:p>
      </dgm:t>
    </dgm:pt>
    <dgm:pt modelId="{AED18793-DBF1-4107-B9BB-C3825F4B5D87}" type="pres">
      <dgm:prSet presAssocID="{58B1DB2A-E74E-41D2-9D78-3AC0B57EB948}" presName="diagram" presStyleCnt="0">
        <dgm:presLayoutVars>
          <dgm:dir/>
          <dgm:resizeHandles val="exact"/>
        </dgm:presLayoutVars>
      </dgm:prSet>
      <dgm:spPr/>
    </dgm:pt>
    <dgm:pt modelId="{CAF8A7D0-8716-4833-A116-772F8F859840}" type="pres">
      <dgm:prSet presAssocID="{950CB092-0E74-4133-87DF-CEBAF8263926}" presName="node" presStyleLbl="node1" presStyleIdx="0" presStyleCnt="10">
        <dgm:presLayoutVars>
          <dgm:bulletEnabled val="1"/>
        </dgm:presLayoutVars>
      </dgm:prSet>
      <dgm:spPr/>
    </dgm:pt>
    <dgm:pt modelId="{70BA3BD8-08AD-4A18-A8DA-750D7C13A7D1}" type="pres">
      <dgm:prSet presAssocID="{5C8A4958-24F6-422C-8A67-00D953137AA2}" presName="sibTrans" presStyleLbl="sibTrans2D1" presStyleIdx="0" presStyleCnt="9"/>
      <dgm:spPr/>
    </dgm:pt>
    <dgm:pt modelId="{390D5CF3-1541-475E-A69A-5AAB341EA7F2}" type="pres">
      <dgm:prSet presAssocID="{5C8A4958-24F6-422C-8A67-00D953137AA2}" presName="connectorText" presStyleLbl="sibTrans2D1" presStyleIdx="0" presStyleCnt="9"/>
      <dgm:spPr/>
    </dgm:pt>
    <dgm:pt modelId="{9300FC32-AF26-48AE-96A6-25D64369CCC4}" type="pres">
      <dgm:prSet presAssocID="{7EA88B9D-8355-4C30-8B35-AB55E4437F5B}" presName="node" presStyleLbl="node1" presStyleIdx="1" presStyleCnt="10">
        <dgm:presLayoutVars>
          <dgm:bulletEnabled val="1"/>
        </dgm:presLayoutVars>
      </dgm:prSet>
      <dgm:spPr/>
    </dgm:pt>
    <dgm:pt modelId="{7E02DED5-7072-4B0D-88DF-066C002CCF4F}" type="pres">
      <dgm:prSet presAssocID="{72EEC7CD-09AA-41D3-A354-8E61F5B1DCBB}" presName="sibTrans" presStyleLbl="sibTrans2D1" presStyleIdx="1" presStyleCnt="9"/>
      <dgm:spPr/>
    </dgm:pt>
    <dgm:pt modelId="{E0F43D25-3100-46D0-8456-62C4C50C9CD5}" type="pres">
      <dgm:prSet presAssocID="{72EEC7CD-09AA-41D3-A354-8E61F5B1DCBB}" presName="connectorText" presStyleLbl="sibTrans2D1" presStyleIdx="1" presStyleCnt="9"/>
      <dgm:spPr/>
    </dgm:pt>
    <dgm:pt modelId="{90924ECE-FBDF-4A83-B0BD-93B5E3890180}" type="pres">
      <dgm:prSet presAssocID="{6AA5DD07-79AD-436D-8D05-6A492B4B88A4}" presName="node" presStyleLbl="node1" presStyleIdx="2" presStyleCnt="10">
        <dgm:presLayoutVars>
          <dgm:bulletEnabled val="1"/>
        </dgm:presLayoutVars>
      </dgm:prSet>
      <dgm:spPr/>
    </dgm:pt>
    <dgm:pt modelId="{7DAEEDD1-716B-4343-A391-DC6169A5FDAA}" type="pres">
      <dgm:prSet presAssocID="{F2EE891D-3E30-4820-95F7-5B636E23DAF1}" presName="sibTrans" presStyleLbl="sibTrans2D1" presStyleIdx="2" presStyleCnt="9"/>
      <dgm:spPr/>
    </dgm:pt>
    <dgm:pt modelId="{ED0BF13B-8244-44B6-844B-BFB834DF909C}" type="pres">
      <dgm:prSet presAssocID="{F2EE891D-3E30-4820-95F7-5B636E23DAF1}" presName="connectorText" presStyleLbl="sibTrans2D1" presStyleIdx="2" presStyleCnt="9"/>
      <dgm:spPr/>
    </dgm:pt>
    <dgm:pt modelId="{531FF692-A97D-400D-B402-DDD354777CEA}" type="pres">
      <dgm:prSet presAssocID="{B3261331-E705-4AEF-BBE8-21F4A85CD597}" presName="node" presStyleLbl="node1" presStyleIdx="3" presStyleCnt="10">
        <dgm:presLayoutVars>
          <dgm:bulletEnabled val="1"/>
        </dgm:presLayoutVars>
      </dgm:prSet>
      <dgm:spPr/>
    </dgm:pt>
    <dgm:pt modelId="{10A1DE6A-FD9E-4C27-A89E-CEE292F2F91A}" type="pres">
      <dgm:prSet presAssocID="{69A38E69-22B2-4786-8A25-46C1B37AE22E}" presName="sibTrans" presStyleLbl="sibTrans2D1" presStyleIdx="3" presStyleCnt="9"/>
      <dgm:spPr/>
    </dgm:pt>
    <dgm:pt modelId="{CDCBB1C5-B2DB-44ED-A6AC-3F1BB69DA501}" type="pres">
      <dgm:prSet presAssocID="{69A38E69-22B2-4786-8A25-46C1B37AE22E}" presName="connectorText" presStyleLbl="sibTrans2D1" presStyleIdx="3" presStyleCnt="9"/>
      <dgm:spPr/>
    </dgm:pt>
    <dgm:pt modelId="{CFF236EA-9DD0-4846-9F99-FA988CA54A77}" type="pres">
      <dgm:prSet presAssocID="{76BFE5C6-2622-4804-96F0-7D65EBBDE477}" presName="node" presStyleLbl="node1" presStyleIdx="4" presStyleCnt="10" custLinFactNeighborX="-3130" custLinFactNeighborY="1958">
        <dgm:presLayoutVars>
          <dgm:bulletEnabled val="1"/>
        </dgm:presLayoutVars>
      </dgm:prSet>
      <dgm:spPr/>
    </dgm:pt>
    <dgm:pt modelId="{67224127-B875-4062-BC9C-6E0D916C3877}" type="pres">
      <dgm:prSet presAssocID="{C7367649-7D86-41F0-B12C-6984538F8338}" presName="sibTrans" presStyleLbl="sibTrans2D1" presStyleIdx="4" presStyleCnt="9"/>
      <dgm:spPr/>
    </dgm:pt>
    <dgm:pt modelId="{A25872FE-E021-4B2A-BBBF-35FD0D247158}" type="pres">
      <dgm:prSet presAssocID="{C7367649-7D86-41F0-B12C-6984538F8338}" presName="connectorText" presStyleLbl="sibTrans2D1" presStyleIdx="4" presStyleCnt="9"/>
      <dgm:spPr/>
    </dgm:pt>
    <dgm:pt modelId="{247D6CBD-E610-4E09-B68F-5F747345504F}" type="pres">
      <dgm:prSet presAssocID="{B166FE5F-F43E-4290-B449-4C44EB2C47A6}" presName="node" presStyleLbl="node1" presStyleIdx="5" presStyleCnt="10">
        <dgm:presLayoutVars>
          <dgm:bulletEnabled val="1"/>
        </dgm:presLayoutVars>
      </dgm:prSet>
      <dgm:spPr/>
    </dgm:pt>
    <dgm:pt modelId="{E2B11AA4-FBED-475F-8E82-1499ADDCFEA1}" type="pres">
      <dgm:prSet presAssocID="{D9CDE95F-4390-4788-AFC9-7C8FF04A42CC}" presName="sibTrans" presStyleLbl="sibTrans2D1" presStyleIdx="5" presStyleCnt="9"/>
      <dgm:spPr/>
    </dgm:pt>
    <dgm:pt modelId="{03C543F5-361F-4D12-A517-031AC0CDABCD}" type="pres">
      <dgm:prSet presAssocID="{D9CDE95F-4390-4788-AFC9-7C8FF04A42CC}" presName="connectorText" presStyleLbl="sibTrans2D1" presStyleIdx="5" presStyleCnt="9"/>
      <dgm:spPr/>
    </dgm:pt>
    <dgm:pt modelId="{02EA7F44-65A4-4F56-A746-1178A5E21F1E}" type="pres">
      <dgm:prSet presAssocID="{D49BE32C-7CD8-4FC6-944B-67647CA5FBC5}" presName="node" presStyleLbl="node1" presStyleIdx="6" presStyleCnt="10">
        <dgm:presLayoutVars>
          <dgm:bulletEnabled val="1"/>
        </dgm:presLayoutVars>
      </dgm:prSet>
      <dgm:spPr/>
    </dgm:pt>
    <dgm:pt modelId="{4AB2E6CB-BE82-4814-AF5C-3B3A7FE161AD}" type="pres">
      <dgm:prSet presAssocID="{CD140C0C-D233-4684-AFEF-4B87A8A9328E}" presName="sibTrans" presStyleLbl="sibTrans2D1" presStyleIdx="6" presStyleCnt="9"/>
      <dgm:spPr/>
    </dgm:pt>
    <dgm:pt modelId="{0C37556B-1676-45FE-9871-D58DA023D4ED}" type="pres">
      <dgm:prSet presAssocID="{CD140C0C-D233-4684-AFEF-4B87A8A9328E}" presName="connectorText" presStyleLbl="sibTrans2D1" presStyleIdx="6" presStyleCnt="9"/>
      <dgm:spPr/>
    </dgm:pt>
    <dgm:pt modelId="{BB23070A-B2AE-49F6-9FCD-47ADCE9AB943}" type="pres">
      <dgm:prSet presAssocID="{42521223-EB97-4437-9B6E-612C1A08BC47}" presName="node" presStyleLbl="node1" presStyleIdx="7" presStyleCnt="10">
        <dgm:presLayoutVars>
          <dgm:bulletEnabled val="1"/>
        </dgm:presLayoutVars>
      </dgm:prSet>
      <dgm:spPr/>
    </dgm:pt>
    <dgm:pt modelId="{DEA8A9EB-7835-435F-88A3-10B183724567}" type="pres">
      <dgm:prSet presAssocID="{3DA7F1DA-AC38-436F-922A-BB3880487650}" presName="sibTrans" presStyleLbl="sibTrans2D1" presStyleIdx="7" presStyleCnt="9"/>
      <dgm:spPr/>
    </dgm:pt>
    <dgm:pt modelId="{D9F46E95-2A56-4F02-8010-430DF616AC4A}" type="pres">
      <dgm:prSet presAssocID="{3DA7F1DA-AC38-436F-922A-BB3880487650}" presName="connectorText" presStyleLbl="sibTrans2D1" presStyleIdx="7" presStyleCnt="9"/>
      <dgm:spPr/>
    </dgm:pt>
    <dgm:pt modelId="{709D41E2-B430-415F-A817-BD9696EDD8D6}" type="pres">
      <dgm:prSet presAssocID="{86250BAE-F982-4F70-8F2E-72593FD1FF0A}" presName="node" presStyleLbl="node1" presStyleIdx="8" presStyleCnt="10">
        <dgm:presLayoutVars>
          <dgm:bulletEnabled val="1"/>
        </dgm:presLayoutVars>
      </dgm:prSet>
      <dgm:spPr/>
    </dgm:pt>
    <dgm:pt modelId="{4E54B17A-A9C5-44B1-B456-BDE038589FF0}" type="pres">
      <dgm:prSet presAssocID="{5326DC4D-BA33-4E31-A00C-AD40EFA51D09}" presName="sibTrans" presStyleLbl="sibTrans2D1" presStyleIdx="8" presStyleCnt="9"/>
      <dgm:spPr/>
    </dgm:pt>
    <dgm:pt modelId="{04973C7A-5E54-4BD5-8686-53D002DB5BA6}" type="pres">
      <dgm:prSet presAssocID="{5326DC4D-BA33-4E31-A00C-AD40EFA51D09}" presName="connectorText" presStyleLbl="sibTrans2D1" presStyleIdx="8" presStyleCnt="9"/>
      <dgm:spPr/>
    </dgm:pt>
    <dgm:pt modelId="{B7B1BE89-2165-4AE6-B516-951DCE30A848}" type="pres">
      <dgm:prSet presAssocID="{3CF26789-7E2B-4DAB-B6A9-D910BD0F68F2}" presName="node" presStyleLbl="node1" presStyleIdx="9" presStyleCnt="10">
        <dgm:presLayoutVars>
          <dgm:bulletEnabled val="1"/>
        </dgm:presLayoutVars>
      </dgm:prSet>
      <dgm:spPr/>
    </dgm:pt>
  </dgm:ptLst>
  <dgm:cxnLst>
    <dgm:cxn modelId="{5DEAA101-44B8-4B22-B599-581AE1179E23}" type="presOf" srcId="{5326DC4D-BA33-4E31-A00C-AD40EFA51D09}" destId="{4E54B17A-A9C5-44B1-B456-BDE038589FF0}" srcOrd="0" destOrd="0" presId="urn:microsoft.com/office/officeart/2005/8/layout/process5"/>
    <dgm:cxn modelId="{2433F30F-40F4-444E-A8F0-1EBF8AF343FB}" type="presOf" srcId="{5C8A4958-24F6-422C-8A67-00D953137AA2}" destId="{70BA3BD8-08AD-4A18-A8DA-750D7C13A7D1}" srcOrd="0" destOrd="0" presId="urn:microsoft.com/office/officeart/2005/8/layout/process5"/>
    <dgm:cxn modelId="{A3951918-8C8F-4103-96F9-6C23FA9DC76C}" type="presOf" srcId="{3DA7F1DA-AC38-436F-922A-BB3880487650}" destId="{D9F46E95-2A56-4F02-8010-430DF616AC4A}" srcOrd="1" destOrd="0" presId="urn:microsoft.com/office/officeart/2005/8/layout/process5"/>
    <dgm:cxn modelId="{CAFC0024-17B7-41FD-9D77-D03E37C252B8}" type="presOf" srcId="{5326DC4D-BA33-4E31-A00C-AD40EFA51D09}" destId="{04973C7A-5E54-4BD5-8686-53D002DB5BA6}" srcOrd="1" destOrd="0" presId="urn:microsoft.com/office/officeart/2005/8/layout/process5"/>
    <dgm:cxn modelId="{DBA6A424-3AC3-4605-9442-3B1688743D35}" type="presOf" srcId="{950CB092-0E74-4133-87DF-CEBAF8263926}" destId="{CAF8A7D0-8716-4833-A116-772F8F859840}" srcOrd="0" destOrd="0" presId="urn:microsoft.com/office/officeart/2005/8/layout/process5"/>
    <dgm:cxn modelId="{50A5932E-0308-4FA0-9682-5E9715F95D70}" srcId="{58B1DB2A-E74E-41D2-9D78-3AC0B57EB948}" destId="{950CB092-0E74-4133-87DF-CEBAF8263926}" srcOrd="0" destOrd="0" parTransId="{A17B2C52-CB66-4B13-A167-F0942C480D15}" sibTransId="{5C8A4958-24F6-422C-8A67-00D953137AA2}"/>
    <dgm:cxn modelId="{12C93233-04D7-48AE-BFA3-F03CB134ACE7}" type="presOf" srcId="{D9CDE95F-4390-4788-AFC9-7C8FF04A42CC}" destId="{03C543F5-361F-4D12-A517-031AC0CDABCD}" srcOrd="1" destOrd="0" presId="urn:microsoft.com/office/officeart/2005/8/layout/process5"/>
    <dgm:cxn modelId="{0E124435-8509-4C01-B56B-6E4D3612C19A}" type="presOf" srcId="{69A38E69-22B2-4786-8A25-46C1B37AE22E}" destId="{CDCBB1C5-B2DB-44ED-A6AC-3F1BB69DA501}" srcOrd="1" destOrd="0" presId="urn:microsoft.com/office/officeart/2005/8/layout/process5"/>
    <dgm:cxn modelId="{7E17323E-3652-4E23-B2B2-64F513549DF5}" type="presOf" srcId="{F2EE891D-3E30-4820-95F7-5B636E23DAF1}" destId="{ED0BF13B-8244-44B6-844B-BFB834DF909C}" srcOrd="1" destOrd="0" presId="urn:microsoft.com/office/officeart/2005/8/layout/process5"/>
    <dgm:cxn modelId="{635D8A5B-E388-4018-8C04-185FE1B0C220}" srcId="{58B1DB2A-E74E-41D2-9D78-3AC0B57EB948}" destId="{B166FE5F-F43E-4290-B449-4C44EB2C47A6}" srcOrd="5" destOrd="0" parTransId="{3BB112BB-B10F-479C-888C-F0605C94B736}" sibTransId="{D9CDE95F-4390-4788-AFC9-7C8FF04A42CC}"/>
    <dgm:cxn modelId="{76DCFD4A-1651-45D8-BA87-EFA06F1F9FE6}" type="presOf" srcId="{76BFE5C6-2622-4804-96F0-7D65EBBDE477}" destId="{CFF236EA-9DD0-4846-9F99-FA988CA54A77}" srcOrd="0" destOrd="0" presId="urn:microsoft.com/office/officeart/2005/8/layout/process5"/>
    <dgm:cxn modelId="{49ABCE6B-F052-47BD-9E6F-5986E0918FDF}" srcId="{58B1DB2A-E74E-41D2-9D78-3AC0B57EB948}" destId="{86250BAE-F982-4F70-8F2E-72593FD1FF0A}" srcOrd="8" destOrd="0" parTransId="{4894FF23-E8C1-473C-9048-B9ECC0669D17}" sibTransId="{5326DC4D-BA33-4E31-A00C-AD40EFA51D09}"/>
    <dgm:cxn modelId="{3529404E-BCD2-49A8-933E-BDA5B0E22807}" srcId="{58B1DB2A-E74E-41D2-9D78-3AC0B57EB948}" destId="{42521223-EB97-4437-9B6E-612C1A08BC47}" srcOrd="7" destOrd="0" parTransId="{EF53E455-A2F6-4470-9834-AA8AE2D589F7}" sibTransId="{3DA7F1DA-AC38-436F-922A-BB3880487650}"/>
    <dgm:cxn modelId="{50215558-CD85-4D81-8061-B5C82B06D87E}" type="presOf" srcId="{58B1DB2A-E74E-41D2-9D78-3AC0B57EB948}" destId="{AED18793-DBF1-4107-B9BB-C3825F4B5D87}" srcOrd="0" destOrd="0" presId="urn:microsoft.com/office/officeart/2005/8/layout/process5"/>
    <dgm:cxn modelId="{5555A35A-24F0-4663-9B29-BEDD85A3A469}" type="presOf" srcId="{D9CDE95F-4390-4788-AFC9-7C8FF04A42CC}" destId="{E2B11AA4-FBED-475F-8E82-1499ADDCFEA1}" srcOrd="0" destOrd="0" presId="urn:microsoft.com/office/officeart/2005/8/layout/process5"/>
    <dgm:cxn modelId="{09924E7E-5156-4836-9621-DA2D74AA610F}" type="presOf" srcId="{F2EE891D-3E30-4820-95F7-5B636E23DAF1}" destId="{7DAEEDD1-716B-4343-A391-DC6169A5FDAA}" srcOrd="0" destOrd="0" presId="urn:microsoft.com/office/officeart/2005/8/layout/process5"/>
    <dgm:cxn modelId="{39BF7B7E-301C-4765-93E9-78431F2F581A}" type="presOf" srcId="{69A38E69-22B2-4786-8A25-46C1B37AE22E}" destId="{10A1DE6A-FD9E-4C27-A89E-CEE292F2F91A}" srcOrd="0" destOrd="0" presId="urn:microsoft.com/office/officeart/2005/8/layout/process5"/>
    <dgm:cxn modelId="{86334289-AA37-453C-A9FD-E238F5CB7945}" srcId="{58B1DB2A-E74E-41D2-9D78-3AC0B57EB948}" destId="{3CF26789-7E2B-4DAB-B6A9-D910BD0F68F2}" srcOrd="9" destOrd="0" parTransId="{E4F5F0CA-B127-496A-8FAE-2CFA93E483A2}" sibTransId="{AD1EF8BB-D28D-4DF4-99E8-7F0B40955A72}"/>
    <dgm:cxn modelId="{003F9B8B-2AF9-4071-BB69-A28E635E0A2D}" srcId="{58B1DB2A-E74E-41D2-9D78-3AC0B57EB948}" destId="{B3261331-E705-4AEF-BBE8-21F4A85CD597}" srcOrd="3" destOrd="0" parTransId="{00522B13-C769-464C-829E-B9FA1B91F7F4}" sibTransId="{69A38E69-22B2-4786-8A25-46C1B37AE22E}"/>
    <dgm:cxn modelId="{8F64D990-3C18-4327-9162-689480CB2965}" type="presOf" srcId="{B3261331-E705-4AEF-BBE8-21F4A85CD597}" destId="{531FF692-A97D-400D-B402-DDD354777CEA}" srcOrd="0" destOrd="0" presId="urn:microsoft.com/office/officeart/2005/8/layout/process5"/>
    <dgm:cxn modelId="{687BF292-78FA-4FA7-BBD0-D9D9B9C3073C}" type="presOf" srcId="{6AA5DD07-79AD-436D-8D05-6A492B4B88A4}" destId="{90924ECE-FBDF-4A83-B0BD-93B5E3890180}" srcOrd="0" destOrd="0" presId="urn:microsoft.com/office/officeart/2005/8/layout/process5"/>
    <dgm:cxn modelId="{6034309A-BCEB-4C0F-9FA5-7B22CAAB038E}" type="presOf" srcId="{D49BE32C-7CD8-4FC6-944B-67647CA5FBC5}" destId="{02EA7F44-65A4-4F56-A746-1178A5E21F1E}" srcOrd="0" destOrd="0" presId="urn:microsoft.com/office/officeart/2005/8/layout/process5"/>
    <dgm:cxn modelId="{B8B47E9C-A58F-46F9-95FA-5C47C70299DA}" type="presOf" srcId="{C7367649-7D86-41F0-B12C-6984538F8338}" destId="{67224127-B875-4062-BC9C-6E0D916C3877}" srcOrd="0" destOrd="0" presId="urn:microsoft.com/office/officeart/2005/8/layout/process5"/>
    <dgm:cxn modelId="{9D5090A2-3A79-4B8C-A6A8-EECF75504242}" type="presOf" srcId="{72EEC7CD-09AA-41D3-A354-8E61F5B1DCBB}" destId="{7E02DED5-7072-4B0D-88DF-066C002CCF4F}" srcOrd="0" destOrd="0" presId="urn:microsoft.com/office/officeart/2005/8/layout/process5"/>
    <dgm:cxn modelId="{FBD3A9B1-7EC4-4FC3-940D-7D73E642FA11}" srcId="{58B1DB2A-E74E-41D2-9D78-3AC0B57EB948}" destId="{76BFE5C6-2622-4804-96F0-7D65EBBDE477}" srcOrd="4" destOrd="0" parTransId="{408011B8-C4EB-45DA-A2BF-1B3D868DDBAA}" sibTransId="{C7367649-7D86-41F0-B12C-6984538F8338}"/>
    <dgm:cxn modelId="{6A3CA8B5-9627-407D-A352-E53562CB98FE}" type="presOf" srcId="{7EA88B9D-8355-4C30-8B35-AB55E4437F5B}" destId="{9300FC32-AF26-48AE-96A6-25D64369CCC4}" srcOrd="0" destOrd="0" presId="urn:microsoft.com/office/officeart/2005/8/layout/process5"/>
    <dgm:cxn modelId="{2E4ED0B5-0AF5-4ECB-9E79-EAA7A8CED448}" type="presOf" srcId="{B166FE5F-F43E-4290-B449-4C44EB2C47A6}" destId="{247D6CBD-E610-4E09-B68F-5F747345504F}" srcOrd="0" destOrd="0" presId="urn:microsoft.com/office/officeart/2005/8/layout/process5"/>
    <dgm:cxn modelId="{EB49B2BD-7A4A-4154-B6DD-944B6FD29DD3}" type="presOf" srcId="{72EEC7CD-09AA-41D3-A354-8E61F5B1DCBB}" destId="{E0F43D25-3100-46D0-8456-62C4C50C9CD5}" srcOrd="1" destOrd="0" presId="urn:microsoft.com/office/officeart/2005/8/layout/process5"/>
    <dgm:cxn modelId="{432F8AC7-4A9D-4623-A98E-31D6081333E5}" type="presOf" srcId="{C7367649-7D86-41F0-B12C-6984538F8338}" destId="{A25872FE-E021-4B2A-BBBF-35FD0D247158}" srcOrd="1" destOrd="0" presId="urn:microsoft.com/office/officeart/2005/8/layout/process5"/>
    <dgm:cxn modelId="{655679CE-99D4-40D5-B3A3-667BCF46C358}" type="presOf" srcId="{CD140C0C-D233-4684-AFEF-4B87A8A9328E}" destId="{0C37556B-1676-45FE-9871-D58DA023D4ED}" srcOrd="1" destOrd="0" presId="urn:microsoft.com/office/officeart/2005/8/layout/process5"/>
    <dgm:cxn modelId="{9F2A1FD1-7311-4397-AA5F-791C3D52D544}" srcId="{58B1DB2A-E74E-41D2-9D78-3AC0B57EB948}" destId="{6AA5DD07-79AD-436D-8D05-6A492B4B88A4}" srcOrd="2" destOrd="0" parTransId="{08CFA8E7-657F-4C7E-A7C9-D0B653935F26}" sibTransId="{F2EE891D-3E30-4820-95F7-5B636E23DAF1}"/>
    <dgm:cxn modelId="{AD25E9D6-2AB1-458D-A732-361DFB13043C}" srcId="{58B1DB2A-E74E-41D2-9D78-3AC0B57EB948}" destId="{D49BE32C-7CD8-4FC6-944B-67647CA5FBC5}" srcOrd="6" destOrd="0" parTransId="{48056E66-20CD-4608-B738-B365091E7CC9}" sibTransId="{CD140C0C-D233-4684-AFEF-4B87A8A9328E}"/>
    <dgm:cxn modelId="{9025D0D9-8A5D-442F-8E76-AC5DCC485C79}" type="presOf" srcId="{42521223-EB97-4437-9B6E-612C1A08BC47}" destId="{BB23070A-B2AE-49F6-9FCD-47ADCE9AB943}" srcOrd="0" destOrd="0" presId="urn:microsoft.com/office/officeart/2005/8/layout/process5"/>
    <dgm:cxn modelId="{DFBAAADE-E15D-463D-88F8-8BEA080C915D}" srcId="{58B1DB2A-E74E-41D2-9D78-3AC0B57EB948}" destId="{7EA88B9D-8355-4C30-8B35-AB55E4437F5B}" srcOrd="1" destOrd="0" parTransId="{EEAB746F-29DC-4857-9669-4BDD81ACF4CF}" sibTransId="{72EEC7CD-09AA-41D3-A354-8E61F5B1DCBB}"/>
    <dgm:cxn modelId="{588625E8-211E-4B44-A509-6D6BC2EAF72B}" type="presOf" srcId="{CD140C0C-D233-4684-AFEF-4B87A8A9328E}" destId="{4AB2E6CB-BE82-4814-AF5C-3B3A7FE161AD}" srcOrd="0" destOrd="0" presId="urn:microsoft.com/office/officeart/2005/8/layout/process5"/>
    <dgm:cxn modelId="{E93942FA-120B-45FA-BDCD-FBFADFACB090}" type="presOf" srcId="{5C8A4958-24F6-422C-8A67-00D953137AA2}" destId="{390D5CF3-1541-475E-A69A-5AAB341EA7F2}" srcOrd="1" destOrd="0" presId="urn:microsoft.com/office/officeart/2005/8/layout/process5"/>
    <dgm:cxn modelId="{044E45FA-A04A-42E9-B82C-405C9474DA82}" type="presOf" srcId="{86250BAE-F982-4F70-8F2E-72593FD1FF0A}" destId="{709D41E2-B430-415F-A817-BD9696EDD8D6}" srcOrd="0" destOrd="0" presId="urn:microsoft.com/office/officeart/2005/8/layout/process5"/>
    <dgm:cxn modelId="{159A1FFC-2A19-4A11-8EF8-70385C9E5D8D}" type="presOf" srcId="{3DA7F1DA-AC38-436F-922A-BB3880487650}" destId="{DEA8A9EB-7835-435F-88A3-10B183724567}" srcOrd="0" destOrd="0" presId="urn:microsoft.com/office/officeart/2005/8/layout/process5"/>
    <dgm:cxn modelId="{EC8FB3FC-EAA5-4B1C-88E4-1363EA37889D}" type="presOf" srcId="{3CF26789-7E2B-4DAB-B6A9-D910BD0F68F2}" destId="{B7B1BE89-2165-4AE6-B516-951DCE30A848}" srcOrd="0" destOrd="0" presId="urn:microsoft.com/office/officeart/2005/8/layout/process5"/>
    <dgm:cxn modelId="{6B3360CE-F7AE-47C6-9288-6690BF647920}" type="presParOf" srcId="{AED18793-DBF1-4107-B9BB-C3825F4B5D87}" destId="{CAF8A7D0-8716-4833-A116-772F8F859840}" srcOrd="0" destOrd="0" presId="urn:microsoft.com/office/officeart/2005/8/layout/process5"/>
    <dgm:cxn modelId="{F5CA0A36-3BCA-49C7-B340-33AEA74C1E94}" type="presParOf" srcId="{AED18793-DBF1-4107-B9BB-C3825F4B5D87}" destId="{70BA3BD8-08AD-4A18-A8DA-750D7C13A7D1}" srcOrd="1" destOrd="0" presId="urn:microsoft.com/office/officeart/2005/8/layout/process5"/>
    <dgm:cxn modelId="{5EA53580-7238-458D-B2B9-F9EFDE57267F}" type="presParOf" srcId="{70BA3BD8-08AD-4A18-A8DA-750D7C13A7D1}" destId="{390D5CF3-1541-475E-A69A-5AAB341EA7F2}" srcOrd="0" destOrd="0" presId="urn:microsoft.com/office/officeart/2005/8/layout/process5"/>
    <dgm:cxn modelId="{DFE876D5-6E58-4305-A0FF-1A0650B74333}" type="presParOf" srcId="{AED18793-DBF1-4107-B9BB-C3825F4B5D87}" destId="{9300FC32-AF26-48AE-96A6-25D64369CCC4}" srcOrd="2" destOrd="0" presId="urn:microsoft.com/office/officeart/2005/8/layout/process5"/>
    <dgm:cxn modelId="{7D35CC91-4B16-4F6F-99C7-10236D5663BA}" type="presParOf" srcId="{AED18793-DBF1-4107-B9BB-C3825F4B5D87}" destId="{7E02DED5-7072-4B0D-88DF-066C002CCF4F}" srcOrd="3" destOrd="0" presId="urn:microsoft.com/office/officeart/2005/8/layout/process5"/>
    <dgm:cxn modelId="{761AA919-FC63-49E6-84B9-5BF56E84ED0A}" type="presParOf" srcId="{7E02DED5-7072-4B0D-88DF-066C002CCF4F}" destId="{E0F43D25-3100-46D0-8456-62C4C50C9CD5}" srcOrd="0" destOrd="0" presId="urn:microsoft.com/office/officeart/2005/8/layout/process5"/>
    <dgm:cxn modelId="{F7212854-CEEA-41C7-9EB2-F04FAF162AE4}" type="presParOf" srcId="{AED18793-DBF1-4107-B9BB-C3825F4B5D87}" destId="{90924ECE-FBDF-4A83-B0BD-93B5E3890180}" srcOrd="4" destOrd="0" presId="urn:microsoft.com/office/officeart/2005/8/layout/process5"/>
    <dgm:cxn modelId="{D3FAE7B7-530F-48FF-A400-9D263C66C017}" type="presParOf" srcId="{AED18793-DBF1-4107-B9BB-C3825F4B5D87}" destId="{7DAEEDD1-716B-4343-A391-DC6169A5FDAA}" srcOrd="5" destOrd="0" presId="urn:microsoft.com/office/officeart/2005/8/layout/process5"/>
    <dgm:cxn modelId="{EC3EBF68-046C-49CE-9631-661FE6130431}" type="presParOf" srcId="{7DAEEDD1-716B-4343-A391-DC6169A5FDAA}" destId="{ED0BF13B-8244-44B6-844B-BFB834DF909C}" srcOrd="0" destOrd="0" presId="urn:microsoft.com/office/officeart/2005/8/layout/process5"/>
    <dgm:cxn modelId="{18741D6C-993E-4135-9DE9-993935BC11F0}" type="presParOf" srcId="{AED18793-DBF1-4107-B9BB-C3825F4B5D87}" destId="{531FF692-A97D-400D-B402-DDD354777CEA}" srcOrd="6" destOrd="0" presId="urn:microsoft.com/office/officeart/2005/8/layout/process5"/>
    <dgm:cxn modelId="{C81EFD34-092B-4F2B-89EE-2371AA395899}" type="presParOf" srcId="{AED18793-DBF1-4107-B9BB-C3825F4B5D87}" destId="{10A1DE6A-FD9E-4C27-A89E-CEE292F2F91A}" srcOrd="7" destOrd="0" presId="urn:microsoft.com/office/officeart/2005/8/layout/process5"/>
    <dgm:cxn modelId="{018AD17D-568D-4DFD-84FF-4DFC9E834063}" type="presParOf" srcId="{10A1DE6A-FD9E-4C27-A89E-CEE292F2F91A}" destId="{CDCBB1C5-B2DB-44ED-A6AC-3F1BB69DA501}" srcOrd="0" destOrd="0" presId="urn:microsoft.com/office/officeart/2005/8/layout/process5"/>
    <dgm:cxn modelId="{803D8C2E-6F4A-4F6E-A70D-E21ACE58AA02}" type="presParOf" srcId="{AED18793-DBF1-4107-B9BB-C3825F4B5D87}" destId="{CFF236EA-9DD0-4846-9F99-FA988CA54A77}" srcOrd="8" destOrd="0" presId="urn:microsoft.com/office/officeart/2005/8/layout/process5"/>
    <dgm:cxn modelId="{E30C19D8-938A-44C0-B374-61F0EA05537E}" type="presParOf" srcId="{AED18793-DBF1-4107-B9BB-C3825F4B5D87}" destId="{67224127-B875-4062-BC9C-6E0D916C3877}" srcOrd="9" destOrd="0" presId="urn:microsoft.com/office/officeart/2005/8/layout/process5"/>
    <dgm:cxn modelId="{3F87EA04-AA68-4725-A252-9A5204B31918}" type="presParOf" srcId="{67224127-B875-4062-BC9C-6E0D916C3877}" destId="{A25872FE-E021-4B2A-BBBF-35FD0D247158}" srcOrd="0" destOrd="0" presId="urn:microsoft.com/office/officeart/2005/8/layout/process5"/>
    <dgm:cxn modelId="{F103D012-3795-4E4D-8022-5391A86C5CDC}" type="presParOf" srcId="{AED18793-DBF1-4107-B9BB-C3825F4B5D87}" destId="{247D6CBD-E610-4E09-B68F-5F747345504F}" srcOrd="10" destOrd="0" presId="urn:microsoft.com/office/officeart/2005/8/layout/process5"/>
    <dgm:cxn modelId="{A92DC5F0-7F0F-41BD-A89D-1EE591975443}" type="presParOf" srcId="{AED18793-DBF1-4107-B9BB-C3825F4B5D87}" destId="{E2B11AA4-FBED-475F-8E82-1499ADDCFEA1}" srcOrd="11" destOrd="0" presId="urn:microsoft.com/office/officeart/2005/8/layout/process5"/>
    <dgm:cxn modelId="{C1F262C3-50E9-4EB9-B820-2CBDD526E023}" type="presParOf" srcId="{E2B11AA4-FBED-475F-8E82-1499ADDCFEA1}" destId="{03C543F5-361F-4D12-A517-031AC0CDABCD}" srcOrd="0" destOrd="0" presId="urn:microsoft.com/office/officeart/2005/8/layout/process5"/>
    <dgm:cxn modelId="{411395D2-559D-4441-B851-9A72F6F63295}" type="presParOf" srcId="{AED18793-DBF1-4107-B9BB-C3825F4B5D87}" destId="{02EA7F44-65A4-4F56-A746-1178A5E21F1E}" srcOrd="12" destOrd="0" presId="urn:microsoft.com/office/officeart/2005/8/layout/process5"/>
    <dgm:cxn modelId="{56ACAF8A-CE35-42B8-8557-570F35B4B344}" type="presParOf" srcId="{AED18793-DBF1-4107-B9BB-C3825F4B5D87}" destId="{4AB2E6CB-BE82-4814-AF5C-3B3A7FE161AD}" srcOrd="13" destOrd="0" presId="urn:microsoft.com/office/officeart/2005/8/layout/process5"/>
    <dgm:cxn modelId="{6BEA3B91-831C-43B8-B354-28637C52AC3B}" type="presParOf" srcId="{4AB2E6CB-BE82-4814-AF5C-3B3A7FE161AD}" destId="{0C37556B-1676-45FE-9871-D58DA023D4ED}" srcOrd="0" destOrd="0" presId="urn:microsoft.com/office/officeart/2005/8/layout/process5"/>
    <dgm:cxn modelId="{949ECEEF-D102-48C9-887D-FC5FD7713A2F}" type="presParOf" srcId="{AED18793-DBF1-4107-B9BB-C3825F4B5D87}" destId="{BB23070A-B2AE-49F6-9FCD-47ADCE9AB943}" srcOrd="14" destOrd="0" presId="urn:microsoft.com/office/officeart/2005/8/layout/process5"/>
    <dgm:cxn modelId="{394AA0E2-32B6-40F0-AC62-D6A53E755F01}" type="presParOf" srcId="{AED18793-DBF1-4107-B9BB-C3825F4B5D87}" destId="{DEA8A9EB-7835-435F-88A3-10B183724567}" srcOrd="15" destOrd="0" presId="urn:microsoft.com/office/officeart/2005/8/layout/process5"/>
    <dgm:cxn modelId="{5E6705B1-A9AC-409A-9A4B-8D4AB93C1662}" type="presParOf" srcId="{DEA8A9EB-7835-435F-88A3-10B183724567}" destId="{D9F46E95-2A56-4F02-8010-430DF616AC4A}" srcOrd="0" destOrd="0" presId="urn:microsoft.com/office/officeart/2005/8/layout/process5"/>
    <dgm:cxn modelId="{5F939F5F-1424-48A7-A663-11033D7EA190}" type="presParOf" srcId="{AED18793-DBF1-4107-B9BB-C3825F4B5D87}" destId="{709D41E2-B430-415F-A817-BD9696EDD8D6}" srcOrd="16" destOrd="0" presId="urn:microsoft.com/office/officeart/2005/8/layout/process5"/>
    <dgm:cxn modelId="{9C6FB0E2-346C-439F-9D05-30955A0DE174}" type="presParOf" srcId="{AED18793-DBF1-4107-B9BB-C3825F4B5D87}" destId="{4E54B17A-A9C5-44B1-B456-BDE038589FF0}" srcOrd="17" destOrd="0" presId="urn:microsoft.com/office/officeart/2005/8/layout/process5"/>
    <dgm:cxn modelId="{65B428C3-0D33-4BC5-BA17-2A8F2FF4F909}" type="presParOf" srcId="{4E54B17A-A9C5-44B1-B456-BDE038589FF0}" destId="{04973C7A-5E54-4BD5-8686-53D002DB5BA6}" srcOrd="0" destOrd="0" presId="urn:microsoft.com/office/officeart/2005/8/layout/process5"/>
    <dgm:cxn modelId="{ECD58198-A32D-4585-AC39-176AA697C234}" type="presParOf" srcId="{AED18793-DBF1-4107-B9BB-C3825F4B5D87}" destId="{B7B1BE89-2165-4AE6-B516-951DCE30A848}" srcOrd="1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8A7D0-8716-4833-A116-772F8F859840}">
      <dsp:nvSpPr>
        <dsp:cNvPr id="0" name=""/>
        <dsp:cNvSpPr/>
      </dsp:nvSpPr>
      <dsp:spPr>
        <a:xfrm>
          <a:off x="3856" y="227963"/>
          <a:ext cx="1686302" cy="1011781"/>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t>Poste vacant</a:t>
          </a:r>
        </a:p>
      </dsp:txBody>
      <dsp:txXfrm>
        <a:off x="33490" y="257597"/>
        <a:ext cx="1627034" cy="952513"/>
      </dsp:txXfrm>
    </dsp:sp>
    <dsp:sp modelId="{70BA3BD8-08AD-4A18-A8DA-750D7C13A7D1}">
      <dsp:nvSpPr>
        <dsp:cNvPr id="0" name=""/>
        <dsp:cNvSpPr/>
      </dsp:nvSpPr>
      <dsp:spPr>
        <a:xfrm>
          <a:off x="1838553" y="524752"/>
          <a:ext cx="357496" cy="418202"/>
        </a:xfrm>
        <a:prstGeom prst="righ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a:off x="1838553" y="608392"/>
        <a:ext cx="250247" cy="250922"/>
      </dsp:txXfrm>
    </dsp:sp>
    <dsp:sp modelId="{9300FC32-AF26-48AE-96A6-25D64369CCC4}">
      <dsp:nvSpPr>
        <dsp:cNvPr id="0" name=""/>
        <dsp:cNvSpPr/>
      </dsp:nvSpPr>
      <dsp:spPr>
        <a:xfrm>
          <a:off x="2364680" y="227963"/>
          <a:ext cx="1686302" cy="1011781"/>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t>Candidature</a:t>
          </a:r>
        </a:p>
      </dsp:txBody>
      <dsp:txXfrm>
        <a:off x="2394314" y="257597"/>
        <a:ext cx="1627034" cy="952513"/>
      </dsp:txXfrm>
    </dsp:sp>
    <dsp:sp modelId="{7E02DED5-7072-4B0D-88DF-066C002CCF4F}">
      <dsp:nvSpPr>
        <dsp:cNvPr id="0" name=""/>
        <dsp:cNvSpPr/>
      </dsp:nvSpPr>
      <dsp:spPr>
        <a:xfrm>
          <a:off x="4199377" y="524752"/>
          <a:ext cx="357496" cy="418202"/>
        </a:xfrm>
        <a:prstGeom prst="rightArrow">
          <a:avLst>
            <a:gd name="adj1" fmla="val 60000"/>
            <a:gd name="adj2" fmla="val 5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a:off x="4199377" y="608392"/>
        <a:ext cx="250247" cy="250922"/>
      </dsp:txXfrm>
    </dsp:sp>
    <dsp:sp modelId="{90924ECE-FBDF-4A83-B0BD-93B5E3890180}">
      <dsp:nvSpPr>
        <dsp:cNvPr id="0" name=""/>
        <dsp:cNvSpPr/>
      </dsp:nvSpPr>
      <dsp:spPr>
        <a:xfrm>
          <a:off x="4725503" y="227963"/>
          <a:ext cx="1686302" cy="1011781"/>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t>L’agent est retenu</a:t>
          </a:r>
        </a:p>
      </dsp:txBody>
      <dsp:txXfrm>
        <a:off x="4755137" y="257597"/>
        <a:ext cx="1627034" cy="952513"/>
      </dsp:txXfrm>
    </dsp:sp>
    <dsp:sp modelId="{7DAEEDD1-716B-4343-A391-DC6169A5FDAA}">
      <dsp:nvSpPr>
        <dsp:cNvPr id="0" name=""/>
        <dsp:cNvSpPr/>
      </dsp:nvSpPr>
      <dsp:spPr>
        <a:xfrm>
          <a:off x="6560200" y="524752"/>
          <a:ext cx="357496" cy="418202"/>
        </a:xfrm>
        <a:prstGeom prst="rightArrow">
          <a:avLst>
            <a:gd name="adj1" fmla="val 60000"/>
            <a:gd name="adj2" fmla="val 5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a:off x="6560200" y="608392"/>
        <a:ext cx="250247" cy="250922"/>
      </dsp:txXfrm>
    </dsp:sp>
    <dsp:sp modelId="{531FF692-A97D-400D-B402-DDD354777CEA}">
      <dsp:nvSpPr>
        <dsp:cNvPr id="0" name=""/>
        <dsp:cNvSpPr/>
      </dsp:nvSpPr>
      <dsp:spPr>
        <a:xfrm>
          <a:off x="7086326" y="227963"/>
          <a:ext cx="1686302" cy="1011781"/>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solidFill>
                <a:schemeClr val="tx1"/>
              </a:solidFill>
            </a:rPr>
            <a:t>L’agent envoie sa demande de mutation à sa collectivité d’origine</a:t>
          </a:r>
        </a:p>
      </dsp:txBody>
      <dsp:txXfrm>
        <a:off x="7115960" y="257597"/>
        <a:ext cx="1627034" cy="952513"/>
      </dsp:txXfrm>
    </dsp:sp>
    <dsp:sp modelId="{10A1DE6A-FD9E-4C27-A89E-CEE292F2F91A}">
      <dsp:nvSpPr>
        <dsp:cNvPr id="0" name=""/>
        <dsp:cNvSpPr/>
      </dsp:nvSpPr>
      <dsp:spPr>
        <a:xfrm rot="5506318">
          <a:off x="7719323" y="1367394"/>
          <a:ext cx="368171" cy="418202"/>
        </a:xfrm>
        <a:prstGeom prst="rightArrow">
          <a:avLst>
            <a:gd name="adj1" fmla="val 60000"/>
            <a:gd name="adj2" fmla="val 5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rot="-5400000">
        <a:off x="7779655" y="1392436"/>
        <a:ext cx="250922" cy="257720"/>
      </dsp:txXfrm>
    </dsp:sp>
    <dsp:sp modelId="{CFF236EA-9DD0-4846-9F99-FA988CA54A77}">
      <dsp:nvSpPr>
        <dsp:cNvPr id="0" name=""/>
        <dsp:cNvSpPr/>
      </dsp:nvSpPr>
      <dsp:spPr>
        <a:xfrm>
          <a:off x="7033545" y="1934076"/>
          <a:ext cx="1686302" cy="1011781"/>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t>A réception, départ du préavis (3 mois maximum) </a:t>
          </a:r>
        </a:p>
      </dsp:txBody>
      <dsp:txXfrm>
        <a:off x="7063179" y="1963710"/>
        <a:ext cx="1627034" cy="952513"/>
      </dsp:txXfrm>
    </dsp:sp>
    <dsp:sp modelId="{67224127-B875-4062-BC9C-6E0D916C3877}">
      <dsp:nvSpPr>
        <dsp:cNvPr id="0" name=""/>
        <dsp:cNvSpPr/>
      </dsp:nvSpPr>
      <dsp:spPr>
        <a:xfrm rot="10829507">
          <a:off x="6567234" y="2221040"/>
          <a:ext cx="329534" cy="418202"/>
        </a:xfrm>
        <a:prstGeom prst="rightArrow">
          <a:avLst>
            <a:gd name="adj1" fmla="val 60000"/>
            <a:gd name="adj2" fmla="val 50000"/>
          </a:avLst>
        </a:prstGeom>
        <a:solidFill>
          <a:schemeClr val="accent6">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rot="10800000">
        <a:off x="6666092" y="2305104"/>
        <a:ext cx="230674" cy="250922"/>
      </dsp:txXfrm>
    </dsp:sp>
    <dsp:sp modelId="{247D6CBD-E610-4E09-B68F-5F747345504F}">
      <dsp:nvSpPr>
        <dsp:cNvPr id="0" name=""/>
        <dsp:cNvSpPr/>
      </dsp:nvSpPr>
      <dsp:spPr>
        <a:xfrm>
          <a:off x="4725503" y="1914265"/>
          <a:ext cx="1686302" cy="1011781"/>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fr-FR" sz="11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fr-FR" sz="1100" kern="1200" dirty="0"/>
            <a:t>Vérification de compatibilité poste / état de santé</a:t>
          </a:r>
        </a:p>
        <a:p>
          <a:pPr marL="0" lvl="0" algn="ctr" defTabSz="444500">
            <a:lnSpc>
              <a:spcPct val="90000"/>
            </a:lnSpc>
            <a:spcBef>
              <a:spcPct val="0"/>
            </a:spcBef>
            <a:spcAft>
              <a:spcPct val="35000"/>
            </a:spcAft>
            <a:buNone/>
          </a:pPr>
          <a:endParaRPr lang="fr-FR" sz="1100" kern="1200" dirty="0"/>
        </a:p>
      </dsp:txBody>
      <dsp:txXfrm>
        <a:off x="4755137" y="1943899"/>
        <a:ext cx="1627034" cy="952513"/>
      </dsp:txXfrm>
    </dsp:sp>
    <dsp:sp modelId="{E2B11AA4-FBED-475F-8E82-1499ADDCFEA1}">
      <dsp:nvSpPr>
        <dsp:cNvPr id="0" name=""/>
        <dsp:cNvSpPr/>
      </dsp:nvSpPr>
      <dsp:spPr>
        <a:xfrm rot="10800000">
          <a:off x="4219612" y="2211055"/>
          <a:ext cx="357496" cy="418202"/>
        </a:xfrm>
        <a:prstGeom prst="righ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a:p>
      </dsp:txBody>
      <dsp:txXfrm rot="10800000">
        <a:off x="4326861" y="2294695"/>
        <a:ext cx="250247" cy="250922"/>
      </dsp:txXfrm>
    </dsp:sp>
    <dsp:sp modelId="{02EA7F44-65A4-4F56-A746-1178A5E21F1E}">
      <dsp:nvSpPr>
        <dsp:cNvPr id="0" name=""/>
        <dsp:cNvSpPr/>
      </dsp:nvSpPr>
      <dsp:spPr>
        <a:xfrm>
          <a:off x="2364680" y="1914265"/>
          <a:ext cx="1686302" cy="1011781"/>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t>Arrêté de nomination par mutation</a:t>
          </a:r>
        </a:p>
      </dsp:txBody>
      <dsp:txXfrm>
        <a:off x="2394314" y="1943899"/>
        <a:ext cx="1627034" cy="952513"/>
      </dsp:txXfrm>
    </dsp:sp>
    <dsp:sp modelId="{4AB2E6CB-BE82-4814-AF5C-3B3A7FE161AD}">
      <dsp:nvSpPr>
        <dsp:cNvPr id="0" name=""/>
        <dsp:cNvSpPr/>
      </dsp:nvSpPr>
      <dsp:spPr>
        <a:xfrm rot="10800000">
          <a:off x="1858789" y="2211055"/>
          <a:ext cx="357496" cy="418202"/>
        </a:xfrm>
        <a:prstGeom prst="rightArrow">
          <a:avLst>
            <a:gd name="adj1" fmla="val 60000"/>
            <a:gd name="adj2" fmla="val 5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rot="10800000">
        <a:off x="1966038" y="2294695"/>
        <a:ext cx="250247" cy="250922"/>
      </dsp:txXfrm>
    </dsp:sp>
    <dsp:sp modelId="{BB23070A-B2AE-49F6-9FCD-47ADCE9AB943}">
      <dsp:nvSpPr>
        <dsp:cNvPr id="0" name=""/>
        <dsp:cNvSpPr/>
      </dsp:nvSpPr>
      <dsp:spPr>
        <a:xfrm>
          <a:off x="3856" y="1914265"/>
          <a:ext cx="1686302" cy="1011781"/>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t>Envoi de l’arrêté de mutation à la collectivité d’origine</a:t>
          </a:r>
        </a:p>
      </dsp:txBody>
      <dsp:txXfrm>
        <a:off x="33490" y="1943899"/>
        <a:ext cx="1627034" cy="952513"/>
      </dsp:txXfrm>
    </dsp:sp>
    <dsp:sp modelId="{DEA8A9EB-7835-435F-88A3-10B183724567}">
      <dsp:nvSpPr>
        <dsp:cNvPr id="0" name=""/>
        <dsp:cNvSpPr/>
      </dsp:nvSpPr>
      <dsp:spPr>
        <a:xfrm rot="5400000">
          <a:off x="668259" y="3044088"/>
          <a:ext cx="357496" cy="418202"/>
        </a:xfrm>
        <a:prstGeom prst="rightArrow">
          <a:avLst>
            <a:gd name="adj1" fmla="val 60000"/>
            <a:gd name="adj2" fmla="val 5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rot="-5400000">
        <a:off x="721547" y="3074441"/>
        <a:ext cx="250922" cy="250247"/>
      </dsp:txXfrm>
    </dsp:sp>
    <dsp:sp modelId="{709D41E2-B430-415F-A817-BD9696EDD8D6}">
      <dsp:nvSpPr>
        <dsp:cNvPr id="0" name=""/>
        <dsp:cNvSpPr/>
      </dsp:nvSpPr>
      <dsp:spPr>
        <a:xfrm>
          <a:off x="3856" y="3600568"/>
          <a:ext cx="1686302" cy="1011781"/>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solidFill>
                <a:schemeClr val="tx1"/>
              </a:solidFill>
            </a:rPr>
            <a:t>A réception de l’arrêté, la collectivité d’origine prend l’arrêté de radiation</a:t>
          </a:r>
        </a:p>
      </dsp:txBody>
      <dsp:txXfrm>
        <a:off x="33490" y="3630202"/>
        <a:ext cx="1627034" cy="952513"/>
      </dsp:txXfrm>
    </dsp:sp>
    <dsp:sp modelId="{4E54B17A-A9C5-44B1-B456-BDE038589FF0}">
      <dsp:nvSpPr>
        <dsp:cNvPr id="0" name=""/>
        <dsp:cNvSpPr/>
      </dsp:nvSpPr>
      <dsp:spPr>
        <a:xfrm>
          <a:off x="1838553" y="3897357"/>
          <a:ext cx="357496" cy="418202"/>
        </a:xfrm>
        <a:prstGeom prst="rightArrow">
          <a:avLst>
            <a:gd name="adj1" fmla="val 60000"/>
            <a:gd name="adj2" fmla="val 5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fr-FR" sz="900" kern="1200" dirty="0"/>
        </a:p>
      </dsp:txBody>
      <dsp:txXfrm>
        <a:off x="1838553" y="3980997"/>
        <a:ext cx="250247" cy="250922"/>
      </dsp:txXfrm>
    </dsp:sp>
    <dsp:sp modelId="{B7B1BE89-2165-4AE6-B516-951DCE30A848}">
      <dsp:nvSpPr>
        <dsp:cNvPr id="0" name=""/>
        <dsp:cNvSpPr/>
      </dsp:nvSpPr>
      <dsp:spPr>
        <a:xfrm>
          <a:off x="2364680" y="3600568"/>
          <a:ext cx="1686302" cy="1011781"/>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r-FR" sz="1100" kern="1200" dirty="0"/>
            <a:t>Prise de fonction </a:t>
          </a:r>
        </a:p>
      </dsp:txBody>
      <dsp:txXfrm>
        <a:off x="2394314" y="3630202"/>
        <a:ext cx="1627034" cy="952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5B81FCA-148A-4674-9523-196628E60D8B}" type="datetimeFigureOut">
              <a:rPr lang="fr-FR" smtClean="0"/>
              <a:t>20/04/2023</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099C9BA-4632-4E89-A17F-71C450811C90}" type="slidenum">
              <a:rPr lang="fr-FR" smtClean="0"/>
              <a:t>‹N°›</a:t>
            </a:fld>
            <a:endParaRPr lang="fr-FR"/>
          </a:p>
        </p:txBody>
      </p:sp>
    </p:spTree>
    <p:extLst>
      <p:ext uri="{BB962C8B-B14F-4D97-AF65-F5344CB8AC3E}">
        <p14:creationId xmlns:p14="http://schemas.microsoft.com/office/powerpoint/2010/main" val="491356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FBA6116-FFCD-4F38-8E71-92751D6C10F4}" type="datetimeFigureOut">
              <a:rPr lang="fr-FR" smtClean="0"/>
              <a:t>20/04/2023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303C50F-EE6D-47B1-8E88-9BCBB5C39C15}" type="slidenum">
              <a:rPr lang="fr-FR" smtClean="0"/>
              <a:t>‹N°›</a:t>
            </a:fld>
            <a:endParaRPr lang="fr-FR"/>
          </a:p>
        </p:txBody>
      </p:sp>
    </p:spTree>
    <p:extLst>
      <p:ext uri="{BB962C8B-B14F-4D97-AF65-F5344CB8AC3E}">
        <p14:creationId xmlns:p14="http://schemas.microsoft.com/office/powerpoint/2010/main" val="1157655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102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E980718-3462-4948-B2D3-00FE8D3BA851}" type="slidenum">
              <a:rPr lang="fr-FR" altLang="fr-FR" smtClean="0">
                <a:solidFill>
                  <a:prstClr val="black"/>
                </a:solidFill>
              </a:rPr>
              <a:pPr eaLnBrk="1" hangingPunct="1">
                <a:spcBef>
                  <a:spcPct val="0"/>
                </a:spcBef>
              </a:pPr>
              <a:t>1</a:t>
            </a:fld>
            <a:endParaRPr lang="fr-FR" altLang="fr-FR"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25</a:t>
            </a:fld>
            <a:endParaRPr lang="fr-FR"/>
          </a:p>
        </p:txBody>
      </p:sp>
    </p:spTree>
    <p:extLst>
      <p:ext uri="{BB962C8B-B14F-4D97-AF65-F5344CB8AC3E}">
        <p14:creationId xmlns:p14="http://schemas.microsoft.com/office/powerpoint/2010/main" val="1657577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26</a:t>
            </a:fld>
            <a:endParaRPr lang="fr-FR"/>
          </a:p>
        </p:txBody>
      </p:sp>
    </p:spTree>
    <p:extLst>
      <p:ext uri="{BB962C8B-B14F-4D97-AF65-F5344CB8AC3E}">
        <p14:creationId xmlns:p14="http://schemas.microsoft.com/office/powerpoint/2010/main" val="3895098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37</a:t>
            </a:fld>
            <a:endParaRPr lang="fr-FR"/>
          </a:p>
        </p:txBody>
      </p:sp>
    </p:spTree>
    <p:extLst>
      <p:ext uri="{BB962C8B-B14F-4D97-AF65-F5344CB8AC3E}">
        <p14:creationId xmlns:p14="http://schemas.microsoft.com/office/powerpoint/2010/main" val="334272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7</a:t>
            </a:fld>
            <a:endParaRPr lang="fr-FR"/>
          </a:p>
        </p:txBody>
      </p:sp>
    </p:spTree>
    <p:extLst>
      <p:ext uri="{BB962C8B-B14F-4D97-AF65-F5344CB8AC3E}">
        <p14:creationId xmlns:p14="http://schemas.microsoft.com/office/powerpoint/2010/main" val="474297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14</a:t>
            </a:fld>
            <a:endParaRPr lang="fr-FR"/>
          </a:p>
        </p:txBody>
      </p:sp>
    </p:spTree>
    <p:extLst>
      <p:ext uri="{BB962C8B-B14F-4D97-AF65-F5344CB8AC3E}">
        <p14:creationId xmlns:p14="http://schemas.microsoft.com/office/powerpoint/2010/main" val="1217711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19</a:t>
            </a:fld>
            <a:endParaRPr lang="fr-FR"/>
          </a:p>
        </p:txBody>
      </p:sp>
    </p:spTree>
    <p:extLst>
      <p:ext uri="{BB962C8B-B14F-4D97-AF65-F5344CB8AC3E}">
        <p14:creationId xmlns:p14="http://schemas.microsoft.com/office/powerpoint/2010/main" val="2270467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20</a:t>
            </a:fld>
            <a:endParaRPr lang="fr-FR"/>
          </a:p>
        </p:txBody>
      </p:sp>
    </p:spTree>
    <p:extLst>
      <p:ext uri="{BB962C8B-B14F-4D97-AF65-F5344CB8AC3E}">
        <p14:creationId xmlns:p14="http://schemas.microsoft.com/office/powerpoint/2010/main" val="4111545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21</a:t>
            </a:fld>
            <a:endParaRPr lang="fr-FR"/>
          </a:p>
        </p:txBody>
      </p:sp>
    </p:spTree>
    <p:extLst>
      <p:ext uri="{BB962C8B-B14F-4D97-AF65-F5344CB8AC3E}">
        <p14:creationId xmlns:p14="http://schemas.microsoft.com/office/powerpoint/2010/main" val="3046380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22</a:t>
            </a:fld>
            <a:endParaRPr lang="fr-FR"/>
          </a:p>
        </p:txBody>
      </p:sp>
    </p:spTree>
    <p:extLst>
      <p:ext uri="{BB962C8B-B14F-4D97-AF65-F5344CB8AC3E}">
        <p14:creationId xmlns:p14="http://schemas.microsoft.com/office/powerpoint/2010/main" val="221960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23</a:t>
            </a:fld>
            <a:endParaRPr lang="fr-FR"/>
          </a:p>
        </p:txBody>
      </p:sp>
    </p:spTree>
    <p:extLst>
      <p:ext uri="{BB962C8B-B14F-4D97-AF65-F5344CB8AC3E}">
        <p14:creationId xmlns:p14="http://schemas.microsoft.com/office/powerpoint/2010/main" val="2919677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03C50F-EE6D-47B1-8E88-9BCBB5C39C15}" type="slidenum">
              <a:rPr lang="fr-FR" smtClean="0"/>
              <a:t>24</a:t>
            </a:fld>
            <a:endParaRPr lang="fr-FR"/>
          </a:p>
        </p:txBody>
      </p:sp>
    </p:spTree>
    <p:extLst>
      <p:ext uri="{BB962C8B-B14F-4D97-AF65-F5344CB8AC3E}">
        <p14:creationId xmlns:p14="http://schemas.microsoft.com/office/powerpoint/2010/main" val="2730628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54BF4B7C-C298-4DB8-8304-D789BCEC8E3E}" type="datetime1">
              <a:rPr lang="fr-FR" smtClean="0"/>
              <a:t>20/04/2023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108447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C4703F8-4F17-4271-8A0C-A4422763F063}" type="datetime1">
              <a:rPr lang="fr-FR" smtClean="0"/>
              <a:t>20/04/2023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81458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313EF43-CC46-444F-847D-26543502CE73}" type="datetime1">
              <a:rPr lang="fr-FR" smtClean="0"/>
              <a:t>20/04/2023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238578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983DA7-5014-40D8-AE5D-E2EF89224A3F}" type="datetime1">
              <a:rPr lang="fr-FR" smtClean="0"/>
              <a:t>20/04/2023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175931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2B1EFD6-8C35-4C45-98DF-A86C9EBAB36C}" type="datetime1">
              <a:rPr lang="fr-FR" smtClean="0"/>
              <a:t>20/04/2023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35759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BDC38BD-2A1F-4DC5-B5D1-234C326C8B37}" type="datetime1">
              <a:rPr lang="fr-FR" smtClean="0"/>
              <a:t>20/04/2023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56263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0D9C4CB-15CC-46F7-B378-1B5881F55522}" type="datetime1">
              <a:rPr lang="fr-FR" smtClean="0"/>
              <a:t>20/04/2023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411224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90DA39E-B199-47F8-AE47-9A85F029F0CB}" type="datetime1">
              <a:rPr lang="fr-FR" smtClean="0"/>
              <a:t>20/04/2023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1771140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172BC0C-4B2C-46AE-9097-F412A4DFE45A}" type="datetime1">
              <a:rPr lang="fr-FR" smtClean="0"/>
              <a:t>20/04/2023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403573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7FD2892-A6C6-4636-B13C-4C11667254C7}" type="datetime1">
              <a:rPr lang="fr-FR" smtClean="0"/>
              <a:t>20/04/2023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94306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379E3456-145C-4BB5-BD15-C9A0189B9A4B}" type="datetime1">
              <a:rPr lang="fr-FR" smtClean="0"/>
              <a:t>20/04/2023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48867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23853-4534-4DDF-824F-58D6B3C2E34F}" type="datetime1">
              <a:rPr lang="fr-FR" smtClean="0"/>
              <a:t>20/04/2023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D238E-0235-407E-A47E-90C9449F5B8D}" type="slidenum">
              <a:rPr lang="fr-FR" smtClean="0"/>
              <a:t>‹N°›</a:t>
            </a:fld>
            <a:endParaRPr lang="fr-FR"/>
          </a:p>
        </p:txBody>
      </p:sp>
    </p:spTree>
    <p:extLst>
      <p:ext uri="{BB962C8B-B14F-4D97-AF65-F5344CB8AC3E}">
        <p14:creationId xmlns:p14="http://schemas.microsoft.com/office/powerpoint/2010/main" val="834192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2.jpeg"/><Relationship Id="rId5" Type="http://schemas.openxmlformats.org/officeDocument/2006/relationships/hyperlink" Target="mailto:carri&#232;res@cdg31.fr"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www.cdg31.fr/"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mailto:carrieres@cdg31.fr" TargetMode="External"/></Relationships>
</file>

<file path=ppt/slides/_rels/slide4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 y="0"/>
            <a:ext cx="250825" cy="6858000"/>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sp>
        <p:nvSpPr>
          <p:cNvPr id="6" name="Rectangle 5"/>
          <p:cNvSpPr/>
          <p:nvPr/>
        </p:nvSpPr>
        <p:spPr>
          <a:xfrm>
            <a:off x="684219" y="4156075"/>
            <a:ext cx="250825" cy="2751138"/>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sp>
        <p:nvSpPr>
          <p:cNvPr id="7" name="Rectangle 6"/>
          <p:cNvSpPr/>
          <p:nvPr/>
        </p:nvSpPr>
        <p:spPr>
          <a:xfrm>
            <a:off x="1042989" y="2060587"/>
            <a:ext cx="252412" cy="4824413"/>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pic>
        <p:nvPicPr>
          <p:cNvPr id="2054" name="Picture 2" descr="\\Nas-rd5200\diffusion\Commun Diffusion\Communication\Images Logos\Logo CDG 31\head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1" y="6237288"/>
            <a:ext cx="5256213"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ZoneTexte 10"/>
          <p:cNvSpPr txBox="1"/>
          <p:nvPr/>
        </p:nvSpPr>
        <p:spPr>
          <a:xfrm>
            <a:off x="1547663" y="1484787"/>
            <a:ext cx="7289999" cy="4062651"/>
          </a:xfrm>
          <a:prstGeom prst="rect">
            <a:avLst/>
          </a:prstGeom>
          <a:noFill/>
        </p:spPr>
        <p:txBody>
          <a:bodyPr wrap="square">
            <a:spAutoFit/>
          </a:bodyPr>
          <a:lstStyle/>
          <a:p>
            <a:pPr algn="ctr">
              <a:defRPr/>
            </a:pPr>
            <a:r>
              <a:rPr lang="fr-FR" sz="3200" b="1" dirty="0">
                <a:solidFill>
                  <a:srgbClr val="3F2270"/>
                </a:solidFill>
                <a:cs typeface="Arial" panose="020B0604020202020204" pitchFamily="34" charset="0"/>
              </a:rPr>
              <a:t>Bonjour</a:t>
            </a:r>
          </a:p>
          <a:p>
            <a:pPr algn="ctr">
              <a:defRPr/>
            </a:pPr>
            <a:r>
              <a:rPr lang="fr-FR" sz="3200" b="1" dirty="0">
                <a:solidFill>
                  <a:srgbClr val="3F2270"/>
                </a:solidFill>
                <a:cs typeface="Arial" panose="020B0604020202020204" pitchFamily="34" charset="0"/>
              </a:rPr>
              <a:t>Bienvenue au webinaire du CDG31</a:t>
            </a:r>
          </a:p>
          <a:p>
            <a:pPr>
              <a:defRPr/>
            </a:pPr>
            <a:endParaRPr lang="fr-FR" sz="2000" dirty="0">
              <a:solidFill>
                <a:srgbClr val="3F2270"/>
              </a:solidFill>
              <a:cs typeface="Arial" panose="020B0604020202020204" pitchFamily="34" charset="0"/>
            </a:endParaRPr>
          </a:p>
          <a:p>
            <a:pPr>
              <a:defRPr/>
            </a:pPr>
            <a:r>
              <a:rPr lang="fr-FR" sz="2000" dirty="0">
                <a:solidFill>
                  <a:srgbClr val="3F2270"/>
                </a:solidFill>
                <a:cs typeface="Arial" panose="020B0604020202020204" pitchFamily="34" charset="0"/>
              </a:rPr>
              <a:t>Pour une meilleure expérience, vos micros sont automatiquement coupés. Nous vous invitons à utiliser le Tchat pour poser vos questions.</a:t>
            </a:r>
          </a:p>
          <a:p>
            <a:pPr>
              <a:defRPr/>
            </a:pPr>
            <a:endParaRPr lang="fr-FR" b="1" dirty="0">
              <a:solidFill>
                <a:srgbClr val="3F2270"/>
              </a:solidFill>
              <a:cs typeface="Arial" panose="020B0604020202020204" pitchFamily="34" charset="0"/>
            </a:endParaRPr>
          </a:p>
          <a:p>
            <a:pPr>
              <a:defRPr/>
            </a:pPr>
            <a:endParaRPr lang="fr-FR" sz="2000" b="1" dirty="0">
              <a:solidFill>
                <a:srgbClr val="3F2270"/>
              </a:solidFill>
              <a:cs typeface="Arial" panose="020B0604020202020204" pitchFamily="34" charset="0"/>
            </a:endParaRPr>
          </a:p>
          <a:p>
            <a:pPr>
              <a:defRPr/>
            </a:pPr>
            <a:r>
              <a:rPr lang="fr-FR" sz="2000" dirty="0">
                <a:solidFill>
                  <a:srgbClr val="3F2270"/>
                </a:solidFill>
                <a:cs typeface="Arial" panose="020B0604020202020204" pitchFamily="34" charset="0"/>
              </a:rPr>
              <a:t>Les questions spécifiques qui concerneraient des situations individuelles sont à poser directement à l’adresse : </a:t>
            </a:r>
            <a:r>
              <a:rPr lang="fr-FR" sz="2000" dirty="0">
                <a:solidFill>
                  <a:srgbClr val="3F2270"/>
                </a:solidFill>
                <a:cs typeface="Arial" panose="020B0604020202020204" pitchFamily="34" charset="0"/>
                <a:hlinkClick r:id="rId5"/>
              </a:rPr>
              <a:t>carrieres@cdg31.fr</a:t>
            </a:r>
            <a:endParaRPr lang="fr-FR" sz="2000" dirty="0">
              <a:solidFill>
                <a:srgbClr val="3F2270"/>
              </a:solidFill>
              <a:cs typeface="Arial" panose="020B0604020202020204" pitchFamily="34" charset="0"/>
            </a:endParaRPr>
          </a:p>
          <a:p>
            <a:pPr algn="r">
              <a:defRPr/>
            </a:pPr>
            <a:endParaRPr lang="fr-FR" sz="1600" dirty="0">
              <a:solidFill>
                <a:srgbClr val="3F2270"/>
              </a:solidFill>
              <a:cs typeface="Arial" panose="020B0604020202020204" pitchFamily="34" charset="0"/>
            </a:endParaRPr>
          </a:p>
        </p:txBody>
      </p:sp>
      <p:sp>
        <p:nvSpPr>
          <p:cNvPr id="13" name="ZoneTexte 3"/>
          <p:cNvSpPr txBox="1">
            <a:spLocks noChangeArrowheads="1"/>
          </p:cNvSpPr>
          <p:nvPr/>
        </p:nvSpPr>
        <p:spPr bwMode="auto">
          <a:xfrm>
            <a:off x="4788025" y="6597364"/>
            <a:ext cx="43478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altLang="fr-FR" b="1" baseline="30000" dirty="0">
                <a:solidFill>
                  <a:srgbClr val="3F2270"/>
                </a:solidFill>
                <a:latin typeface="Myriad Pro" pitchFamily="34" charset="0"/>
              </a:rPr>
              <a:t>Tél : 05 81 91 93 00 • www.cdg31.fr • contact@cdg31.fr</a:t>
            </a:r>
          </a:p>
        </p:txBody>
      </p:sp>
      <p:sp>
        <p:nvSpPr>
          <p:cNvPr id="5" name="Rectangle 4"/>
          <p:cNvSpPr/>
          <p:nvPr/>
        </p:nvSpPr>
        <p:spPr>
          <a:xfrm>
            <a:off x="341313" y="1246188"/>
            <a:ext cx="252412" cy="5638800"/>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prstClr val="white"/>
              </a:solidFill>
            </a:endParaRPr>
          </a:p>
        </p:txBody>
      </p:sp>
      <p:pic>
        <p:nvPicPr>
          <p:cNvPr id="12" name="Imag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7782" y="-1"/>
            <a:ext cx="1651138" cy="1484785"/>
          </a:xfrm>
          <a:prstGeom prst="rect">
            <a:avLst/>
          </a:prstGeom>
        </p:spPr>
      </p:pic>
      <p:sp>
        <p:nvSpPr>
          <p:cNvPr id="8" name="Rectangle 7"/>
          <p:cNvSpPr/>
          <p:nvPr/>
        </p:nvSpPr>
        <p:spPr>
          <a:xfrm>
            <a:off x="2123734" y="80676"/>
            <a:ext cx="6415507" cy="1323439"/>
          </a:xfrm>
          <a:prstGeom prst="rect">
            <a:avLst/>
          </a:prstGeom>
        </p:spPr>
        <p:txBody>
          <a:bodyPr wrap="square">
            <a:spAutoFit/>
          </a:bodyPr>
          <a:lstStyle/>
          <a:p>
            <a:pPr algn="ctr">
              <a:defRPr/>
            </a:pPr>
            <a:r>
              <a:rPr lang="fr-FR" sz="4000" b="1" kern="0" dirty="0">
                <a:solidFill>
                  <a:srgbClr val="3F2270"/>
                </a:solidFill>
                <a:cs typeface="Calibri" panose="020F0502020204030204" pitchFamily="34" charset="0"/>
              </a:rPr>
              <a:t>Les mardis du statut : Webinaire</a:t>
            </a:r>
            <a:endParaRPr lang="fr-FR" kern="0" dirty="0">
              <a:solidFill>
                <a:sysClr val="windowText" lastClr="000000"/>
              </a:solidFill>
            </a:endParaRPr>
          </a:p>
        </p:txBody>
      </p:sp>
      <p:sp>
        <p:nvSpPr>
          <p:cNvPr id="3" name="Espace réservé du numéro de diapositive 2">
            <a:extLst>
              <a:ext uri="{FF2B5EF4-FFF2-40B4-BE49-F238E27FC236}">
                <a16:creationId xmlns:a16="http://schemas.microsoft.com/office/drawing/2014/main" id="{E851562A-BEC7-74E2-1DD7-8A0C292947B5}"/>
              </a:ext>
            </a:extLst>
          </p:cNvPr>
          <p:cNvSpPr>
            <a:spLocks noGrp="1"/>
          </p:cNvSpPr>
          <p:nvPr>
            <p:ph type="sldNum" sz="quarter" idx="12"/>
          </p:nvPr>
        </p:nvSpPr>
        <p:spPr/>
        <p:txBody>
          <a:bodyPr/>
          <a:lstStyle/>
          <a:p>
            <a:fld id="{065D238E-0235-407E-A47E-90C9449F5B8D}" type="slidenum">
              <a:rPr lang="fr-FR" smtClean="0"/>
              <a:t>1</a:t>
            </a:fld>
            <a:endParaRPr lang="fr-FR"/>
          </a:p>
        </p:txBody>
      </p:sp>
    </p:spTree>
    <p:custDataLst>
      <p:tags r:id="rId1"/>
    </p:custDataLst>
    <p:extLst>
      <p:ext uri="{BB962C8B-B14F-4D97-AF65-F5344CB8AC3E}">
        <p14:creationId xmlns:p14="http://schemas.microsoft.com/office/powerpoint/2010/main" val="1106956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La procédure de mutation externe :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18590" y="1109920"/>
            <a:ext cx="8776486" cy="4785926"/>
          </a:xfrm>
          <a:prstGeom prst="rect">
            <a:avLst/>
          </a:prstGeom>
        </p:spPr>
        <p:txBody>
          <a:bodyPr wrap="square">
            <a:spAutoFit/>
          </a:bodyPr>
          <a:lstStyle/>
          <a:p>
            <a:pPr marR="0" lvl="0" indent="-342900" algn="just" defTabSz="914400" rtl="0" eaLnBrk="1" fontAlgn="auto" latinLnBrk="0" hangingPunct="1">
              <a:lnSpc>
                <a:spcPct val="100000"/>
              </a:lnSpc>
              <a:spcBef>
                <a:spcPts val="600"/>
              </a:spcBef>
              <a:spcAft>
                <a:spcPts val="600"/>
              </a:spcAft>
              <a:buClrTx/>
              <a:buSzTx/>
              <a:buFont typeface="Wingdings"/>
              <a:buChar char="F"/>
              <a:tabLst/>
              <a:defRPr/>
            </a:pPr>
            <a:r>
              <a:rPr lang="fr-FR" sz="2400" b="1" dirty="0">
                <a:solidFill>
                  <a:srgbClr val="BE0F2E"/>
                </a:solidFill>
                <a:latin typeface="Calibri"/>
              </a:rPr>
              <a:t>La décision portant mutation </a:t>
            </a:r>
            <a:r>
              <a:rPr kumimoji="0" lang="fr-FR" sz="2400" b="1" i="0" u="none" strike="noStrike" kern="1200" cap="none" spc="0" normalizeH="0" baseline="0" noProof="0" dirty="0">
                <a:ln>
                  <a:noFill/>
                </a:ln>
                <a:solidFill>
                  <a:srgbClr val="BE0F2E"/>
                </a:solidFill>
                <a:effectLst/>
                <a:uLnTx/>
                <a:uFillTx/>
                <a:latin typeface="Calibri"/>
                <a:ea typeface="+mn-ea"/>
                <a:cs typeface="+mn-cs"/>
              </a:rPr>
              <a:t>:</a:t>
            </a:r>
          </a:p>
          <a:p>
            <a:pPr algn="just">
              <a:spcBef>
                <a:spcPts val="600"/>
              </a:spcBef>
              <a:spcAft>
                <a:spcPts val="600"/>
              </a:spcAft>
            </a:pPr>
            <a:r>
              <a:rPr lang="fr-FR" sz="1700" dirty="0">
                <a:solidFill>
                  <a:schemeClr val="tx2"/>
                </a:solidFill>
              </a:rPr>
              <a:t>La mutation est obligatoirement prononcée par </a:t>
            </a:r>
            <a:r>
              <a:rPr lang="fr-FR" sz="1700" b="1" dirty="0">
                <a:solidFill>
                  <a:schemeClr val="tx2"/>
                </a:solidFill>
              </a:rPr>
              <a:t>l’autorité territoriale d’accueil </a:t>
            </a:r>
            <a:r>
              <a:rPr lang="fr-FR" sz="1700" dirty="0">
                <a:solidFill>
                  <a:schemeClr val="tx2"/>
                </a:solidFill>
              </a:rPr>
              <a:t>(article L. 512-24 du CGFP), qui prendra la forme d’un arrêté de nomination par voie de mutation. </a:t>
            </a:r>
          </a:p>
          <a:p>
            <a:pPr algn="just">
              <a:spcBef>
                <a:spcPts val="600"/>
              </a:spcBef>
              <a:spcAft>
                <a:spcPts val="600"/>
              </a:spcAft>
            </a:pPr>
            <a:r>
              <a:rPr lang="fr-FR" sz="1700" dirty="0">
                <a:solidFill>
                  <a:schemeClr val="tx2"/>
                </a:solidFill>
              </a:rPr>
              <a:t>L’agent est nommé aux mêmes grade et échelon en conservant son ancienneté. </a:t>
            </a:r>
          </a:p>
          <a:p>
            <a:pPr algn="just">
              <a:spcBef>
                <a:spcPts val="600"/>
              </a:spcBef>
              <a:spcAft>
                <a:spcPts val="600"/>
              </a:spcAft>
            </a:pPr>
            <a:r>
              <a:rPr lang="fr-FR" sz="1700" dirty="0">
                <a:solidFill>
                  <a:schemeClr val="tx2"/>
                </a:solidFill>
              </a:rPr>
              <a:t>L’arrêté est notifié à l’agent, transmis au contrôle de légalité, à la collectivité territoriale ou établissement public d’origine et au Centre de gestion.</a:t>
            </a:r>
            <a:endParaRPr lang="fr-FR" sz="2000" dirty="0"/>
          </a:p>
          <a:p>
            <a:pPr algn="just">
              <a:spcBef>
                <a:spcPts val="600"/>
              </a:spcBef>
              <a:spcAft>
                <a:spcPts val="600"/>
              </a:spcAft>
            </a:pPr>
            <a:r>
              <a:rPr lang="fr-FR" sz="1700" dirty="0">
                <a:solidFill>
                  <a:schemeClr val="tx2"/>
                </a:solidFill>
              </a:rPr>
              <a:t>Pour rappel, l’accès au nouvel emploi est conditionné </a:t>
            </a:r>
            <a:r>
              <a:rPr lang="fr-FR" sz="1700" b="1" dirty="0">
                <a:solidFill>
                  <a:schemeClr val="tx2"/>
                </a:solidFill>
              </a:rPr>
              <a:t>par une visite auprès d’un médecin du service de médecine préventive</a:t>
            </a:r>
            <a:r>
              <a:rPr lang="fr-FR" sz="1700" dirty="0">
                <a:solidFill>
                  <a:schemeClr val="tx2"/>
                </a:solidFill>
              </a:rPr>
              <a:t> afin de vérifier la comptabilité de l’état de santé au nouveau poste de travail. </a:t>
            </a:r>
          </a:p>
          <a:p>
            <a:pPr algn="just">
              <a:spcBef>
                <a:spcPts val="600"/>
              </a:spcBef>
              <a:spcAft>
                <a:spcPts val="600"/>
              </a:spcAft>
            </a:pPr>
            <a:r>
              <a:rPr lang="fr-FR" sz="1700" dirty="0">
                <a:solidFill>
                  <a:schemeClr val="tx2"/>
                </a:solidFill>
              </a:rPr>
              <a:t>Une fois l’arrêté de mutation transmis par la collectivité ou l’établissement public d’accueil, l’autorité d’origine procède à </a:t>
            </a:r>
            <a:r>
              <a:rPr lang="fr-FR" sz="1700" b="1" dirty="0">
                <a:solidFill>
                  <a:schemeClr val="tx2"/>
                </a:solidFill>
              </a:rPr>
              <a:t>la radiation des effectifs de l’agent </a:t>
            </a:r>
            <a:r>
              <a:rPr lang="fr-FR" sz="1700" dirty="0">
                <a:solidFill>
                  <a:schemeClr val="tx2"/>
                </a:solidFill>
              </a:rPr>
              <a:t>(et non pas à la radiation des cadres). </a:t>
            </a:r>
          </a:p>
          <a:p>
            <a:pPr algn="just">
              <a:spcBef>
                <a:spcPts val="600"/>
              </a:spcBef>
              <a:spcAft>
                <a:spcPts val="600"/>
              </a:spcAft>
            </a:pPr>
            <a:r>
              <a:rPr lang="fr-FR" sz="1700" dirty="0">
                <a:solidFill>
                  <a:schemeClr val="tx2"/>
                </a:solidFill>
              </a:rPr>
              <a:t>La procédure administrative de mutation externe s’achève par </a:t>
            </a:r>
            <a:r>
              <a:rPr lang="fr-FR" sz="1700" b="1" dirty="0">
                <a:solidFill>
                  <a:schemeClr val="tx2"/>
                </a:solidFill>
              </a:rPr>
              <a:t>le transfert du dossier individuel </a:t>
            </a:r>
            <a:r>
              <a:rPr lang="fr-FR" sz="1700" dirty="0">
                <a:solidFill>
                  <a:schemeClr val="tx2"/>
                </a:solidFill>
              </a:rPr>
              <a:t>de l’agent, dans son intégralité, de la collectivité d’origine à la collectivité d’accueil.</a:t>
            </a:r>
          </a:p>
        </p:txBody>
      </p:sp>
      <p:sp>
        <p:nvSpPr>
          <p:cNvPr id="12" name="Espace réservé du numéro de diapositive 11">
            <a:extLst>
              <a:ext uri="{FF2B5EF4-FFF2-40B4-BE49-F238E27FC236}">
                <a16:creationId xmlns:a16="http://schemas.microsoft.com/office/drawing/2014/main" id="{BA67841F-BB9A-1FDB-DC18-BAF6AF512E26}"/>
              </a:ext>
            </a:extLst>
          </p:cNvPr>
          <p:cNvSpPr>
            <a:spLocks noGrp="1"/>
          </p:cNvSpPr>
          <p:nvPr>
            <p:ph type="sldNum" sz="quarter" idx="12"/>
          </p:nvPr>
        </p:nvSpPr>
        <p:spPr/>
        <p:txBody>
          <a:bodyPr/>
          <a:lstStyle/>
          <a:p>
            <a:fld id="{065D238E-0235-407E-A47E-90C9449F5B8D}" type="slidenum">
              <a:rPr lang="fr-FR" smtClean="0"/>
              <a:t>10</a:t>
            </a:fld>
            <a:endParaRPr lang="fr-FR"/>
          </a:p>
        </p:txBody>
      </p:sp>
    </p:spTree>
    <p:extLst>
      <p:ext uri="{BB962C8B-B14F-4D97-AF65-F5344CB8AC3E}">
        <p14:creationId xmlns:p14="http://schemas.microsoft.com/office/powerpoint/2010/main" val="447702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 B. La procédure de mutation externe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38148" y="1018803"/>
            <a:ext cx="8776486" cy="400110"/>
          </a:xfrm>
          <a:prstGeom prst="rect">
            <a:avLst/>
          </a:prstGeom>
        </p:spPr>
        <p:txBody>
          <a:bodyPr wrap="square">
            <a:spAutoFit/>
          </a:bodyPr>
          <a:lstStyle/>
          <a:p>
            <a:pPr algn="ctr"/>
            <a:r>
              <a:rPr lang="fr-FR" sz="2000" b="1" dirty="0">
                <a:solidFill>
                  <a:schemeClr val="accent3">
                    <a:lumMod val="75000"/>
                  </a:schemeClr>
                </a:solidFill>
              </a:rPr>
              <a:t>Schéma récapitulatif de la procédure de mutation :</a:t>
            </a:r>
          </a:p>
        </p:txBody>
      </p:sp>
      <p:graphicFrame>
        <p:nvGraphicFramePr>
          <p:cNvPr id="3" name="Diagramme 2">
            <a:extLst>
              <a:ext uri="{FF2B5EF4-FFF2-40B4-BE49-F238E27FC236}">
                <a16:creationId xmlns:a16="http://schemas.microsoft.com/office/drawing/2014/main" id="{61358432-76BA-260F-1476-CCA80C35B6FC}"/>
              </a:ext>
            </a:extLst>
          </p:cNvPr>
          <p:cNvGraphicFramePr/>
          <p:nvPr>
            <p:extLst>
              <p:ext uri="{D42A27DB-BD31-4B8C-83A1-F6EECF244321}">
                <p14:modId xmlns:p14="http://schemas.microsoft.com/office/powerpoint/2010/main" val="1003070537"/>
              </p:ext>
            </p:extLst>
          </p:nvPr>
        </p:nvGraphicFramePr>
        <p:xfrm>
          <a:off x="115994" y="1396999"/>
          <a:ext cx="8776486" cy="4840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Espace réservé du numéro de diapositive 12">
            <a:extLst>
              <a:ext uri="{FF2B5EF4-FFF2-40B4-BE49-F238E27FC236}">
                <a16:creationId xmlns:a16="http://schemas.microsoft.com/office/drawing/2014/main" id="{4AFA49B2-D3D3-10FB-B06A-59ABFBDECA61}"/>
              </a:ext>
            </a:extLst>
          </p:cNvPr>
          <p:cNvSpPr>
            <a:spLocks noGrp="1"/>
          </p:cNvSpPr>
          <p:nvPr>
            <p:ph type="sldNum" sz="quarter" idx="12"/>
          </p:nvPr>
        </p:nvSpPr>
        <p:spPr/>
        <p:txBody>
          <a:bodyPr/>
          <a:lstStyle/>
          <a:p>
            <a:fld id="{065D238E-0235-407E-A47E-90C9449F5B8D}" type="slidenum">
              <a:rPr lang="fr-FR" smtClean="0"/>
              <a:t>11</a:t>
            </a:fld>
            <a:endParaRPr lang="fr-FR"/>
          </a:p>
        </p:txBody>
      </p:sp>
    </p:spTree>
    <p:extLst>
      <p:ext uri="{BB962C8B-B14F-4D97-AF65-F5344CB8AC3E}">
        <p14:creationId xmlns:p14="http://schemas.microsoft.com/office/powerpoint/2010/main" val="2553617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Les conséquences de la mutation externe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38148" y="964733"/>
            <a:ext cx="8776486" cy="5616922"/>
          </a:xfrm>
          <a:prstGeom prst="rect">
            <a:avLst/>
          </a:prstGeom>
        </p:spPr>
        <p:txBody>
          <a:bodyPr wrap="square">
            <a:spAutoFit/>
          </a:bodyPr>
          <a:lstStyle/>
          <a:p>
            <a:pPr marR="0" lvl="0" indent="-342900" algn="just" defTabSz="914400" rtl="0" eaLnBrk="1" fontAlgn="auto" latinLnBrk="0" hangingPunct="1">
              <a:lnSpc>
                <a:spcPct val="100000"/>
              </a:lnSpc>
              <a:spcBef>
                <a:spcPts val="600"/>
              </a:spcBef>
              <a:spcAft>
                <a:spcPts val="600"/>
              </a:spcAft>
              <a:buClrTx/>
              <a:buSzTx/>
              <a:buFont typeface="Wingdings"/>
              <a:buChar char="F"/>
              <a:tabLst/>
              <a:defRPr/>
            </a:pPr>
            <a:r>
              <a:rPr kumimoji="0" lang="fr-FR" sz="2000" b="1" i="0" u="none" strike="noStrike" kern="1200" cap="none" spc="0" normalizeH="0" baseline="0" noProof="0" dirty="0">
                <a:ln>
                  <a:noFill/>
                </a:ln>
                <a:solidFill>
                  <a:srgbClr val="BE0F2E"/>
                </a:solidFill>
                <a:effectLst/>
                <a:uLnTx/>
                <a:uFillTx/>
                <a:latin typeface="Calibri"/>
                <a:ea typeface="+mn-ea"/>
                <a:cs typeface="+mn-cs"/>
              </a:rPr>
              <a:t>La rémunération :</a:t>
            </a:r>
            <a:endParaRPr lang="fr-FR" sz="2000" b="1" dirty="0">
              <a:solidFill>
                <a:srgbClr val="BE0F2E"/>
              </a:solidFill>
              <a:latin typeface="Calibri"/>
            </a:endParaRPr>
          </a:p>
          <a:p>
            <a:pPr algn="just">
              <a:spcBef>
                <a:spcPts val="600"/>
              </a:spcBef>
              <a:spcAft>
                <a:spcPts val="600"/>
              </a:spcAft>
              <a:defRPr/>
            </a:pPr>
            <a:r>
              <a:rPr lang="fr-FR" sz="1700" u="sng" dirty="0">
                <a:solidFill>
                  <a:schemeClr val="tx2"/>
                </a:solidFill>
              </a:rPr>
              <a:t>La mutation n’a pas d’incidence sur : </a:t>
            </a:r>
          </a:p>
          <a:p>
            <a:pPr marL="285750" indent="-285750" algn="just">
              <a:spcBef>
                <a:spcPts val="600"/>
              </a:spcBef>
              <a:buFontTx/>
              <a:buChar char="-"/>
              <a:defRPr/>
            </a:pPr>
            <a:r>
              <a:rPr lang="fr-FR" sz="1700" dirty="0">
                <a:solidFill>
                  <a:schemeClr val="tx2"/>
                </a:solidFill>
              </a:rPr>
              <a:t>le traitement indiciaire, </a:t>
            </a:r>
          </a:p>
          <a:p>
            <a:pPr marL="285750" indent="-285750" algn="just">
              <a:spcBef>
                <a:spcPts val="600"/>
              </a:spcBef>
              <a:buFontTx/>
              <a:buChar char="-"/>
              <a:defRPr/>
            </a:pPr>
            <a:r>
              <a:rPr lang="fr-FR" sz="1700" dirty="0">
                <a:solidFill>
                  <a:schemeClr val="tx2"/>
                </a:solidFill>
              </a:rPr>
              <a:t>sur le supplément familial de traitement (SFT) si le fonctionnaire le perçoit.</a:t>
            </a:r>
            <a:endParaRPr kumimoji="0" lang="fr-FR" sz="2400" b="1" i="0" u="none" strike="noStrike" kern="1200" cap="none" spc="0" normalizeH="0" baseline="0" noProof="0" dirty="0">
              <a:ln>
                <a:noFill/>
              </a:ln>
              <a:solidFill>
                <a:srgbClr val="BE0F2E"/>
              </a:solidFill>
              <a:effectLst/>
              <a:uLnTx/>
              <a:uFillTx/>
              <a:latin typeface="Calibri"/>
              <a:ea typeface="+mn-ea"/>
              <a:cs typeface="+mn-cs"/>
            </a:endParaRPr>
          </a:p>
          <a:p>
            <a:pPr algn="just">
              <a:spcBef>
                <a:spcPts val="600"/>
              </a:spcBef>
              <a:spcAft>
                <a:spcPts val="600"/>
              </a:spcAft>
              <a:defRPr/>
            </a:pPr>
            <a:r>
              <a:rPr lang="fr-FR" sz="1700" u="sng" dirty="0">
                <a:solidFill>
                  <a:schemeClr val="tx2"/>
                </a:solidFill>
              </a:rPr>
              <a:t>Mais peuvent faire l’objet d’une modification ou d’une suppression :</a:t>
            </a:r>
          </a:p>
          <a:p>
            <a:pPr marL="342900" indent="-342900" algn="just">
              <a:spcBef>
                <a:spcPts val="600"/>
              </a:spcBef>
              <a:buFontTx/>
              <a:buChar char="-"/>
              <a:defRPr/>
            </a:pPr>
            <a:r>
              <a:rPr lang="fr-FR" sz="1700" dirty="0">
                <a:solidFill>
                  <a:schemeClr val="tx2"/>
                </a:solidFill>
              </a:rPr>
              <a:t>l’indemnité de résidence (ne concerne pas le département de la Haute-Garonne), </a:t>
            </a:r>
          </a:p>
          <a:p>
            <a:pPr marL="342900" indent="-342900" algn="just">
              <a:spcBef>
                <a:spcPts val="600"/>
              </a:spcBef>
              <a:buFontTx/>
              <a:buChar char="-"/>
              <a:defRPr/>
            </a:pPr>
            <a:r>
              <a:rPr lang="fr-FR" sz="1700" dirty="0">
                <a:solidFill>
                  <a:schemeClr val="tx2"/>
                </a:solidFill>
              </a:rPr>
              <a:t>la Nouvelle Bonification Indiciaire, </a:t>
            </a:r>
          </a:p>
          <a:p>
            <a:pPr marL="342900" indent="-342900" algn="just">
              <a:spcBef>
                <a:spcPts val="600"/>
              </a:spcBef>
              <a:buFontTx/>
              <a:buChar char="-"/>
              <a:defRPr/>
            </a:pPr>
            <a:r>
              <a:rPr lang="fr-FR" sz="1700" dirty="0">
                <a:solidFill>
                  <a:schemeClr val="tx2"/>
                </a:solidFill>
              </a:rPr>
              <a:t>le régime indemnitaire,</a:t>
            </a:r>
          </a:p>
          <a:p>
            <a:pPr marL="342900" indent="-342900" algn="just">
              <a:spcBef>
                <a:spcPts val="600"/>
              </a:spcBef>
              <a:buFontTx/>
              <a:buChar char="-"/>
              <a:defRPr/>
            </a:pPr>
            <a:r>
              <a:rPr lang="fr-FR" sz="1700" dirty="0">
                <a:solidFill>
                  <a:schemeClr val="tx2"/>
                </a:solidFill>
              </a:rPr>
              <a:t>l’action sociale. </a:t>
            </a:r>
            <a:endParaRPr kumimoji="0" lang="fr-FR" sz="2400" b="1" i="0" u="none" strike="noStrike" kern="1200" cap="none" spc="0" normalizeH="0" baseline="0" noProof="0" dirty="0">
              <a:ln>
                <a:noFill/>
              </a:ln>
              <a:solidFill>
                <a:srgbClr val="BE0F2E"/>
              </a:solidFill>
              <a:effectLst/>
              <a:uLnTx/>
              <a:uFillTx/>
              <a:latin typeface="Calibri"/>
              <a:ea typeface="+mn-ea"/>
              <a:cs typeface="+mn-cs"/>
            </a:endParaRPr>
          </a:p>
          <a:p>
            <a:pPr marR="0" lvl="0" indent="-342900" algn="just" defTabSz="914400" rtl="0" eaLnBrk="1" fontAlgn="auto" latinLnBrk="0" hangingPunct="1">
              <a:lnSpc>
                <a:spcPct val="100000"/>
              </a:lnSpc>
              <a:spcBef>
                <a:spcPts val="600"/>
              </a:spcBef>
              <a:spcAft>
                <a:spcPts val="600"/>
              </a:spcAft>
              <a:buClrTx/>
              <a:buSzTx/>
              <a:buFont typeface="Wingdings"/>
              <a:buChar char="F"/>
              <a:tabLst/>
              <a:defRPr/>
            </a:pPr>
            <a:r>
              <a:rPr lang="fr-FR" sz="2000" b="1" dirty="0">
                <a:solidFill>
                  <a:srgbClr val="BE0F2E"/>
                </a:solidFill>
                <a:latin typeface="Calibri"/>
              </a:rPr>
              <a:t>Les congés annuels et droits acquis au titre du Compte Epargne Temps (CET) :</a:t>
            </a:r>
          </a:p>
          <a:p>
            <a:pPr marL="285750" indent="-285750" algn="just">
              <a:spcBef>
                <a:spcPts val="600"/>
              </a:spcBef>
              <a:spcAft>
                <a:spcPts val="600"/>
              </a:spcAft>
              <a:buFont typeface="Wingdings" panose="05000000000000000000" pitchFamily="2" charset="2"/>
              <a:buChar char="§"/>
              <a:defRPr/>
            </a:pPr>
            <a:r>
              <a:rPr lang="fr-FR" sz="1700" dirty="0">
                <a:solidFill>
                  <a:schemeClr val="tx2"/>
                </a:solidFill>
              </a:rPr>
              <a:t>Les congés annuels : </a:t>
            </a:r>
          </a:p>
          <a:p>
            <a:pPr algn="just">
              <a:spcBef>
                <a:spcPts val="600"/>
              </a:spcBef>
              <a:spcAft>
                <a:spcPts val="600"/>
              </a:spcAft>
              <a:defRPr/>
            </a:pPr>
            <a:r>
              <a:rPr lang="fr-FR" sz="1700" dirty="0">
                <a:solidFill>
                  <a:schemeClr val="tx2"/>
                </a:solidFill>
              </a:rPr>
              <a:t>Aucun texte ne permet d’imposer à un agent de solder ses congés annuels avant son départ. </a:t>
            </a:r>
          </a:p>
          <a:p>
            <a:pPr algn="just">
              <a:spcBef>
                <a:spcPts val="600"/>
              </a:spcBef>
              <a:spcAft>
                <a:spcPts val="600"/>
              </a:spcAft>
              <a:defRPr/>
            </a:pPr>
            <a:r>
              <a:rPr lang="fr-FR" sz="1700" dirty="0">
                <a:solidFill>
                  <a:schemeClr val="tx2"/>
                </a:solidFill>
              </a:rPr>
              <a:t>Ainsi, si l’agent bénéficie d’une mutation en cours d’année, </a:t>
            </a:r>
            <a:r>
              <a:rPr lang="fr-FR" sz="1700" b="1" dirty="0">
                <a:solidFill>
                  <a:schemeClr val="tx2"/>
                </a:solidFill>
              </a:rPr>
              <a:t>il conserve ses droits à congés </a:t>
            </a:r>
            <a:r>
              <a:rPr lang="fr-FR" sz="1700" dirty="0">
                <a:solidFill>
                  <a:schemeClr val="tx2"/>
                </a:solidFill>
              </a:rPr>
              <a:t>qu’il pourra utiliser au sein de sa collectivité d’accueil.</a:t>
            </a:r>
            <a:endParaRPr lang="fr-FR" sz="2000" b="1" dirty="0">
              <a:solidFill>
                <a:srgbClr val="BE0F2E"/>
              </a:solidFill>
              <a:latin typeface="Calibri"/>
            </a:endParaRPr>
          </a:p>
          <a:p>
            <a:endParaRPr lang="fr-FR" sz="2000" dirty="0">
              <a:solidFill>
                <a:schemeClr val="accent3">
                  <a:lumMod val="75000"/>
                </a:schemeClr>
              </a:solidFill>
            </a:endParaRPr>
          </a:p>
        </p:txBody>
      </p:sp>
      <p:sp>
        <p:nvSpPr>
          <p:cNvPr id="12" name="Espace réservé du numéro de diapositive 11">
            <a:extLst>
              <a:ext uri="{FF2B5EF4-FFF2-40B4-BE49-F238E27FC236}">
                <a16:creationId xmlns:a16="http://schemas.microsoft.com/office/drawing/2014/main" id="{04DBC693-6154-3FC7-37DB-39B02B6450D1}"/>
              </a:ext>
            </a:extLst>
          </p:cNvPr>
          <p:cNvSpPr>
            <a:spLocks noGrp="1"/>
          </p:cNvSpPr>
          <p:nvPr>
            <p:ph type="sldNum" sz="quarter" idx="12"/>
          </p:nvPr>
        </p:nvSpPr>
        <p:spPr/>
        <p:txBody>
          <a:bodyPr/>
          <a:lstStyle/>
          <a:p>
            <a:fld id="{065D238E-0235-407E-A47E-90C9449F5B8D}" type="slidenum">
              <a:rPr lang="fr-FR" smtClean="0"/>
              <a:t>12</a:t>
            </a:fld>
            <a:endParaRPr lang="fr-FR"/>
          </a:p>
        </p:txBody>
      </p:sp>
    </p:spTree>
    <p:extLst>
      <p:ext uri="{BB962C8B-B14F-4D97-AF65-F5344CB8AC3E}">
        <p14:creationId xmlns:p14="http://schemas.microsoft.com/office/powerpoint/2010/main" val="2076970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Les conséquences de la mutation externe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2" name="Rectangle 1"/>
          <p:cNvSpPr/>
          <p:nvPr/>
        </p:nvSpPr>
        <p:spPr>
          <a:xfrm>
            <a:off x="138148" y="1052736"/>
            <a:ext cx="8776486" cy="4878259"/>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
              <a:defRPr/>
            </a:pPr>
            <a:r>
              <a:rPr lang="fr-FR" sz="1700" dirty="0">
                <a:solidFill>
                  <a:schemeClr val="tx2"/>
                </a:solidFill>
              </a:rPr>
              <a:t>Le Compte Epargne temps : </a:t>
            </a:r>
          </a:p>
          <a:p>
            <a:pPr algn="just">
              <a:spcBef>
                <a:spcPts val="600"/>
              </a:spcBef>
              <a:spcAft>
                <a:spcPts val="600"/>
              </a:spcAft>
              <a:defRPr/>
            </a:pPr>
            <a:r>
              <a:rPr lang="fr-FR" sz="1700" b="1" dirty="0">
                <a:solidFill>
                  <a:schemeClr val="tx2"/>
                </a:solidFill>
              </a:rPr>
              <a:t>Les jours épargnés sur le CET sont conservés </a:t>
            </a:r>
            <a:r>
              <a:rPr lang="fr-FR" sz="1700" dirty="0">
                <a:solidFill>
                  <a:schemeClr val="tx2"/>
                </a:solidFill>
              </a:rPr>
              <a:t>en cas de changement de collectivité par voie de mutation (article 9 du décret n° 2004-878 du 26 août 2004). </a:t>
            </a:r>
          </a:p>
          <a:p>
            <a:pPr algn="just">
              <a:spcBef>
                <a:spcPts val="600"/>
              </a:spcBef>
              <a:spcAft>
                <a:spcPts val="600"/>
              </a:spcAft>
              <a:defRPr/>
            </a:pPr>
            <a:r>
              <a:rPr lang="fr-FR" sz="1700" dirty="0">
                <a:solidFill>
                  <a:schemeClr val="tx2"/>
                </a:solidFill>
              </a:rPr>
              <a:t>L’alimentation et l’utilisation se poursuivent conformément aux modalités en vigueur dans la collectivité d’accueil ( Question écrite du 11/10/2022 n°2086).</a:t>
            </a:r>
          </a:p>
          <a:p>
            <a:pPr marL="0" marR="0" lvl="0" indent="-342900" algn="just" defTabSz="914400" rtl="0" eaLnBrk="1" fontAlgn="auto" latinLnBrk="0" hangingPunct="1">
              <a:lnSpc>
                <a:spcPct val="100000"/>
              </a:lnSpc>
              <a:spcBef>
                <a:spcPts val="600"/>
              </a:spcBef>
              <a:spcAft>
                <a:spcPts val="600"/>
              </a:spcAft>
              <a:buClrTx/>
              <a:buSzTx/>
              <a:buFont typeface="Wingdings"/>
              <a:buChar char="F"/>
              <a:tabLst/>
              <a:defRPr/>
            </a:pPr>
            <a:r>
              <a:rPr kumimoji="0" lang="fr-FR" sz="2000" b="1" i="0" u="none" strike="noStrike" kern="1200" cap="none" spc="0" normalizeH="0" baseline="0" noProof="0" dirty="0">
                <a:ln>
                  <a:noFill/>
                </a:ln>
                <a:solidFill>
                  <a:srgbClr val="BE0F2E"/>
                </a:solidFill>
                <a:effectLst/>
                <a:uLnTx/>
                <a:uFillTx/>
                <a:latin typeface="Calibri"/>
                <a:ea typeface="+mn-ea"/>
                <a:cs typeface="+mn-cs"/>
              </a:rPr>
              <a:t>Le temps de travail :</a:t>
            </a:r>
          </a:p>
          <a:p>
            <a:pPr algn="just">
              <a:spcBef>
                <a:spcPts val="600"/>
              </a:spcBef>
              <a:spcAft>
                <a:spcPts val="600"/>
              </a:spcAft>
              <a:defRPr/>
            </a:pPr>
            <a:r>
              <a:rPr lang="fr-FR" sz="1700" dirty="0">
                <a:solidFill>
                  <a:schemeClr val="tx2"/>
                </a:solidFill>
              </a:rPr>
              <a:t>L’agent est soumis aux règles du temps de travail de son nouvel employeur (cycle de travail, ASA).</a:t>
            </a:r>
          </a:p>
          <a:p>
            <a:pPr algn="just">
              <a:spcBef>
                <a:spcPts val="600"/>
              </a:spcBef>
              <a:spcAft>
                <a:spcPts val="600"/>
              </a:spcAft>
              <a:defRPr/>
            </a:pPr>
            <a:r>
              <a:rPr lang="fr-FR" sz="1700" b="1" dirty="0">
                <a:solidFill>
                  <a:schemeClr val="tx2"/>
                </a:solidFill>
              </a:rPr>
              <a:t>Pour la journée de solidarité </a:t>
            </a:r>
            <a:r>
              <a:rPr lang="fr-FR" sz="1700" dirty="0">
                <a:solidFill>
                  <a:schemeClr val="tx2"/>
                </a:solidFill>
              </a:rPr>
              <a:t>: il appartient à la collectivité d’accueil de vérifier que l’agent l’a effectué sur l’année en cours, à défaut il devra s’en acquitter conformément aux dispositions applicables dans cette dernière. </a:t>
            </a:r>
          </a:p>
          <a:p>
            <a:pPr algn="just">
              <a:spcBef>
                <a:spcPts val="600"/>
              </a:spcBef>
              <a:spcAft>
                <a:spcPts val="600"/>
              </a:spcAft>
              <a:defRPr/>
            </a:pPr>
            <a:r>
              <a:rPr lang="fr-FR" sz="1700" dirty="0">
                <a:solidFill>
                  <a:schemeClr val="tx2"/>
                </a:solidFill>
              </a:rPr>
              <a:t>L’agent à temps partiel de droit ou sur autorisation devra solliciter une nouvelle demande dans sa collectivité d’accueil, s’il souhaite poursuivre son temps partiel. </a:t>
            </a:r>
          </a:p>
          <a:p>
            <a:pPr algn="just">
              <a:spcBef>
                <a:spcPts val="600"/>
              </a:spcBef>
              <a:spcAft>
                <a:spcPts val="600"/>
              </a:spcAft>
              <a:defRPr/>
            </a:pPr>
            <a:r>
              <a:rPr lang="fr-FR" sz="1700" dirty="0">
                <a:solidFill>
                  <a:schemeClr val="tx2"/>
                </a:solidFill>
              </a:rPr>
              <a:t>A contrario, </a:t>
            </a:r>
            <a:r>
              <a:rPr lang="fr-FR" sz="1700" b="1" dirty="0">
                <a:solidFill>
                  <a:schemeClr val="tx2"/>
                </a:solidFill>
              </a:rPr>
              <a:t>un agent à temps partiel thérapeutique conserve le bénéficie de son autorisation </a:t>
            </a:r>
            <a:r>
              <a:rPr lang="fr-FR" sz="1700" dirty="0">
                <a:solidFill>
                  <a:schemeClr val="tx2"/>
                </a:solidFill>
              </a:rPr>
              <a:t>en cas de mobilité (article L. 823-2 du CGFP).</a:t>
            </a:r>
            <a:endParaRPr lang="fr-FR" sz="2400" b="1" dirty="0">
              <a:solidFill>
                <a:srgbClr val="BE0F2E"/>
              </a:solidFill>
              <a:latin typeface="Calibri"/>
            </a:endParaRPr>
          </a:p>
        </p:txBody>
      </p:sp>
      <p:sp>
        <p:nvSpPr>
          <p:cNvPr id="11" name="Espace réservé du numéro de diapositive 10">
            <a:extLst>
              <a:ext uri="{FF2B5EF4-FFF2-40B4-BE49-F238E27FC236}">
                <a16:creationId xmlns:a16="http://schemas.microsoft.com/office/drawing/2014/main" id="{6D68B959-FE10-E948-2F09-1894B1F8C859}"/>
              </a:ext>
            </a:extLst>
          </p:cNvPr>
          <p:cNvSpPr>
            <a:spLocks noGrp="1"/>
          </p:cNvSpPr>
          <p:nvPr>
            <p:ph type="sldNum" sz="quarter" idx="12"/>
          </p:nvPr>
        </p:nvSpPr>
        <p:spPr/>
        <p:txBody>
          <a:bodyPr/>
          <a:lstStyle/>
          <a:p>
            <a:fld id="{065D238E-0235-407E-A47E-90C9449F5B8D}" type="slidenum">
              <a:rPr lang="fr-FR" smtClean="0"/>
              <a:t>13</a:t>
            </a:fld>
            <a:endParaRPr lang="fr-FR"/>
          </a:p>
        </p:txBody>
      </p:sp>
    </p:spTree>
    <p:extLst>
      <p:ext uri="{BB962C8B-B14F-4D97-AF65-F5344CB8AC3E}">
        <p14:creationId xmlns:p14="http://schemas.microsoft.com/office/powerpoint/2010/main" val="403036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Les conséquences de la mutation externe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43694" y="1028923"/>
            <a:ext cx="8700528" cy="5062924"/>
          </a:xfrm>
          <a:prstGeom prst="rect">
            <a:avLst/>
          </a:prstGeom>
        </p:spPr>
        <p:txBody>
          <a:bodyPr wrap="square">
            <a:spAutoFit/>
          </a:bodyPr>
          <a:lstStyle/>
          <a:p>
            <a:pPr marR="0" lvl="0" indent="-342900" algn="just" defTabSz="914400" rtl="0" eaLnBrk="1" fontAlgn="auto" latinLnBrk="0" hangingPunct="1">
              <a:lnSpc>
                <a:spcPct val="100000"/>
              </a:lnSpc>
              <a:spcBef>
                <a:spcPts val="600"/>
              </a:spcBef>
              <a:spcAft>
                <a:spcPts val="600"/>
              </a:spcAft>
              <a:buClrTx/>
              <a:buSzTx/>
              <a:buFont typeface="Wingdings"/>
              <a:buChar char="F"/>
              <a:tabLst/>
              <a:defRPr/>
            </a:pPr>
            <a:r>
              <a:rPr lang="fr-FR" sz="2000" b="1" dirty="0">
                <a:solidFill>
                  <a:srgbClr val="BE0F2E"/>
                </a:solidFill>
                <a:latin typeface="Calibri"/>
              </a:rPr>
              <a:t>L</a:t>
            </a:r>
            <a:r>
              <a:rPr kumimoji="0" lang="fr-FR" sz="2000" b="1" i="0" u="none" strike="noStrike" kern="1200" cap="none" spc="0" normalizeH="0" baseline="0" noProof="0" dirty="0">
                <a:ln>
                  <a:noFill/>
                </a:ln>
                <a:solidFill>
                  <a:srgbClr val="BE0F2E"/>
                </a:solidFill>
                <a:effectLst/>
                <a:uLnTx/>
                <a:uFillTx/>
                <a:latin typeface="Calibri"/>
                <a:ea typeface="+mn-ea"/>
                <a:cs typeface="+mn-cs"/>
              </a:rPr>
              <a:t>e</a:t>
            </a:r>
            <a:r>
              <a:rPr lang="fr-FR" sz="2000" b="1" dirty="0">
                <a:solidFill>
                  <a:srgbClr val="BE0F2E"/>
                </a:solidFill>
                <a:latin typeface="Calibri"/>
              </a:rPr>
              <a:t> remboursement des frais de formation et engagement de servir : </a:t>
            </a:r>
            <a:endParaRPr kumimoji="0" lang="fr-FR" sz="2000" b="1" i="0" u="none" strike="noStrike" kern="1200" cap="none" spc="0" normalizeH="0" baseline="0" noProof="0" dirty="0">
              <a:ln>
                <a:noFill/>
              </a:ln>
              <a:solidFill>
                <a:srgbClr val="BE0F2E"/>
              </a:solidFill>
              <a:effectLst/>
              <a:uLnTx/>
              <a:uFillTx/>
              <a:latin typeface="Calibri"/>
              <a:ea typeface="+mn-ea"/>
              <a:cs typeface="+mn-cs"/>
            </a:endParaRPr>
          </a:p>
          <a:p>
            <a:pPr marL="285750" indent="-285750" algn="just">
              <a:spcBef>
                <a:spcPts val="600"/>
              </a:spcBef>
              <a:spcAft>
                <a:spcPts val="600"/>
              </a:spcAft>
              <a:buFont typeface="Wingdings" panose="05000000000000000000" pitchFamily="2" charset="2"/>
              <a:buChar char="§"/>
              <a:defRPr/>
            </a:pPr>
            <a:r>
              <a:rPr lang="fr-FR" sz="1700" dirty="0">
                <a:solidFill>
                  <a:schemeClr val="tx2"/>
                </a:solidFill>
              </a:rPr>
              <a:t>Le remboursement des frais de formation :</a:t>
            </a:r>
          </a:p>
          <a:p>
            <a:pPr algn="just">
              <a:spcBef>
                <a:spcPts val="600"/>
              </a:spcBef>
              <a:spcAft>
                <a:spcPts val="600"/>
              </a:spcAft>
              <a:defRPr/>
            </a:pPr>
            <a:r>
              <a:rPr lang="fr-FR" sz="1700" dirty="0">
                <a:solidFill>
                  <a:schemeClr val="tx2"/>
                </a:solidFill>
              </a:rPr>
              <a:t>Selon l’article L. 512-25 du Code général de la fonction publique, lorsque l’agent </a:t>
            </a:r>
            <a:r>
              <a:rPr lang="fr-FR" sz="1700" b="1" dirty="0">
                <a:solidFill>
                  <a:schemeClr val="tx2"/>
                </a:solidFill>
              </a:rPr>
              <a:t>est muté dans les trois années suivant sa titularisation</a:t>
            </a:r>
            <a:r>
              <a:rPr lang="fr-FR" sz="1700" dirty="0">
                <a:solidFill>
                  <a:schemeClr val="tx2"/>
                </a:solidFill>
              </a:rPr>
              <a:t>, la collectivité territoriale ou l’établissement public d’accueil est dans l’obligation de </a:t>
            </a:r>
            <a:r>
              <a:rPr lang="fr-FR" sz="1700" b="1" dirty="0">
                <a:solidFill>
                  <a:schemeClr val="tx2"/>
                </a:solidFill>
              </a:rPr>
              <a:t>verser une compensation financière </a:t>
            </a:r>
            <a:r>
              <a:rPr lang="fr-FR" sz="1700" dirty="0">
                <a:solidFill>
                  <a:schemeClr val="tx2"/>
                </a:solidFill>
              </a:rPr>
              <a:t>à la collectivité ou établissement d’origine. </a:t>
            </a:r>
          </a:p>
          <a:p>
            <a:pPr algn="just">
              <a:spcBef>
                <a:spcPts val="600"/>
              </a:spcBef>
              <a:spcAft>
                <a:spcPts val="600"/>
              </a:spcAft>
              <a:defRPr/>
            </a:pPr>
            <a:r>
              <a:rPr lang="fr-FR" sz="1700" u="sng" dirty="0">
                <a:solidFill>
                  <a:schemeClr val="tx2"/>
                </a:solidFill>
              </a:rPr>
              <a:t>Cette indemnité correspond : </a:t>
            </a:r>
          </a:p>
          <a:p>
            <a:pPr marL="285750" indent="-285750" algn="just">
              <a:spcBef>
                <a:spcPts val="600"/>
              </a:spcBef>
              <a:spcAft>
                <a:spcPts val="600"/>
              </a:spcAft>
              <a:buFontTx/>
              <a:buChar char="-"/>
              <a:defRPr/>
            </a:pPr>
            <a:r>
              <a:rPr lang="fr-FR" sz="1700" dirty="0">
                <a:solidFill>
                  <a:schemeClr val="tx2"/>
                </a:solidFill>
              </a:rPr>
              <a:t>à la rémunération perçue par l’intéressé pendant le temps de formation obligatoire prévu au 1° de l’article L. 422-28 du CGFP (formations d’intégration et de professionnalisation) ; </a:t>
            </a:r>
          </a:p>
          <a:p>
            <a:pPr marL="285750" indent="-285750" algn="just">
              <a:spcBef>
                <a:spcPts val="600"/>
              </a:spcBef>
              <a:spcAft>
                <a:spcPts val="600"/>
              </a:spcAft>
              <a:buFontTx/>
              <a:buChar char="-"/>
              <a:defRPr/>
            </a:pPr>
            <a:r>
              <a:rPr lang="fr-FR" sz="1700" dirty="0">
                <a:solidFill>
                  <a:schemeClr val="tx2"/>
                </a:solidFill>
              </a:rPr>
              <a:t>au coût de toute formation complémentaire suivie, le cas échéant, au cours de ces trois années.</a:t>
            </a:r>
          </a:p>
          <a:p>
            <a:pPr algn="just">
              <a:spcBef>
                <a:spcPts val="600"/>
              </a:spcBef>
              <a:spcAft>
                <a:spcPts val="600"/>
              </a:spcAft>
              <a:defRPr/>
            </a:pPr>
            <a:r>
              <a:rPr lang="fr-FR" sz="1700" dirty="0">
                <a:solidFill>
                  <a:schemeClr val="tx2"/>
                </a:solidFill>
              </a:rPr>
              <a:t>A défaut d’accord sur le montant de cette indemnité, la collectivité d’accueil rembourse la totalité des dépenses engagées par la collectivité d’origine. </a:t>
            </a:r>
          </a:p>
          <a:p>
            <a:pPr marL="285750" indent="-285750" algn="just">
              <a:buFont typeface="Arial" panose="020B0604020202020204" pitchFamily="34" charset="0"/>
              <a:buChar char="•"/>
              <a:defRPr/>
            </a:pPr>
            <a:endParaRPr lang="fr-FR" sz="1700" dirty="0">
              <a:solidFill>
                <a:schemeClr val="tx2"/>
              </a:solidFill>
            </a:endParaRPr>
          </a:p>
          <a:p>
            <a:pPr algn="just">
              <a:defRPr/>
            </a:pPr>
            <a:endParaRPr lang="fr-FR" sz="1700" dirty="0">
              <a:solidFill>
                <a:schemeClr val="tx2"/>
              </a:solidFill>
            </a:endParaRPr>
          </a:p>
        </p:txBody>
      </p:sp>
      <p:sp>
        <p:nvSpPr>
          <p:cNvPr id="12" name="Espace réservé du numéro de diapositive 11">
            <a:extLst>
              <a:ext uri="{FF2B5EF4-FFF2-40B4-BE49-F238E27FC236}">
                <a16:creationId xmlns:a16="http://schemas.microsoft.com/office/drawing/2014/main" id="{E50C99B2-594B-76B3-7DCA-AAADB164568D}"/>
              </a:ext>
            </a:extLst>
          </p:cNvPr>
          <p:cNvSpPr>
            <a:spLocks noGrp="1"/>
          </p:cNvSpPr>
          <p:nvPr>
            <p:ph type="sldNum" sz="quarter" idx="12"/>
          </p:nvPr>
        </p:nvSpPr>
        <p:spPr/>
        <p:txBody>
          <a:bodyPr/>
          <a:lstStyle/>
          <a:p>
            <a:fld id="{065D238E-0235-407E-A47E-90C9449F5B8D}" type="slidenum">
              <a:rPr lang="fr-FR" smtClean="0"/>
              <a:t>14</a:t>
            </a:fld>
            <a:endParaRPr lang="fr-FR"/>
          </a:p>
        </p:txBody>
      </p:sp>
    </p:spTree>
    <p:extLst>
      <p:ext uri="{BB962C8B-B14F-4D97-AF65-F5344CB8AC3E}">
        <p14:creationId xmlns:p14="http://schemas.microsoft.com/office/powerpoint/2010/main" val="1958010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Les conséquences de la mutation externe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2" name="Rectangle 1"/>
          <p:cNvSpPr/>
          <p:nvPr/>
        </p:nvSpPr>
        <p:spPr>
          <a:xfrm>
            <a:off x="123118" y="928346"/>
            <a:ext cx="8776486" cy="6063198"/>
          </a:xfrm>
          <a:prstGeom prst="rect">
            <a:avLst/>
          </a:prstGeom>
        </p:spPr>
        <p:txBody>
          <a:bodyPr wrap="square">
            <a:spAutoFit/>
          </a:bodyPr>
          <a:lstStyle/>
          <a:p>
            <a:pPr indent="-285750" algn="just">
              <a:spcBef>
                <a:spcPts val="600"/>
              </a:spcBef>
              <a:spcAft>
                <a:spcPts val="600"/>
              </a:spcAft>
              <a:buFont typeface="Wingdings" panose="05000000000000000000" pitchFamily="2" charset="2"/>
              <a:buChar char="§"/>
              <a:defRPr/>
            </a:pPr>
            <a:r>
              <a:rPr lang="fr-FR" sz="1700" dirty="0">
                <a:solidFill>
                  <a:schemeClr val="tx2"/>
                </a:solidFill>
              </a:rPr>
              <a:t>L’engagement de servir : </a:t>
            </a:r>
          </a:p>
          <a:p>
            <a:pPr algn="just">
              <a:spcBef>
                <a:spcPts val="600"/>
              </a:spcBef>
              <a:spcAft>
                <a:spcPts val="600"/>
              </a:spcAft>
            </a:pPr>
            <a:r>
              <a:rPr lang="fr-FR" sz="1700" dirty="0">
                <a:solidFill>
                  <a:schemeClr val="tx2"/>
                </a:solidFill>
              </a:rPr>
              <a:t>« Le fonctionnaire territorial qui suit ou qui a suivi les formations prévues par un statut particulier antérieurement à sa prise de fonction peut être soumis à l'obligation de servir dans la fonction publique territoriale » article L. 327-8 du CGFP.</a:t>
            </a:r>
          </a:p>
          <a:p>
            <a:pPr algn="just">
              <a:spcBef>
                <a:spcPts val="600"/>
              </a:spcBef>
              <a:spcAft>
                <a:spcPts val="600"/>
              </a:spcAft>
              <a:defRPr/>
            </a:pPr>
            <a:r>
              <a:rPr lang="fr-FR" sz="1700" dirty="0">
                <a:solidFill>
                  <a:schemeClr val="tx2"/>
                </a:solidFill>
              </a:rPr>
              <a:t>Seuls les agents du cadre d’emplois </a:t>
            </a:r>
            <a:r>
              <a:rPr lang="fr-FR" sz="1700" b="1" dirty="0">
                <a:solidFill>
                  <a:schemeClr val="tx2"/>
                </a:solidFill>
              </a:rPr>
              <a:t>des policiers municipaux recrutés en qualité de stagiaires, puis titularisés dans un cadre d’emplois de la police municipale</a:t>
            </a:r>
            <a:r>
              <a:rPr lang="fr-FR" sz="1700" dirty="0">
                <a:solidFill>
                  <a:schemeClr val="tx2"/>
                </a:solidFill>
              </a:rPr>
              <a:t>, sont concernés pour l’instant par cette obligation.</a:t>
            </a:r>
          </a:p>
          <a:p>
            <a:pPr algn="just">
              <a:spcBef>
                <a:spcPts val="600"/>
              </a:spcBef>
              <a:spcAft>
                <a:spcPts val="600"/>
              </a:spcAft>
              <a:defRPr/>
            </a:pPr>
            <a:r>
              <a:rPr lang="fr-FR" sz="1700" dirty="0">
                <a:solidFill>
                  <a:schemeClr val="tx2"/>
                </a:solidFill>
              </a:rPr>
              <a:t>Si l’autorité territoriale entend imposer un engagement de servir, </a:t>
            </a:r>
            <a:r>
              <a:rPr lang="fr-FR" sz="1700" b="1" dirty="0">
                <a:solidFill>
                  <a:schemeClr val="tx2"/>
                </a:solidFill>
              </a:rPr>
              <a:t>elle doit impérativement en informer l’agent par écrit avant sa nomination.</a:t>
            </a:r>
            <a:r>
              <a:rPr lang="fr-FR" sz="1700" dirty="0">
                <a:solidFill>
                  <a:schemeClr val="tx2"/>
                </a:solidFill>
              </a:rPr>
              <a:t> </a:t>
            </a:r>
          </a:p>
          <a:p>
            <a:pPr algn="just" fontAlgn="base">
              <a:spcBef>
                <a:spcPts val="600"/>
              </a:spcBef>
            </a:pPr>
            <a:r>
              <a:rPr lang="fr-FR" sz="1700" u="sng" dirty="0">
                <a:solidFill>
                  <a:schemeClr val="tx2"/>
                </a:solidFill>
              </a:rPr>
              <a:t>Ce document précise :</a:t>
            </a:r>
          </a:p>
          <a:p>
            <a:pPr algn="just" fontAlgn="base">
              <a:spcBef>
                <a:spcPts val="600"/>
              </a:spcBef>
            </a:pPr>
            <a:endParaRPr lang="fr-FR" sz="500" u="sng" dirty="0">
              <a:solidFill>
                <a:schemeClr val="tx2"/>
              </a:solidFill>
            </a:endParaRPr>
          </a:p>
          <a:p>
            <a:pPr marL="285750" indent="-285750" algn="just" fontAlgn="base">
              <a:buFont typeface="Arial" panose="020B0604020202020204" pitchFamily="34" charset="0"/>
              <a:buChar char="•"/>
            </a:pPr>
            <a:r>
              <a:rPr lang="fr-FR" sz="1700" dirty="0">
                <a:solidFill>
                  <a:schemeClr val="tx2"/>
                </a:solidFill>
              </a:rPr>
              <a:t>La durée de l’engagement de servir (</a:t>
            </a:r>
            <a:r>
              <a:rPr lang="fr-FR" sz="1700" b="1" dirty="0">
                <a:solidFill>
                  <a:schemeClr val="tx2"/>
                </a:solidFill>
              </a:rPr>
              <a:t>maximum 3 ans </a:t>
            </a:r>
            <a:r>
              <a:rPr lang="fr-FR" sz="1700" dirty="0">
                <a:solidFill>
                  <a:schemeClr val="tx2"/>
                </a:solidFill>
              </a:rPr>
              <a:t>à compter de la date de titularisation),</a:t>
            </a:r>
          </a:p>
          <a:p>
            <a:pPr marL="285750" indent="-285750" algn="just" fontAlgn="base">
              <a:buFont typeface="Arial" panose="020B0604020202020204" pitchFamily="34" charset="0"/>
              <a:buChar char="•"/>
            </a:pPr>
            <a:r>
              <a:rPr lang="fr-FR" sz="1700" b="1" dirty="0">
                <a:solidFill>
                  <a:schemeClr val="tx2"/>
                </a:solidFill>
              </a:rPr>
              <a:t>Les conséquences de sa rupture</a:t>
            </a:r>
            <a:r>
              <a:rPr lang="fr-FR" sz="1700" dirty="0">
                <a:solidFill>
                  <a:schemeClr val="tx2"/>
                </a:solidFill>
              </a:rPr>
              <a:t>, qui consistent en une obligation de remboursement d’une somme forfaitaire prenant en compte le coût de la formation initiale d’application (FIA).</a:t>
            </a:r>
          </a:p>
          <a:p>
            <a:pPr algn="just" fontAlgn="base">
              <a:spcBef>
                <a:spcPts val="600"/>
              </a:spcBef>
              <a:spcAft>
                <a:spcPts val="600"/>
              </a:spcAft>
            </a:pPr>
            <a:r>
              <a:rPr lang="fr-FR" sz="1700" dirty="0">
                <a:solidFill>
                  <a:schemeClr val="tx2"/>
                </a:solidFill>
              </a:rPr>
              <a:t>Ainsi, en cas de rupture de son engagement par l’agent et si cela a été précisé dans un engagement écrit, </a:t>
            </a:r>
            <a:r>
              <a:rPr lang="fr-FR" sz="1700" b="1" dirty="0">
                <a:solidFill>
                  <a:schemeClr val="tx2"/>
                </a:solidFill>
              </a:rPr>
              <a:t>la collectivité peut exiger le remboursement des montants forfaitaires.</a:t>
            </a:r>
          </a:p>
          <a:p>
            <a:pPr algn="just" fontAlgn="base">
              <a:spcBef>
                <a:spcPts val="600"/>
              </a:spcBef>
              <a:spcAft>
                <a:spcPts val="600"/>
              </a:spcAft>
            </a:pPr>
            <a:r>
              <a:rPr lang="fr-FR" sz="1700" dirty="0">
                <a:solidFill>
                  <a:schemeClr val="tx2"/>
                </a:solidFill>
              </a:rPr>
              <a:t>Dispenses possibles sous certaines conditions : motifs impérieux notamment tirés de son état de santé, ou pour des motifs de nécessités d’ordre familial (article L. 423-10 du CGFP). </a:t>
            </a:r>
          </a:p>
          <a:p>
            <a:pPr algn="just">
              <a:defRPr/>
            </a:pPr>
            <a:endParaRPr lang="fr-FR" sz="1700" dirty="0">
              <a:solidFill>
                <a:schemeClr val="tx2"/>
              </a:solidFill>
            </a:endParaRPr>
          </a:p>
        </p:txBody>
      </p:sp>
      <p:sp>
        <p:nvSpPr>
          <p:cNvPr id="11" name="Espace réservé du numéro de diapositive 10">
            <a:extLst>
              <a:ext uri="{FF2B5EF4-FFF2-40B4-BE49-F238E27FC236}">
                <a16:creationId xmlns:a16="http://schemas.microsoft.com/office/drawing/2014/main" id="{818B871E-6FAE-AEFA-7C4B-1C56109A677B}"/>
              </a:ext>
            </a:extLst>
          </p:cNvPr>
          <p:cNvSpPr>
            <a:spLocks noGrp="1"/>
          </p:cNvSpPr>
          <p:nvPr>
            <p:ph type="sldNum" sz="quarter" idx="12"/>
          </p:nvPr>
        </p:nvSpPr>
        <p:spPr/>
        <p:txBody>
          <a:bodyPr/>
          <a:lstStyle/>
          <a:p>
            <a:fld id="{065D238E-0235-407E-A47E-90C9449F5B8D}" type="slidenum">
              <a:rPr lang="fr-FR" smtClean="0"/>
              <a:t>15</a:t>
            </a:fld>
            <a:endParaRPr lang="fr-FR"/>
          </a:p>
        </p:txBody>
      </p:sp>
    </p:spTree>
    <p:extLst>
      <p:ext uri="{BB962C8B-B14F-4D97-AF65-F5344CB8AC3E}">
        <p14:creationId xmlns:p14="http://schemas.microsoft.com/office/powerpoint/2010/main" val="36754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D. Temps d’échange</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
        <p:nvSpPr>
          <p:cNvPr id="3" name="Espace réservé du numéro de diapositive 2">
            <a:extLst>
              <a:ext uri="{FF2B5EF4-FFF2-40B4-BE49-F238E27FC236}">
                <a16:creationId xmlns:a16="http://schemas.microsoft.com/office/drawing/2014/main" id="{BA9874FC-C684-AE8C-87CD-1D86D9EB5A03}"/>
              </a:ext>
            </a:extLst>
          </p:cNvPr>
          <p:cNvSpPr>
            <a:spLocks noGrp="1"/>
          </p:cNvSpPr>
          <p:nvPr>
            <p:ph type="sldNum" sz="quarter" idx="12"/>
          </p:nvPr>
        </p:nvSpPr>
        <p:spPr/>
        <p:txBody>
          <a:bodyPr/>
          <a:lstStyle/>
          <a:p>
            <a:fld id="{065D238E-0235-407E-A47E-90C9449F5B8D}" type="slidenum">
              <a:rPr lang="fr-FR" smtClean="0"/>
              <a:t>16</a:t>
            </a:fld>
            <a:endParaRPr lang="fr-FR"/>
          </a:p>
        </p:txBody>
      </p:sp>
    </p:spTree>
    <p:extLst>
      <p:ext uri="{BB962C8B-B14F-4D97-AF65-F5344CB8AC3E}">
        <p14:creationId xmlns:p14="http://schemas.microsoft.com/office/powerpoint/2010/main" val="3622909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179512" y="2449340"/>
            <a:ext cx="8501242" cy="1483715"/>
          </a:xfrm>
        </p:spPr>
        <p:txBody>
          <a:bodyPr>
            <a:normAutofit/>
          </a:bodyPr>
          <a:lstStyle/>
          <a:p>
            <a:r>
              <a:rPr lang="fr-FR" sz="3600" b="1" dirty="0">
                <a:ln w="1905"/>
                <a:solidFill>
                  <a:schemeClr val="accent1"/>
                </a:solidFill>
                <a:latin typeface="Calibri" panose="020F0502020204030204" pitchFamily="34" charset="0"/>
                <a:cs typeface="Calibri" panose="020F0502020204030204" pitchFamily="34" charset="0"/>
              </a:rPr>
              <a:t>II. Le changement d’affectation</a:t>
            </a:r>
            <a:br>
              <a:rPr lang="fr-FR" sz="3600" b="1" dirty="0">
                <a:ln w="1905"/>
                <a:solidFill>
                  <a:schemeClr val="accent1"/>
                </a:solidFill>
                <a:latin typeface="Calibri" panose="020F0502020204030204" pitchFamily="34" charset="0"/>
                <a:cs typeface="Calibri" panose="020F0502020204030204" pitchFamily="34" charset="0"/>
              </a:rPr>
            </a:br>
            <a:r>
              <a:rPr lang="fr-FR" sz="3600" b="1" dirty="0">
                <a:ln w="1905"/>
                <a:solidFill>
                  <a:schemeClr val="accent1"/>
                </a:solidFill>
                <a:latin typeface="Calibri" panose="020F0502020204030204" pitchFamily="34" charset="0"/>
                <a:cs typeface="Calibri" panose="020F0502020204030204" pitchFamily="34" charset="0"/>
              </a:rPr>
              <a:t> ou mutation interne</a:t>
            </a:r>
            <a:endParaRPr lang="fr-FR" sz="36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
        <p:nvSpPr>
          <p:cNvPr id="3" name="Espace réservé du numéro de diapositive 2">
            <a:extLst>
              <a:ext uri="{FF2B5EF4-FFF2-40B4-BE49-F238E27FC236}">
                <a16:creationId xmlns:a16="http://schemas.microsoft.com/office/drawing/2014/main" id="{7B018023-F821-BEEA-F02A-66CFE07DE981}"/>
              </a:ext>
            </a:extLst>
          </p:cNvPr>
          <p:cNvSpPr>
            <a:spLocks noGrp="1"/>
          </p:cNvSpPr>
          <p:nvPr>
            <p:ph type="sldNum" sz="quarter" idx="12"/>
          </p:nvPr>
        </p:nvSpPr>
        <p:spPr/>
        <p:txBody>
          <a:bodyPr/>
          <a:lstStyle/>
          <a:p>
            <a:fld id="{065D238E-0235-407E-A47E-90C9449F5B8D}" type="slidenum">
              <a:rPr lang="fr-FR" smtClean="0"/>
              <a:t>17</a:t>
            </a:fld>
            <a:endParaRPr lang="fr-FR"/>
          </a:p>
        </p:txBody>
      </p:sp>
    </p:spTree>
    <p:extLst>
      <p:ext uri="{BB962C8B-B14F-4D97-AF65-F5344CB8AC3E}">
        <p14:creationId xmlns:p14="http://schemas.microsoft.com/office/powerpoint/2010/main" val="96058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Sommaire</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376064" y="1340768"/>
            <a:ext cx="8064896" cy="2985433"/>
          </a:xfrm>
          <a:prstGeom prst="rect">
            <a:avLst/>
          </a:prstGeom>
        </p:spPr>
        <p:txBody>
          <a:bodyPr wrap="square">
            <a:spAutoFit/>
          </a:bodyPr>
          <a:lstStyle/>
          <a:p>
            <a:pPr marL="514350" indent="-514350">
              <a:spcBef>
                <a:spcPts val="1200"/>
              </a:spcBef>
              <a:spcAft>
                <a:spcPts val="1200"/>
              </a:spcAft>
              <a:buFont typeface="+mj-lt"/>
              <a:buAutoNum type="alphaUcPeriod"/>
            </a:pPr>
            <a:r>
              <a:rPr lang="fr-FR" sz="3200" b="1" dirty="0">
                <a:solidFill>
                  <a:schemeClr val="accent1"/>
                </a:solidFill>
              </a:rPr>
              <a:t>Le principe de mutation interne</a:t>
            </a:r>
          </a:p>
          <a:p>
            <a:pPr marL="514350" indent="-514350">
              <a:spcBef>
                <a:spcPts val="1200"/>
              </a:spcBef>
              <a:spcAft>
                <a:spcPts val="1200"/>
              </a:spcAft>
              <a:buFont typeface="+mj-lt"/>
              <a:buAutoNum type="alphaUcPeriod"/>
            </a:pPr>
            <a:r>
              <a:rPr lang="fr-FR" sz="3200" b="1" dirty="0">
                <a:solidFill>
                  <a:schemeClr val="accent1"/>
                </a:solidFill>
              </a:rPr>
              <a:t>La procédure de mutation interne</a:t>
            </a:r>
          </a:p>
          <a:p>
            <a:pPr marL="514350" indent="-514350">
              <a:spcBef>
                <a:spcPts val="1200"/>
              </a:spcBef>
              <a:spcAft>
                <a:spcPts val="1200"/>
              </a:spcAft>
              <a:buFont typeface="+mj-lt"/>
              <a:buAutoNum type="alphaUcPeriod"/>
            </a:pPr>
            <a:r>
              <a:rPr lang="fr-FR" sz="3200" b="1" dirty="0">
                <a:solidFill>
                  <a:schemeClr val="accent1"/>
                </a:solidFill>
              </a:rPr>
              <a:t>Les conséquences et les effets</a:t>
            </a:r>
          </a:p>
          <a:p>
            <a:pPr marL="514350" indent="-514350">
              <a:spcBef>
                <a:spcPts val="1200"/>
              </a:spcBef>
              <a:spcAft>
                <a:spcPts val="1200"/>
              </a:spcAft>
              <a:buFont typeface="+mj-lt"/>
              <a:buAutoNum type="alphaUcPeriod"/>
            </a:pPr>
            <a:r>
              <a:rPr lang="fr-FR" sz="3200" b="1" dirty="0">
                <a:solidFill>
                  <a:schemeClr val="accent1"/>
                </a:solidFill>
              </a:rPr>
              <a:t>Temps d’échange </a:t>
            </a:r>
          </a:p>
        </p:txBody>
      </p:sp>
      <p:sp>
        <p:nvSpPr>
          <p:cNvPr id="12" name="Espace réservé du numéro de diapositive 11">
            <a:extLst>
              <a:ext uri="{FF2B5EF4-FFF2-40B4-BE49-F238E27FC236}">
                <a16:creationId xmlns:a16="http://schemas.microsoft.com/office/drawing/2014/main" id="{C5A14502-A131-F780-7051-F8BCCE30BAFC}"/>
              </a:ext>
            </a:extLst>
          </p:cNvPr>
          <p:cNvSpPr>
            <a:spLocks noGrp="1"/>
          </p:cNvSpPr>
          <p:nvPr>
            <p:ph type="sldNum" sz="quarter" idx="12"/>
          </p:nvPr>
        </p:nvSpPr>
        <p:spPr/>
        <p:txBody>
          <a:bodyPr/>
          <a:lstStyle/>
          <a:p>
            <a:fld id="{065D238E-0235-407E-A47E-90C9449F5B8D}" type="slidenum">
              <a:rPr lang="fr-FR" smtClean="0"/>
              <a:t>18</a:t>
            </a:fld>
            <a:endParaRPr lang="fr-FR"/>
          </a:p>
        </p:txBody>
      </p:sp>
    </p:spTree>
    <p:extLst>
      <p:ext uri="{BB962C8B-B14F-4D97-AF65-F5344CB8AC3E}">
        <p14:creationId xmlns:p14="http://schemas.microsoft.com/office/powerpoint/2010/main" val="2198884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A. Le principe de la mutation interne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11748" y="1029750"/>
            <a:ext cx="8920502" cy="5293757"/>
          </a:xfrm>
          <a:prstGeom prst="rect">
            <a:avLst/>
          </a:prstGeom>
        </p:spPr>
        <p:txBody>
          <a:bodyPr wrap="square">
            <a:spAutoFit/>
          </a:bodyPr>
          <a:lstStyle/>
          <a:p>
            <a:pPr indent="-342900" algn="just">
              <a:spcBef>
                <a:spcPts val="600"/>
              </a:spcBef>
              <a:spcAft>
                <a:spcPts val="600"/>
              </a:spcAft>
              <a:buFont typeface="Wingdings"/>
              <a:buChar char="F"/>
            </a:pPr>
            <a:r>
              <a:rPr lang="fr-FR" sz="2000" b="1" dirty="0">
                <a:solidFill>
                  <a:srgbClr val="BE0F2E"/>
                </a:solidFill>
              </a:rPr>
              <a:t>Qu’est ce que la mutation interne (ou changement d’affectation) :</a:t>
            </a:r>
          </a:p>
          <a:p>
            <a:pPr algn="just">
              <a:spcBef>
                <a:spcPts val="600"/>
              </a:spcBef>
              <a:spcAft>
                <a:spcPts val="600"/>
              </a:spcAft>
            </a:pPr>
            <a:r>
              <a:rPr lang="fr-FR" dirty="0">
                <a:solidFill>
                  <a:schemeClr val="tx2"/>
                </a:solidFill>
              </a:rPr>
              <a:t>L’autorité territoriale procède aux mouvements des fonctionnaires au sein de la collectivité (article L. 512-23 du CGFP). Autrement dit, </a:t>
            </a:r>
            <a:r>
              <a:rPr lang="fr-FR" b="1" dirty="0">
                <a:solidFill>
                  <a:schemeClr val="tx2"/>
                </a:solidFill>
              </a:rPr>
              <a:t>les fonctionnaires ne disposent d’aucun droit acquis au maintien dans leurs fonctions.</a:t>
            </a:r>
          </a:p>
          <a:p>
            <a:pPr algn="just">
              <a:spcBef>
                <a:spcPts val="600"/>
              </a:spcBef>
              <a:spcAft>
                <a:spcPts val="600"/>
              </a:spcAft>
            </a:pPr>
            <a:r>
              <a:rPr lang="fr-FR" dirty="0">
                <a:solidFill>
                  <a:schemeClr val="tx2"/>
                </a:solidFill>
              </a:rPr>
              <a:t>La mutation interne se définit </a:t>
            </a:r>
            <a:r>
              <a:rPr lang="fr-FR" b="1" dirty="0">
                <a:solidFill>
                  <a:schemeClr val="tx2"/>
                </a:solidFill>
              </a:rPr>
              <a:t>comme un changement d’emploi correspondant au grade détenu par l’agent au sein de la même collectivité </a:t>
            </a:r>
            <a:r>
              <a:rPr lang="fr-FR" dirty="0">
                <a:solidFill>
                  <a:schemeClr val="tx2"/>
                </a:solidFill>
              </a:rPr>
              <a:t>ou du même établissement. </a:t>
            </a:r>
          </a:p>
          <a:p>
            <a:pPr algn="just">
              <a:spcBef>
                <a:spcPts val="600"/>
              </a:spcBef>
              <a:spcAft>
                <a:spcPts val="600"/>
              </a:spcAft>
            </a:pPr>
            <a:r>
              <a:rPr lang="fr-FR" dirty="0">
                <a:solidFill>
                  <a:schemeClr val="tx2"/>
                </a:solidFill>
              </a:rPr>
              <a:t>Elle peut intervenir soit à la demande de l’agent, soit à l’initiative exclusive de l’autorité territoriale, ou encore suite à l’avis du médecin du travail ou du Conseil Médical.</a:t>
            </a:r>
          </a:p>
          <a:p>
            <a:pPr algn="just">
              <a:spcBef>
                <a:spcPts val="600"/>
              </a:spcBef>
              <a:spcAft>
                <a:spcPts val="600"/>
              </a:spcAft>
            </a:pPr>
            <a:endParaRPr lang="fr-FR" sz="1000" dirty="0">
              <a:solidFill>
                <a:schemeClr val="tx2"/>
              </a:solidFill>
            </a:endParaRPr>
          </a:p>
          <a:p>
            <a:pPr algn="just">
              <a:spcBef>
                <a:spcPts val="600"/>
              </a:spcBef>
              <a:spcAft>
                <a:spcPts val="600"/>
              </a:spcAft>
            </a:pPr>
            <a:r>
              <a:rPr lang="fr-FR" dirty="0">
                <a:solidFill>
                  <a:schemeClr val="tx2"/>
                </a:solidFill>
              </a:rPr>
              <a:t>	La mutation interne est à distinguer de la simple modification de la fiche de poste 	(Question écrite-Sénat n°03370 de Monsieur Jean-Louis Masson).</a:t>
            </a:r>
          </a:p>
          <a:p>
            <a:pPr algn="just">
              <a:spcBef>
                <a:spcPts val="600"/>
              </a:spcBef>
              <a:spcAft>
                <a:spcPts val="600"/>
              </a:spcAft>
            </a:pPr>
            <a:endParaRPr lang="fr-FR" sz="1000" dirty="0">
              <a:solidFill>
                <a:schemeClr val="tx2"/>
              </a:solidFill>
            </a:endParaRPr>
          </a:p>
          <a:p>
            <a:pPr indent="-342900" algn="just">
              <a:spcBef>
                <a:spcPts val="600"/>
              </a:spcBef>
              <a:spcAft>
                <a:spcPts val="600"/>
              </a:spcAft>
              <a:buFont typeface="Wingdings"/>
              <a:buChar char="F"/>
            </a:pPr>
            <a:r>
              <a:rPr lang="fr-FR" sz="2000" b="1" dirty="0">
                <a:solidFill>
                  <a:srgbClr val="BE0F2E"/>
                </a:solidFill>
              </a:rPr>
              <a:t>Les bénéficiaires :</a:t>
            </a:r>
          </a:p>
          <a:p>
            <a:pPr algn="just">
              <a:spcBef>
                <a:spcPts val="600"/>
              </a:spcBef>
              <a:spcAft>
                <a:spcPts val="600"/>
              </a:spcAft>
            </a:pPr>
            <a:r>
              <a:rPr lang="fr-FR" dirty="0">
                <a:solidFill>
                  <a:schemeClr val="tx2"/>
                </a:solidFill>
              </a:rPr>
              <a:t>La mutation interne, en tant que telle, ne concerne en principe que les fonctionnaires titulaires et</a:t>
            </a:r>
            <a:r>
              <a:rPr lang="fr-FR" i="1" dirty="0">
                <a:solidFill>
                  <a:schemeClr val="tx2"/>
                </a:solidFill>
              </a:rPr>
              <a:t> stagiaires</a:t>
            </a:r>
            <a:r>
              <a:rPr lang="fr-FR" dirty="0">
                <a:solidFill>
                  <a:schemeClr val="tx2"/>
                </a:solidFill>
              </a:rPr>
              <a:t>. </a:t>
            </a:r>
          </a:p>
        </p:txBody>
      </p:sp>
      <p:pic>
        <p:nvPicPr>
          <p:cNvPr id="13" name="Graphique 12" descr="Avertissement contour">
            <a:extLst>
              <a:ext uri="{FF2B5EF4-FFF2-40B4-BE49-F238E27FC236}">
                <a16:creationId xmlns:a16="http://schemas.microsoft.com/office/drawing/2014/main" id="{AA7F7458-C2D3-737B-CADD-1D2EC98AB15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3694" y="4149080"/>
            <a:ext cx="754254" cy="57606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12" name="Espace réservé du numéro de diapositive 11">
            <a:extLst>
              <a:ext uri="{FF2B5EF4-FFF2-40B4-BE49-F238E27FC236}">
                <a16:creationId xmlns:a16="http://schemas.microsoft.com/office/drawing/2014/main" id="{2856F22E-386A-0EDC-2407-1FA6F4046A27}"/>
              </a:ext>
            </a:extLst>
          </p:cNvPr>
          <p:cNvSpPr>
            <a:spLocks noGrp="1"/>
          </p:cNvSpPr>
          <p:nvPr>
            <p:ph type="sldNum" sz="quarter" idx="12"/>
          </p:nvPr>
        </p:nvSpPr>
        <p:spPr/>
        <p:txBody>
          <a:bodyPr/>
          <a:lstStyle/>
          <a:p>
            <a:fld id="{065D238E-0235-407E-A47E-90C9449F5B8D}" type="slidenum">
              <a:rPr lang="fr-FR" smtClean="0"/>
              <a:t>19</a:t>
            </a:fld>
            <a:endParaRPr lang="fr-FR"/>
          </a:p>
        </p:txBody>
      </p:sp>
    </p:spTree>
    <p:extLst>
      <p:ext uri="{BB962C8B-B14F-4D97-AF65-F5344CB8AC3E}">
        <p14:creationId xmlns:p14="http://schemas.microsoft.com/office/powerpoint/2010/main" val="228787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rveur_gestion\Public CDG\Transfert de donnees\Diffusion-Communication\Charte graphique\Secretariat direction\autres docs\couverture powerpoi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902"/>
            <a:ext cx="9142643" cy="6856561"/>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1393386" y="1436217"/>
            <a:ext cx="7488832" cy="3071218"/>
          </a:xfrm>
        </p:spPr>
        <p:txBody>
          <a:bodyPr>
            <a:normAutofit/>
          </a:bodyPr>
          <a:lstStyle/>
          <a:p>
            <a:r>
              <a:rPr lang="fr-FR" altLang="fr-FR" b="1" dirty="0">
                <a:solidFill>
                  <a:srgbClr val="3F2270"/>
                </a:solidFill>
                <a:latin typeface="Calibri" panose="020F0502020204030204" pitchFamily="34" charset="0"/>
                <a:cs typeface="Calibri" panose="020F0502020204030204" pitchFamily="34" charset="0"/>
              </a:rPr>
              <a:t>La mutation externe et le changement d’affectation</a:t>
            </a:r>
          </a:p>
        </p:txBody>
      </p:sp>
      <p:sp>
        <p:nvSpPr>
          <p:cNvPr id="9" name="Rectangle 2"/>
          <p:cNvSpPr txBox="1">
            <a:spLocks noChangeArrowheads="1"/>
          </p:cNvSpPr>
          <p:nvPr/>
        </p:nvSpPr>
        <p:spPr bwMode="auto">
          <a:xfrm>
            <a:off x="4387277" y="6122568"/>
            <a:ext cx="3003654" cy="539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altLang="fr-FR" sz="1800" kern="0" dirty="0">
                <a:solidFill>
                  <a:schemeClr val="tx1"/>
                </a:solidFill>
                <a:latin typeface="Calibri" panose="020F0502020204030204" pitchFamily="34" charset="0"/>
                <a:cs typeface="Calibri" panose="020F0502020204030204" pitchFamily="34" charset="0"/>
              </a:rPr>
              <a:t>18 avril 2023</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087" y="3886174"/>
            <a:ext cx="2586131" cy="2743047"/>
          </a:xfrm>
          <a:prstGeom prst="rect">
            <a:avLst/>
          </a:prstGeom>
        </p:spPr>
      </p:pic>
      <p:sp>
        <p:nvSpPr>
          <p:cNvPr id="4" name="Espace réservé du numéro de diapositive 3">
            <a:extLst>
              <a:ext uri="{FF2B5EF4-FFF2-40B4-BE49-F238E27FC236}">
                <a16:creationId xmlns:a16="http://schemas.microsoft.com/office/drawing/2014/main" id="{4DD7E9C3-5B42-C11F-D9D9-87B967BEA5B3}"/>
              </a:ext>
            </a:extLst>
          </p:cNvPr>
          <p:cNvSpPr>
            <a:spLocks noGrp="1"/>
          </p:cNvSpPr>
          <p:nvPr>
            <p:ph type="sldNum" sz="quarter" idx="12"/>
          </p:nvPr>
        </p:nvSpPr>
        <p:spPr/>
        <p:txBody>
          <a:bodyPr/>
          <a:lstStyle/>
          <a:p>
            <a:fld id="{065D238E-0235-407E-A47E-90C9449F5B8D}" type="slidenum">
              <a:rPr lang="fr-FR" smtClean="0"/>
              <a:t>2</a:t>
            </a:fld>
            <a:endParaRPr lang="fr-FR"/>
          </a:p>
        </p:txBody>
      </p:sp>
    </p:spTree>
    <p:extLst>
      <p:ext uri="{BB962C8B-B14F-4D97-AF65-F5344CB8AC3E}">
        <p14:creationId xmlns:p14="http://schemas.microsoft.com/office/powerpoint/2010/main" val="291920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fltVal val="0"/>
                                          </p:val>
                                        </p:tav>
                                        <p:tav tm="100000">
                                          <p:val>
                                            <p:strVal val="#ppt_w"/>
                                          </p:val>
                                        </p:tav>
                                      </p:tavLst>
                                    </p:anim>
                                    <p:anim calcmode="lin" valueType="num">
                                      <p:cBhvr>
                                        <p:cTn id="8" dur="2000" fill="hold"/>
                                        <p:tgtEl>
                                          <p:spTgt spid="2050"/>
                                        </p:tgtEl>
                                        <p:attrNameLst>
                                          <p:attrName>ppt_h</p:attrName>
                                        </p:attrNameLst>
                                      </p:cBhvr>
                                      <p:tavLst>
                                        <p:tav tm="0">
                                          <p:val>
                                            <p:fltVal val="0"/>
                                          </p:val>
                                        </p:tav>
                                        <p:tav tm="100000">
                                          <p:val>
                                            <p:strVal val="#ppt_h"/>
                                          </p:val>
                                        </p:tav>
                                      </p:tavLst>
                                    </p:anim>
                                    <p:animEffect transition="in" filter="fade">
                                      <p:cBhvr>
                                        <p:cTn id="9" dur="2000"/>
                                        <p:tgtEl>
                                          <p:spTgt spid="2050"/>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2000" fill="hold"/>
                                        <p:tgtEl>
                                          <p:spTgt spid="9"/>
                                        </p:tgtEl>
                                        <p:attrNameLst>
                                          <p:attrName>ppt_w</p:attrName>
                                        </p:attrNameLst>
                                      </p:cBhvr>
                                      <p:tavLst>
                                        <p:tav tm="0">
                                          <p:val>
                                            <p:fltVal val="0"/>
                                          </p:val>
                                        </p:tav>
                                        <p:tav tm="100000">
                                          <p:val>
                                            <p:strVal val="#ppt_w"/>
                                          </p:val>
                                        </p:tav>
                                      </p:tavLst>
                                    </p:anim>
                                    <p:anim calcmode="lin" valueType="num">
                                      <p:cBhvr>
                                        <p:cTn id="14" dur="2000" fill="hold"/>
                                        <p:tgtEl>
                                          <p:spTgt spid="9"/>
                                        </p:tgtEl>
                                        <p:attrNameLst>
                                          <p:attrName>ppt_h</p:attrName>
                                        </p:attrNameLst>
                                      </p:cBhvr>
                                      <p:tavLst>
                                        <p:tav tm="0">
                                          <p:val>
                                            <p:fltVal val="0"/>
                                          </p:val>
                                        </p:tav>
                                        <p:tav tm="100000">
                                          <p:val>
                                            <p:strVal val="#ppt_h"/>
                                          </p:val>
                                        </p:tav>
                                      </p:tavLst>
                                    </p:anim>
                                    <p:animEffect transition="in" filter="fade">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Le procédure de la mutation interne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11748" y="980728"/>
            <a:ext cx="8920502" cy="5062924"/>
          </a:xfrm>
          <a:prstGeom prst="rect">
            <a:avLst/>
          </a:prstGeom>
        </p:spPr>
        <p:txBody>
          <a:bodyPr wrap="square">
            <a:spAutoFit/>
          </a:bodyPr>
          <a:lstStyle/>
          <a:p>
            <a:pPr algn="just">
              <a:spcBef>
                <a:spcPts val="600"/>
              </a:spcBef>
              <a:spcAft>
                <a:spcPts val="600"/>
              </a:spcAft>
            </a:pPr>
            <a:r>
              <a:rPr lang="fr-FR" sz="1700" dirty="0">
                <a:solidFill>
                  <a:schemeClr val="tx2"/>
                </a:solidFill>
              </a:rPr>
              <a:t>Depuis le 1</a:t>
            </a:r>
            <a:r>
              <a:rPr lang="fr-FR" sz="1700" baseline="30000" dirty="0">
                <a:solidFill>
                  <a:schemeClr val="tx2"/>
                </a:solidFill>
              </a:rPr>
              <a:t>er</a:t>
            </a:r>
            <a:r>
              <a:rPr lang="fr-FR" sz="1700" dirty="0">
                <a:solidFill>
                  <a:schemeClr val="tx2"/>
                </a:solidFill>
              </a:rPr>
              <a:t> janvier 2020, </a:t>
            </a:r>
            <a:r>
              <a:rPr lang="fr-FR" sz="1700" b="1" dirty="0">
                <a:solidFill>
                  <a:schemeClr val="tx2"/>
                </a:solidFill>
              </a:rPr>
              <a:t>la CAP n’est plus compétente </a:t>
            </a:r>
            <a:r>
              <a:rPr lang="fr-FR" sz="1700" dirty="0">
                <a:solidFill>
                  <a:schemeClr val="tx2"/>
                </a:solidFill>
              </a:rPr>
              <a:t>pour examiner les décisions individuelles prises en matière de mutation. </a:t>
            </a:r>
          </a:p>
          <a:p>
            <a:pPr algn="just">
              <a:spcBef>
                <a:spcPts val="600"/>
              </a:spcBef>
              <a:spcAft>
                <a:spcPts val="600"/>
              </a:spcAft>
            </a:pPr>
            <a:r>
              <a:rPr lang="fr-FR" sz="1700" dirty="0">
                <a:solidFill>
                  <a:schemeClr val="tx2"/>
                </a:solidFill>
              </a:rPr>
              <a:t>Cependant, le changement d’affectation ne peut intervenir qu’après avoir réalisé les formalités obligatoires suivantes :</a:t>
            </a:r>
          </a:p>
          <a:p>
            <a:pPr marL="285750" indent="-285750" algn="just">
              <a:spcBef>
                <a:spcPts val="600"/>
              </a:spcBef>
              <a:spcAft>
                <a:spcPts val="600"/>
              </a:spcAft>
              <a:buFont typeface="Wingdings" panose="05000000000000000000" pitchFamily="2" charset="2"/>
              <a:buChar char="§"/>
            </a:pPr>
            <a:r>
              <a:rPr lang="fr-FR" sz="1700" dirty="0">
                <a:solidFill>
                  <a:schemeClr val="tx2"/>
                </a:solidFill>
              </a:rPr>
              <a:t> </a:t>
            </a:r>
            <a:r>
              <a:rPr lang="fr-FR" sz="1700" dirty="0">
                <a:solidFill>
                  <a:schemeClr val="tx2"/>
                </a:solidFill>
                <a:effectLst>
                  <a:outerShdw blurRad="38100" dist="38100" dir="2700000" algn="tl">
                    <a:srgbClr val="000000">
                      <a:alpha val="43137"/>
                    </a:srgbClr>
                  </a:outerShdw>
                </a:effectLst>
              </a:rPr>
              <a:t>Création de l’emploi </a:t>
            </a:r>
            <a:r>
              <a:rPr lang="fr-FR" sz="1700" dirty="0">
                <a:solidFill>
                  <a:schemeClr val="tx2"/>
                </a:solidFill>
              </a:rPr>
              <a:t>: Avant de nommer l’agent sur son nouveau poste, l’autorité territoriale doit disposer </a:t>
            </a:r>
            <a:r>
              <a:rPr lang="fr-FR" sz="1700" b="1" dirty="0">
                <a:solidFill>
                  <a:schemeClr val="tx2"/>
                </a:solidFill>
              </a:rPr>
              <a:t>d’un emploi vacant correspondant au grade de l’agent, </a:t>
            </a:r>
            <a:r>
              <a:rPr lang="fr-FR" sz="1700" dirty="0">
                <a:solidFill>
                  <a:schemeClr val="tx2"/>
                </a:solidFill>
              </a:rPr>
              <a:t>ou à défaut elle doit le créer par délibération (CAA Nantes 18 mai 2021 n°19NT01465) ;</a:t>
            </a:r>
          </a:p>
          <a:p>
            <a:pPr marL="285750" indent="-285750" algn="just">
              <a:spcBef>
                <a:spcPts val="600"/>
              </a:spcBef>
              <a:spcAft>
                <a:spcPts val="600"/>
              </a:spcAft>
              <a:buFont typeface="Wingdings" panose="05000000000000000000" pitchFamily="2" charset="2"/>
              <a:buChar char="§"/>
            </a:pPr>
            <a:r>
              <a:rPr lang="fr-FR" sz="1700" dirty="0">
                <a:solidFill>
                  <a:schemeClr val="tx2"/>
                </a:solidFill>
                <a:effectLst>
                  <a:outerShdw blurRad="38100" dist="38100" dir="2700000" algn="tl">
                    <a:srgbClr val="000000">
                      <a:alpha val="43137"/>
                    </a:srgbClr>
                  </a:outerShdw>
                </a:effectLst>
              </a:rPr>
              <a:t>Publicité </a:t>
            </a:r>
            <a:r>
              <a:rPr lang="fr-FR" sz="1700" b="1" dirty="0">
                <a:solidFill>
                  <a:schemeClr val="tx2"/>
                </a:solidFill>
              </a:rPr>
              <a:t>: </a:t>
            </a:r>
            <a:r>
              <a:rPr lang="fr-FR" sz="1700" dirty="0">
                <a:solidFill>
                  <a:schemeClr val="tx2"/>
                </a:solidFill>
              </a:rPr>
              <a:t>DCE ou DVE sur le site «emploi-territorial.fr» </a:t>
            </a:r>
            <a:r>
              <a:rPr lang="fr-FR" sz="1700" b="1" dirty="0">
                <a:solidFill>
                  <a:schemeClr val="tx2"/>
                </a:solidFill>
              </a:rPr>
              <a:t>au moins 8 semaines avant la date de changement d’affectation de l’agent</a:t>
            </a:r>
            <a:r>
              <a:rPr lang="fr-FR" sz="1700" dirty="0">
                <a:solidFill>
                  <a:schemeClr val="tx2"/>
                </a:solidFill>
              </a:rPr>
              <a:t>. Le non-respect de cette formalité entraine la nullité de la nomination (CE 2 avril 2021 n°440657) ;</a:t>
            </a:r>
          </a:p>
          <a:p>
            <a:pPr marL="285750" indent="-285750" algn="just">
              <a:spcBef>
                <a:spcPts val="600"/>
              </a:spcBef>
              <a:spcAft>
                <a:spcPts val="600"/>
              </a:spcAft>
              <a:buFont typeface="Wingdings" panose="05000000000000000000" pitchFamily="2" charset="2"/>
              <a:buChar char="§"/>
            </a:pPr>
            <a:r>
              <a:rPr lang="fr-FR" sz="1700" dirty="0">
                <a:solidFill>
                  <a:schemeClr val="tx2"/>
                </a:solidFill>
                <a:effectLst>
                  <a:outerShdw blurRad="38100" dist="38100" dir="2700000" algn="tl">
                    <a:srgbClr val="000000">
                      <a:alpha val="43137"/>
                    </a:srgbClr>
                  </a:outerShdw>
                </a:effectLst>
              </a:rPr>
              <a:t>Nomination de l’agent par le biais d’un arrêté individuel : </a:t>
            </a:r>
            <a:r>
              <a:rPr lang="fr-FR" sz="1700" dirty="0">
                <a:solidFill>
                  <a:schemeClr val="tx2"/>
                </a:solidFill>
              </a:rPr>
              <a:t>accompagné de sa nouvelle fiche de poste, les décisions prononçant un changement d’affectation n’ont pas être motivées (CE 24 juin n°139491). Cet arrêté n’est pas transmissible au contrôle de légalité ;  </a:t>
            </a:r>
          </a:p>
          <a:p>
            <a:pPr marL="285750" indent="-285750" algn="just">
              <a:spcBef>
                <a:spcPts val="600"/>
              </a:spcBef>
              <a:spcAft>
                <a:spcPts val="600"/>
              </a:spcAft>
              <a:buFont typeface="Wingdings" panose="05000000000000000000" pitchFamily="2" charset="2"/>
              <a:buChar char="§"/>
            </a:pPr>
            <a:r>
              <a:rPr lang="fr-FR" sz="1700" dirty="0">
                <a:solidFill>
                  <a:schemeClr val="tx2"/>
                </a:solidFill>
                <a:effectLst>
                  <a:outerShdw blurRad="38100" dist="38100" dir="2700000" algn="tl">
                    <a:srgbClr val="000000">
                      <a:alpha val="43137"/>
                    </a:srgbClr>
                  </a:outerShdw>
                </a:effectLst>
              </a:rPr>
              <a:t>Communication de son dossier </a:t>
            </a:r>
            <a:r>
              <a:rPr lang="fr-FR" sz="1700" dirty="0">
                <a:solidFill>
                  <a:schemeClr val="tx2"/>
                </a:solidFill>
              </a:rPr>
              <a:t>: Dès lors qu’une mutation interne est prise en considération de la personne, </a:t>
            </a:r>
            <a:r>
              <a:rPr lang="fr-FR" sz="1700" b="1" dirty="0">
                <a:solidFill>
                  <a:schemeClr val="tx2"/>
                </a:solidFill>
              </a:rPr>
              <a:t>l'agent doit au préalable être mis à même de demander la communication de son dossier</a:t>
            </a:r>
            <a:r>
              <a:rPr lang="fr-FR" sz="1700" dirty="0">
                <a:solidFill>
                  <a:schemeClr val="tx2"/>
                </a:solidFill>
              </a:rPr>
              <a:t>, que la mesure soit ou non prise dans l'intérêt du service (CE 29 août 2008 n°308317</a:t>
            </a:r>
            <a:r>
              <a:rPr lang="fr-FR" dirty="0">
                <a:solidFill>
                  <a:schemeClr val="tx2"/>
                </a:solidFill>
              </a:rPr>
              <a:t>). </a:t>
            </a:r>
            <a:endParaRPr lang="fr-FR" dirty="0">
              <a:solidFill>
                <a:schemeClr val="accent3">
                  <a:lumMod val="75000"/>
                </a:schemeClr>
              </a:solidFill>
            </a:endParaRPr>
          </a:p>
        </p:txBody>
      </p:sp>
      <p:sp>
        <p:nvSpPr>
          <p:cNvPr id="12" name="Espace réservé du numéro de diapositive 11">
            <a:extLst>
              <a:ext uri="{FF2B5EF4-FFF2-40B4-BE49-F238E27FC236}">
                <a16:creationId xmlns:a16="http://schemas.microsoft.com/office/drawing/2014/main" id="{B76AD030-B624-582D-3858-B6CFC9A347F1}"/>
              </a:ext>
            </a:extLst>
          </p:cNvPr>
          <p:cNvSpPr>
            <a:spLocks noGrp="1"/>
          </p:cNvSpPr>
          <p:nvPr>
            <p:ph type="sldNum" sz="quarter" idx="12"/>
          </p:nvPr>
        </p:nvSpPr>
        <p:spPr/>
        <p:txBody>
          <a:bodyPr/>
          <a:lstStyle/>
          <a:p>
            <a:fld id="{065D238E-0235-407E-A47E-90C9449F5B8D}" type="slidenum">
              <a:rPr lang="fr-FR" smtClean="0"/>
              <a:t>20</a:t>
            </a:fld>
            <a:endParaRPr lang="fr-FR"/>
          </a:p>
        </p:txBody>
      </p:sp>
    </p:spTree>
    <p:extLst>
      <p:ext uri="{BB962C8B-B14F-4D97-AF65-F5344CB8AC3E}">
        <p14:creationId xmlns:p14="http://schemas.microsoft.com/office/powerpoint/2010/main" val="2154742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Le procédure de la mutation interne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54168" y="934603"/>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11749" y="874626"/>
            <a:ext cx="8920502" cy="6001643"/>
          </a:xfrm>
          <a:prstGeom prst="rect">
            <a:avLst/>
          </a:prstGeom>
        </p:spPr>
        <p:txBody>
          <a:bodyPr wrap="square">
            <a:spAutoFit/>
          </a:bodyPr>
          <a:lstStyle/>
          <a:p>
            <a:pPr indent="-342900" algn="just">
              <a:spcBef>
                <a:spcPts val="600"/>
              </a:spcBef>
              <a:spcAft>
                <a:spcPts val="600"/>
              </a:spcAft>
              <a:buFont typeface="Wingdings"/>
              <a:buChar char="F"/>
            </a:pPr>
            <a:r>
              <a:rPr lang="fr-FR" sz="2000" b="1" dirty="0">
                <a:solidFill>
                  <a:srgbClr val="BE0F2E"/>
                </a:solidFill>
              </a:rPr>
              <a:t>Les conditions de validité de la mutation interne :</a:t>
            </a:r>
          </a:p>
          <a:p>
            <a:pPr marL="285750" indent="-285750" algn="just">
              <a:spcBef>
                <a:spcPts val="600"/>
              </a:spcBef>
              <a:spcAft>
                <a:spcPts val="600"/>
              </a:spcAft>
              <a:buFont typeface="Wingdings" panose="05000000000000000000" pitchFamily="2" charset="2"/>
              <a:buChar char="§"/>
            </a:pPr>
            <a:r>
              <a:rPr lang="fr-FR" sz="1700" dirty="0">
                <a:solidFill>
                  <a:schemeClr val="tx2"/>
                </a:solidFill>
              </a:rPr>
              <a:t>Elle doit s’effectuer sur </a:t>
            </a:r>
            <a:r>
              <a:rPr lang="fr-FR" sz="1700" b="1" dirty="0">
                <a:solidFill>
                  <a:schemeClr val="tx2"/>
                </a:solidFill>
              </a:rPr>
              <a:t>un emploi relevant du grade de l’agent </a:t>
            </a:r>
            <a:r>
              <a:rPr lang="fr-FR" sz="1700" dirty="0">
                <a:solidFill>
                  <a:schemeClr val="tx2"/>
                </a:solidFill>
              </a:rPr>
              <a:t>;</a:t>
            </a:r>
          </a:p>
          <a:p>
            <a:pPr marL="285750" indent="-285750" algn="just">
              <a:spcBef>
                <a:spcPts val="600"/>
              </a:spcBef>
              <a:spcAft>
                <a:spcPts val="600"/>
              </a:spcAft>
              <a:buFont typeface="Wingdings" panose="05000000000000000000" pitchFamily="2" charset="2"/>
              <a:buChar char="§"/>
            </a:pPr>
            <a:r>
              <a:rPr lang="fr-FR" sz="1700" dirty="0">
                <a:solidFill>
                  <a:schemeClr val="tx2"/>
                </a:solidFill>
              </a:rPr>
              <a:t>Elle doit être motivée par </a:t>
            </a:r>
            <a:r>
              <a:rPr lang="fr-FR" sz="1700" b="1" dirty="0">
                <a:solidFill>
                  <a:schemeClr val="tx2"/>
                </a:solidFill>
              </a:rPr>
              <a:t>un motif lié à l’intérêt du service : </a:t>
            </a:r>
          </a:p>
          <a:p>
            <a:pPr algn="just">
              <a:spcBef>
                <a:spcPts val="600"/>
              </a:spcBef>
              <a:spcAft>
                <a:spcPts val="600"/>
              </a:spcAft>
            </a:pPr>
            <a:r>
              <a:rPr lang="fr-FR" sz="1700" dirty="0">
                <a:solidFill>
                  <a:schemeClr val="tx2"/>
                </a:solidFill>
              </a:rPr>
              <a:t>La notion d'intérêt du service constitue la motivation essentielle du changement d'affectation à l'initiative de l'administration. </a:t>
            </a:r>
          </a:p>
          <a:p>
            <a:pPr algn="just">
              <a:spcBef>
                <a:spcPts val="600"/>
              </a:spcBef>
              <a:spcAft>
                <a:spcPts val="600"/>
              </a:spcAft>
            </a:pPr>
            <a:r>
              <a:rPr lang="fr-FR" sz="1700" dirty="0">
                <a:solidFill>
                  <a:schemeClr val="tx2"/>
                </a:solidFill>
              </a:rPr>
              <a:t>A titre d’exemple rentrent dans ce cas : </a:t>
            </a:r>
          </a:p>
          <a:p>
            <a:pPr marL="285750" indent="-285750" algn="just">
              <a:spcBef>
                <a:spcPts val="600"/>
              </a:spcBef>
              <a:spcAft>
                <a:spcPts val="600"/>
              </a:spcAft>
              <a:buFont typeface="Wingdings" panose="05000000000000000000" pitchFamily="2" charset="2"/>
              <a:buChar char="ü"/>
            </a:pPr>
            <a:r>
              <a:rPr lang="fr-FR" sz="1700" b="1" dirty="0">
                <a:solidFill>
                  <a:schemeClr val="tx2"/>
                </a:solidFill>
              </a:rPr>
              <a:t>Les motifs tenant à l’amélioration de l’organisation du service ou réorganisation des services </a:t>
            </a:r>
            <a:r>
              <a:rPr lang="fr-FR" sz="1700" dirty="0">
                <a:solidFill>
                  <a:schemeClr val="tx2"/>
                </a:solidFill>
              </a:rPr>
              <a:t>;</a:t>
            </a:r>
          </a:p>
          <a:p>
            <a:pPr algn="just">
              <a:spcBef>
                <a:spcPts val="600"/>
              </a:spcBef>
              <a:spcAft>
                <a:spcPts val="600"/>
              </a:spcAft>
            </a:pPr>
            <a:r>
              <a:rPr lang="fr-FR" u="sng" dirty="0">
                <a:solidFill>
                  <a:schemeClr val="tx2"/>
                </a:solidFill>
              </a:rPr>
              <a:t>Quelques exemples de jurisprudences :</a:t>
            </a:r>
          </a:p>
          <a:p>
            <a:pPr marL="285750" indent="-285750" algn="just">
              <a:spcBef>
                <a:spcPts val="600"/>
              </a:spcBef>
              <a:spcAft>
                <a:spcPts val="600"/>
              </a:spcAft>
              <a:buFontTx/>
              <a:buChar char="-"/>
            </a:pPr>
            <a:r>
              <a:rPr lang="fr-FR" sz="1600" i="1" dirty="0">
                <a:solidFill>
                  <a:schemeClr val="tx2"/>
                </a:solidFill>
              </a:rPr>
              <a:t>La nécessité de rationaliser et d’améliorer l’organisation des services est un motif pouvant valablement justifier une mutation interne (CE du 27/10/1982 n°21670),</a:t>
            </a:r>
          </a:p>
          <a:p>
            <a:pPr marL="285750" indent="-285750" algn="just">
              <a:spcBef>
                <a:spcPts val="600"/>
              </a:spcBef>
              <a:spcAft>
                <a:spcPts val="600"/>
              </a:spcAft>
              <a:buFontTx/>
              <a:buChar char="-"/>
            </a:pPr>
            <a:r>
              <a:rPr lang="fr-FR" sz="1600" i="1" dirty="0">
                <a:solidFill>
                  <a:schemeClr val="tx2"/>
                </a:solidFill>
              </a:rPr>
              <a:t>La décision affectant un agent du service de nuit au service de jour, motivée à la fois par une réorganisation du travail de nuit avec modification de la composition des équipes, par des difficultés de l’agent dans l’accomplissement dans son service de nuit (CE du 27/03/2009 n°301468), </a:t>
            </a:r>
          </a:p>
          <a:p>
            <a:pPr marL="285750" indent="-285750" algn="just">
              <a:spcBef>
                <a:spcPts val="600"/>
              </a:spcBef>
              <a:spcAft>
                <a:spcPts val="600"/>
              </a:spcAft>
              <a:buFontTx/>
              <a:buChar char="-"/>
            </a:pPr>
            <a:r>
              <a:rPr lang="fr-FR" sz="1600" i="1" dirty="0">
                <a:solidFill>
                  <a:schemeClr val="tx2"/>
                </a:solidFill>
              </a:rPr>
              <a:t>Changement d’affectation d’un agent en CLM motivé par l’organisation des services et afin d’apaiser de vives tensions avec son supérieur hiérarchique (CE, 18 mars 1996, n°107065 ; CAA Paris, 19 décembre 2014, n°13PA02564). </a:t>
            </a:r>
          </a:p>
          <a:p>
            <a:pPr marL="285750" indent="-285750" algn="just">
              <a:spcBef>
                <a:spcPts val="600"/>
              </a:spcBef>
              <a:spcAft>
                <a:spcPts val="600"/>
              </a:spcAft>
              <a:buFontTx/>
              <a:buChar char="-"/>
            </a:pPr>
            <a:endParaRPr lang="fr-FR" sz="1600" i="1" dirty="0">
              <a:solidFill>
                <a:schemeClr val="tx2"/>
              </a:solidFill>
            </a:endParaRPr>
          </a:p>
        </p:txBody>
      </p:sp>
      <p:sp>
        <p:nvSpPr>
          <p:cNvPr id="12" name="Espace réservé du numéro de diapositive 11">
            <a:extLst>
              <a:ext uri="{FF2B5EF4-FFF2-40B4-BE49-F238E27FC236}">
                <a16:creationId xmlns:a16="http://schemas.microsoft.com/office/drawing/2014/main" id="{4C78E4F1-AFF8-BF25-A771-7C5B8E6F0BB2}"/>
              </a:ext>
            </a:extLst>
          </p:cNvPr>
          <p:cNvSpPr>
            <a:spLocks noGrp="1"/>
          </p:cNvSpPr>
          <p:nvPr>
            <p:ph type="sldNum" sz="quarter" idx="12"/>
          </p:nvPr>
        </p:nvSpPr>
        <p:spPr/>
        <p:txBody>
          <a:bodyPr/>
          <a:lstStyle/>
          <a:p>
            <a:fld id="{065D238E-0235-407E-A47E-90C9449F5B8D}" type="slidenum">
              <a:rPr lang="fr-FR" smtClean="0"/>
              <a:t>21</a:t>
            </a:fld>
            <a:endParaRPr lang="fr-FR" dirty="0"/>
          </a:p>
        </p:txBody>
      </p:sp>
    </p:spTree>
    <p:extLst>
      <p:ext uri="{BB962C8B-B14F-4D97-AF65-F5344CB8AC3E}">
        <p14:creationId xmlns:p14="http://schemas.microsoft.com/office/powerpoint/2010/main" val="2763242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02403" y="123997"/>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Le procédure de la mutation interne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143694" y="1115628"/>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215513" y="1067665"/>
            <a:ext cx="8748975" cy="4339650"/>
          </a:xfrm>
          <a:prstGeom prst="rect">
            <a:avLst/>
          </a:prstGeom>
        </p:spPr>
        <p:txBody>
          <a:bodyPr wrap="square">
            <a:spAutoFit/>
          </a:bodyPr>
          <a:lstStyle/>
          <a:p>
            <a:pPr marL="285750" indent="-285750" algn="just">
              <a:spcBef>
                <a:spcPts val="600"/>
              </a:spcBef>
              <a:spcAft>
                <a:spcPts val="600"/>
              </a:spcAft>
              <a:buFont typeface="Wingdings" panose="05000000000000000000" pitchFamily="2" charset="2"/>
              <a:buChar char="ü"/>
            </a:pPr>
            <a:r>
              <a:rPr lang="fr-FR" b="1" dirty="0">
                <a:solidFill>
                  <a:schemeClr val="tx2"/>
                </a:solidFill>
              </a:rPr>
              <a:t>Les motifs liés à la personne de l’agent sans caractère disciplinaire.</a:t>
            </a:r>
          </a:p>
          <a:p>
            <a:pPr algn="just">
              <a:spcBef>
                <a:spcPts val="600"/>
              </a:spcBef>
              <a:spcAft>
                <a:spcPts val="600"/>
              </a:spcAft>
            </a:pPr>
            <a:r>
              <a:rPr lang="fr-FR" dirty="0">
                <a:solidFill>
                  <a:schemeClr val="tx2"/>
                </a:solidFill>
              </a:rPr>
              <a:t>La décision de mutation interne ne peut être prise à la place d'une procédure disciplinaire. Elle ne doit pas avoir pour effet de sanctionner des manquements aux obligations de l’agent, ni de le priver des garanties prévues par la procédure disciplinaire (articles L.533-1 et suivants du CGFP). </a:t>
            </a:r>
          </a:p>
          <a:p>
            <a:pPr algn="just">
              <a:spcBef>
                <a:spcPts val="600"/>
              </a:spcBef>
              <a:spcAft>
                <a:spcPts val="600"/>
              </a:spcAft>
            </a:pPr>
            <a:r>
              <a:rPr lang="fr-FR" u="sng" dirty="0">
                <a:solidFill>
                  <a:schemeClr val="tx2"/>
                </a:solidFill>
              </a:rPr>
              <a:t>Quelques exemples de jurisprudences :</a:t>
            </a:r>
          </a:p>
          <a:p>
            <a:pPr marL="285750" indent="-285750" algn="just">
              <a:spcBef>
                <a:spcPts val="600"/>
              </a:spcBef>
              <a:spcAft>
                <a:spcPts val="600"/>
              </a:spcAft>
              <a:buFontTx/>
              <a:buChar char="-"/>
            </a:pPr>
            <a:r>
              <a:rPr lang="fr-FR" sz="1600" i="1" dirty="0">
                <a:solidFill>
                  <a:srgbClr val="3F2270"/>
                </a:solidFill>
                <a:latin typeface="Calibri"/>
              </a:rPr>
              <a:t>Le changement d’affectation d'un fonctionnaire peut être motivé par la volonté de l’autorité territoriale de réduire une vive tension avec certains membres du personnel, sans que cette mesure implique obligatoirement que la responsabilité de cette tension soit imputée à l'agent public (CE, 25 septembre 2015, n°372624),</a:t>
            </a:r>
          </a:p>
          <a:p>
            <a:pPr marL="285750" indent="-285750" algn="just">
              <a:spcBef>
                <a:spcPts val="600"/>
              </a:spcBef>
              <a:spcAft>
                <a:spcPts val="600"/>
              </a:spcAft>
              <a:buFontTx/>
              <a:buChar char="-"/>
            </a:pPr>
            <a:r>
              <a:rPr kumimoji="0" lang="fr-FR" sz="1600" b="0" i="1" u="none" strike="noStrike" kern="1200" cap="none" spc="0" normalizeH="0" baseline="0" noProof="0" dirty="0">
                <a:ln>
                  <a:noFill/>
                </a:ln>
                <a:solidFill>
                  <a:srgbClr val="3F2270"/>
                </a:solidFill>
                <a:effectLst/>
                <a:uLnTx/>
                <a:uFillTx/>
                <a:latin typeface="Calibri"/>
                <a:ea typeface="+mn-ea"/>
                <a:cs typeface="+mn-cs"/>
              </a:rPr>
              <a:t>La mutation d’un fonctionnaire investi de responsabilités syndicales, eu égard à la fréquence de ses demandes d’autorisations spéciales d’absences, dans un nouveau service soumis à des contraintes moins importantes lui permettant ainsi d’exercer son mandat syndical dans de meilleures condition </a:t>
            </a:r>
            <a:r>
              <a:rPr kumimoji="0" lang="pt-BR" sz="1600" b="0" i="1" u="none" strike="noStrike" kern="1200" cap="none" spc="0" normalizeH="0" baseline="0" noProof="0" dirty="0">
                <a:ln>
                  <a:noFill/>
                </a:ln>
                <a:solidFill>
                  <a:srgbClr val="3F2270"/>
                </a:solidFill>
                <a:effectLst/>
                <a:uLnTx/>
                <a:uFillTx/>
                <a:latin typeface="Calibri"/>
                <a:ea typeface="+mn-ea"/>
                <a:cs typeface="+mn-cs"/>
              </a:rPr>
              <a:t>(CAA Paris, 24/06/2008, n°05PA02748). </a:t>
            </a:r>
          </a:p>
        </p:txBody>
      </p:sp>
      <p:sp>
        <p:nvSpPr>
          <p:cNvPr id="12" name="Espace réservé du numéro de diapositive 11">
            <a:extLst>
              <a:ext uri="{FF2B5EF4-FFF2-40B4-BE49-F238E27FC236}">
                <a16:creationId xmlns:a16="http://schemas.microsoft.com/office/drawing/2014/main" id="{F3086EDB-54E5-C6BE-6F46-F9AC08C35E00}"/>
              </a:ext>
            </a:extLst>
          </p:cNvPr>
          <p:cNvSpPr>
            <a:spLocks noGrp="1"/>
          </p:cNvSpPr>
          <p:nvPr>
            <p:ph type="sldNum" sz="quarter" idx="12"/>
          </p:nvPr>
        </p:nvSpPr>
        <p:spPr/>
        <p:txBody>
          <a:bodyPr/>
          <a:lstStyle/>
          <a:p>
            <a:fld id="{065D238E-0235-407E-A47E-90C9449F5B8D}" type="slidenum">
              <a:rPr lang="fr-FR" smtClean="0"/>
              <a:t>22</a:t>
            </a:fld>
            <a:endParaRPr lang="fr-FR"/>
          </a:p>
        </p:txBody>
      </p:sp>
    </p:spTree>
    <p:extLst>
      <p:ext uri="{BB962C8B-B14F-4D97-AF65-F5344CB8AC3E}">
        <p14:creationId xmlns:p14="http://schemas.microsoft.com/office/powerpoint/2010/main" val="2715490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23718"/>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Le procédure de la mutation interne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43694" y="1082326"/>
            <a:ext cx="8748786" cy="4170372"/>
          </a:xfrm>
          <a:prstGeom prst="rect">
            <a:avLst/>
          </a:prstGeom>
        </p:spPr>
        <p:txBody>
          <a:bodyPr wrap="square">
            <a:spAutoFit/>
          </a:bodyPr>
          <a:lstStyle/>
          <a:p>
            <a:pPr algn="just">
              <a:spcBef>
                <a:spcPts val="600"/>
              </a:spcBef>
              <a:spcAft>
                <a:spcPts val="600"/>
              </a:spcAft>
            </a:pPr>
            <a:r>
              <a:rPr lang="fr-FR" sz="1600" b="1" dirty="0">
                <a:solidFill>
                  <a:schemeClr val="tx2"/>
                </a:solidFill>
              </a:rPr>
              <a:t>	</a:t>
            </a:r>
            <a:r>
              <a:rPr lang="fr-FR" b="1" dirty="0">
                <a:solidFill>
                  <a:schemeClr val="tx2"/>
                </a:solidFill>
              </a:rPr>
              <a:t>Ne correspond pas à une mutation interne, la décision qui se fonde 	exclusivement sur	un comportement fautif de l’agent, sous peine de prendre 	une sanction disciplinaire déguisée. </a:t>
            </a:r>
          </a:p>
          <a:p>
            <a:pPr algn="just">
              <a:spcBef>
                <a:spcPts val="600"/>
              </a:spcBef>
              <a:spcAft>
                <a:spcPts val="600"/>
              </a:spcAft>
            </a:pPr>
            <a:endParaRPr lang="fr-FR" sz="100" dirty="0">
              <a:solidFill>
                <a:schemeClr val="tx2"/>
              </a:solidFill>
            </a:endParaRPr>
          </a:p>
          <a:p>
            <a:pPr algn="just">
              <a:spcBef>
                <a:spcPts val="600"/>
              </a:spcBef>
              <a:spcAft>
                <a:spcPts val="600"/>
              </a:spcAft>
            </a:pPr>
            <a:r>
              <a:rPr lang="fr-FR" u="sng" dirty="0">
                <a:solidFill>
                  <a:schemeClr val="tx2"/>
                </a:solidFill>
              </a:rPr>
              <a:t>A titre d’exemple,</a:t>
            </a:r>
            <a:r>
              <a:rPr lang="fr-FR" dirty="0">
                <a:solidFill>
                  <a:schemeClr val="tx2"/>
                </a:solidFill>
              </a:rPr>
              <a:t> le juge administratif a qualifié de sanctions déguisées les mutations internes ayant eu pour conséquence  </a:t>
            </a:r>
            <a:r>
              <a:rPr lang="fr-FR" b="1" dirty="0">
                <a:solidFill>
                  <a:schemeClr val="tx2"/>
                </a:solidFill>
              </a:rPr>
              <a:t>:</a:t>
            </a:r>
          </a:p>
          <a:p>
            <a:pPr marL="285750" indent="-285750" algn="just">
              <a:spcBef>
                <a:spcPts val="600"/>
              </a:spcBef>
              <a:spcAft>
                <a:spcPts val="600"/>
              </a:spcAft>
              <a:buFontTx/>
              <a:buChar char="-"/>
            </a:pPr>
            <a:r>
              <a:rPr lang="fr-FR" sz="1600" i="1" dirty="0">
                <a:solidFill>
                  <a:schemeClr val="tx2"/>
                </a:solidFill>
              </a:rPr>
              <a:t>De décharger un agent administratif de ses fonctions impliquant un contact avec le public pour être affecté dans une pièce isolée avec interdiction d’accéder à son ancien bureau décidé en raison de son comportement fautif ayant donné lieu à des sanctions disciplinaires par la suite retirées (CAA Nantes du 16/11/2001 n° 98NT00370), </a:t>
            </a:r>
          </a:p>
          <a:p>
            <a:pPr marL="285750" indent="-285750" algn="just">
              <a:spcBef>
                <a:spcPts val="600"/>
              </a:spcBef>
              <a:spcAft>
                <a:spcPts val="600"/>
              </a:spcAft>
              <a:buFontTx/>
              <a:buChar char="-"/>
            </a:pPr>
            <a:r>
              <a:rPr lang="fr-FR" sz="1600" i="1" dirty="0">
                <a:solidFill>
                  <a:schemeClr val="tx2"/>
                </a:solidFill>
              </a:rPr>
              <a:t>La réduction des attributions d’un agent de maîtrise exerçant les fonctions de chef d’équipe assortie d’une réduction des indemnités liées à ses fonctions antérieures, motivée par des faits à caractère fautif commis dans l’exercice de ses fonctions, notamment l’utilisation injustifiée du véhicule de service, à plusieurs reprises (CAA Nantes du 24/12/2004 n° 03NT01214). </a:t>
            </a:r>
          </a:p>
        </p:txBody>
      </p:sp>
      <p:sp>
        <p:nvSpPr>
          <p:cNvPr id="13" name="Espace réservé du numéro de diapositive 12">
            <a:extLst>
              <a:ext uri="{FF2B5EF4-FFF2-40B4-BE49-F238E27FC236}">
                <a16:creationId xmlns:a16="http://schemas.microsoft.com/office/drawing/2014/main" id="{451DF513-DBCF-EBCB-8DA7-239C4D39FB04}"/>
              </a:ext>
            </a:extLst>
          </p:cNvPr>
          <p:cNvSpPr>
            <a:spLocks noGrp="1"/>
          </p:cNvSpPr>
          <p:nvPr>
            <p:ph type="sldNum" sz="quarter" idx="12"/>
          </p:nvPr>
        </p:nvSpPr>
        <p:spPr/>
        <p:txBody>
          <a:bodyPr/>
          <a:lstStyle/>
          <a:p>
            <a:fld id="{065D238E-0235-407E-A47E-90C9449F5B8D}" type="slidenum">
              <a:rPr lang="fr-FR" smtClean="0"/>
              <a:t>23</a:t>
            </a:fld>
            <a:endParaRPr lang="fr-FR"/>
          </a:p>
        </p:txBody>
      </p:sp>
      <p:pic>
        <p:nvPicPr>
          <p:cNvPr id="3" name="Graphique 2" descr="Avertissement contour">
            <a:extLst>
              <a:ext uri="{FF2B5EF4-FFF2-40B4-BE49-F238E27FC236}">
                <a16:creationId xmlns:a16="http://schemas.microsoft.com/office/drawing/2014/main" id="{7EBD8E19-46B3-B5B3-DCEA-20B66E60A6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1519" y="1168200"/>
            <a:ext cx="754254" cy="57606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717883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37763" y="150285"/>
            <a:ext cx="852963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Le procédure de la mutation interne  :</a:t>
            </a:r>
          </a:p>
          <a:p>
            <a:pPr eaLnBrk="1" hangingPunct="1"/>
            <a:endParaRPr lang="fr-FR" altLang="fr-FR" sz="1200"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37763" y="1097810"/>
            <a:ext cx="8754717" cy="4185761"/>
          </a:xfrm>
          <a:prstGeom prst="rect">
            <a:avLst/>
          </a:prstGeom>
        </p:spPr>
        <p:txBody>
          <a:bodyPr wrap="square">
            <a:spAutoFit/>
          </a:bodyPr>
          <a:lstStyle/>
          <a:p>
            <a:pPr marL="396000" indent="-285750" algn="just">
              <a:spcBef>
                <a:spcPts val="600"/>
              </a:spcBef>
              <a:spcAft>
                <a:spcPts val="600"/>
              </a:spcAft>
              <a:buFont typeface="Wingdings" panose="05000000000000000000" pitchFamily="2" charset="2"/>
              <a:buChar char="ü"/>
            </a:pPr>
            <a:r>
              <a:rPr lang="fr-FR" b="1" dirty="0">
                <a:solidFill>
                  <a:schemeClr val="tx2"/>
                </a:solidFill>
              </a:rPr>
              <a:t>Les motifs liés à l’inaptitude physique des agents.</a:t>
            </a:r>
          </a:p>
          <a:p>
            <a:pPr algn="just">
              <a:spcBef>
                <a:spcPts val="600"/>
              </a:spcBef>
              <a:spcAft>
                <a:spcPts val="600"/>
              </a:spcAft>
            </a:pPr>
            <a:r>
              <a:rPr lang="fr-FR" sz="1700" dirty="0">
                <a:solidFill>
                  <a:schemeClr val="tx2"/>
                </a:solidFill>
              </a:rPr>
              <a:t>Lorsque l'état de santé d'un fonctionnaire ne lui permet plus d’exercer normalement ses fonctions, et qu'un </a:t>
            </a:r>
            <a:r>
              <a:rPr lang="fr-FR" sz="1700" b="1" dirty="0">
                <a:solidFill>
                  <a:schemeClr val="tx2"/>
                </a:solidFill>
              </a:rPr>
              <a:t>aménagement du poste de travail n'est pas possible, l'autorité territoriale peut procéder à un changement d'affectation</a:t>
            </a:r>
            <a:r>
              <a:rPr lang="fr-FR" sz="1700" dirty="0">
                <a:solidFill>
                  <a:schemeClr val="tx2"/>
                </a:solidFill>
              </a:rPr>
              <a:t> (article L. 826-3 du CGFP).</a:t>
            </a:r>
            <a:endParaRPr lang="fr-FR" sz="1700" i="1" dirty="0">
              <a:solidFill>
                <a:schemeClr val="tx2"/>
              </a:solidFill>
            </a:endParaRPr>
          </a:p>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fr-FR" sz="1700" b="0" i="0" u="none" strike="noStrike" kern="1200" cap="none" spc="0" normalizeH="0" baseline="0" noProof="0" dirty="0">
                <a:ln>
                  <a:noFill/>
                </a:ln>
                <a:solidFill>
                  <a:srgbClr val="3F2270"/>
                </a:solidFill>
                <a:effectLst/>
                <a:uLnTx/>
                <a:uFillTx/>
                <a:ea typeface="+mn-ea"/>
                <a:cs typeface="+mn-cs"/>
              </a:rPr>
              <a:t>L'affectation dans un autre emploi du grade en raison de l'état physique </a:t>
            </a:r>
            <a:r>
              <a:rPr kumimoji="0" lang="fr-FR" sz="1700" b="1" i="0" u="none" strike="noStrike" kern="1200" cap="none" spc="0" normalizeH="0" baseline="0" noProof="0" dirty="0">
                <a:ln>
                  <a:noFill/>
                </a:ln>
                <a:solidFill>
                  <a:srgbClr val="3F2270"/>
                </a:solidFill>
                <a:effectLst/>
                <a:uLnTx/>
                <a:uFillTx/>
                <a:ea typeface="+mn-ea"/>
                <a:cs typeface="+mn-cs"/>
              </a:rPr>
              <a:t>est subordonnée à un avis du médecin du travail</a:t>
            </a:r>
            <a:r>
              <a:rPr kumimoji="0" lang="fr-FR" sz="1700" b="0" i="0" u="none" strike="noStrike" kern="1200" cap="none" spc="0" normalizeH="0" baseline="0" noProof="0" dirty="0">
                <a:ln>
                  <a:noFill/>
                </a:ln>
                <a:solidFill>
                  <a:srgbClr val="3F2270"/>
                </a:solidFill>
                <a:effectLst/>
                <a:uLnTx/>
                <a:uFillTx/>
                <a:ea typeface="+mn-ea"/>
                <a:cs typeface="+mn-cs"/>
              </a:rPr>
              <a:t>, ou, lorsqu'il a été consulté, du conseil médical (article 1er décret n°85-1054 du 30 septembre 1985).</a:t>
            </a:r>
          </a:p>
          <a:p>
            <a:pPr algn="just">
              <a:spcBef>
                <a:spcPts val="600"/>
              </a:spcBef>
              <a:spcAft>
                <a:spcPts val="600"/>
              </a:spcAft>
            </a:pPr>
            <a:r>
              <a:rPr lang="fr-FR" u="sng" dirty="0">
                <a:solidFill>
                  <a:schemeClr val="tx2"/>
                </a:solidFill>
              </a:rPr>
              <a:t>Quelques exemples de jurisprudences </a:t>
            </a:r>
            <a:r>
              <a:rPr lang="fr-FR" b="1" dirty="0">
                <a:solidFill>
                  <a:schemeClr val="tx2"/>
                </a:solidFill>
              </a:rPr>
              <a:t>:</a:t>
            </a:r>
          </a:p>
          <a:p>
            <a:pPr marL="285750" indent="-285750" algn="just">
              <a:spcBef>
                <a:spcPts val="600"/>
              </a:spcBef>
              <a:spcAft>
                <a:spcPts val="600"/>
              </a:spcAft>
              <a:buFontTx/>
              <a:buChar char="-"/>
            </a:pPr>
            <a:r>
              <a:rPr lang="fr-FR" sz="1600" i="1" dirty="0">
                <a:solidFill>
                  <a:schemeClr val="tx2"/>
                </a:solidFill>
              </a:rPr>
              <a:t>L'affectation dans un emploi du même cadre d'emplois, adapté à l'état physique de l'agent, ne constitue pas un reclassement et n'est pas illégale si elle n’a pas été précédée d'une demande du fonctionnaire en faveur de cet emploi (CE du 08/12/2018 n°401812).</a:t>
            </a:r>
          </a:p>
          <a:p>
            <a:pPr algn="just">
              <a:spcBef>
                <a:spcPts val="600"/>
              </a:spcBef>
            </a:pPr>
            <a:endParaRPr lang="fr-FR" b="1" dirty="0">
              <a:solidFill>
                <a:schemeClr val="tx2"/>
              </a:solidFill>
            </a:endParaRPr>
          </a:p>
          <a:p>
            <a:pPr marL="285750" indent="-285750" algn="just">
              <a:spcBef>
                <a:spcPts val="600"/>
              </a:spcBef>
              <a:buFontTx/>
              <a:buChar char="-"/>
            </a:pPr>
            <a:endParaRPr lang="fr-FR" sz="700" dirty="0">
              <a:solidFill>
                <a:schemeClr val="tx2"/>
              </a:solidFill>
            </a:endParaRPr>
          </a:p>
        </p:txBody>
      </p:sp>
      <p:sp>
        <p:nvSpPr>
          <p:cNvPr id="12" name="Espace réservé du numéro de diapositive 11">
            <a:extLst>
              <a:ext uri="{FF2B5EF4-FFF2-40B4-BE49-F238E27FC236}">
                <a16:creationId xmlns:a16="http://schemas.microsoft.com/office/drawing/2014/main" id="{1E54A377-CCA8-1753-10F4-159AF09A1844}"/>
              </a:ext>
            </a:extLst>
          </p:cNvPr>
          <p:cNvSpPr>
            <a:spLocks noGrp="1"/>
          </p:cNvSpPr>
          <p:nvPr>
            <p:ph type="sldNum" sz="quarter" idx="12"/>
          </p:nvPr>
        </p:nvSpPr>
        <p:spPr/>
        <p:txBody>
          <a:bodyPr/>
          <a:lstStyle/>
          <a:p>
            <a:fld id="{065D238E-0235-407E-A47E-90C9449F5B8D}" type="slidenum">
              <a:rPr lang="fr-FR" smtClean="0"/>
              <a:t>24</a:t>
            </a:fld>
            <a:endParaRPr lang="fr-FR"/>
          </a:p>
        </p:txBody>
      </p:sp>
    </p:spTree>
    <p:extLst>
      <p:ext uri="{BB962C8B-B14F-4D97-AF65-F5344CB8AC3E}">
        <p14:creationId xmlns:p14="http://schemas.microsoft.com/office/powerpoint/2010/main" val="1340043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42256" y="111890"/>
            <a:ext cx="910174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Les conséquences et les effets de la mutation interne  :</a:t>
            </a:r>
          </a:p>
        </p:txBody>
      </p:sp>
      <p:cxnSp>
        <p:nvCxnSpPr>
          <p:cNvPr id="5" name="Connecteur droit 4"/>
          <p:cNvCxnSpPr/>
          <p:nvPr/>
        </p:nvCxnSpPr>
        <p:spPr>
          <a:xfrm>
            <a:off x="0" y="1189108"/>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208600" y="1241078"/>
            <a:ext cx="8769056" cy="5616922"/>
          </a:xfrm>
          <a:prstGeom prst="rect">
            <a:avLst/>
          </a:prstGeom>
        </p:spPr>
        <p:txBody>
          <a:bodyPr wrap="square">
            <a:spAutoFit/>
          </a:bodyPr>
          <a:lstStyle/>
          <a:p>
            <a:pPr marL="285750" indent="-285750" algn="just">
              <a:spcBef>
                <a:spcPts val="600"/>
              </a:spcBef>
              <a:buFont typeface="Wingdings" panose="05000000000000000000" pitchFamily="2" charset="2"/>
              <a:buChar char="§"/>
            </a:pPr>
            <a:r>
              <a:rPr lang="fr-FR" b="1" dirty="0">
                <a:solidFill>
                  <a:schemeClr val="tx2"/>
                </a:solidFill>
              </a:rPr>
              <a:t>La mutation interne n’a pas d’impact sur la carrière et les éléments fixes de la rémunération</a:t>
            </a:r>
            <a:r>
              <a:rPr lang="fr-FR" dirty="0">
                <a:solidFill>
                  <a:schemeClr val="tx2"/>
                </a:solidFill>
              </a:rPr>
              <a:t> :</a:t>
            </a:r>
          </a:p>
          <a:p>
            <a:pPr marL="285750" indent="-285750" algn="just">
              <a:spcBef>
                <a:spcPts val="600"/>
              </a:spcBef>
              <a:buFontTx/>
              <a:buChar char="-"/>
            </a:pPr>
            <a:r>
              <a:rPr lang="fr-FR" dirty="0">
                <a:solidFill>
                  <a:schemeClr val="tx2"/>
                </a:solidFill>
              </a:rPr>
              <a:t>la situation statutaire de l’agent (échelon, grade et ancienneté),</a:t>
            </a:r>
          </a:p>
          <a:p>
            <a:pPr marL="285750" indent="-285750" algn="just">
              <a:spcBef>
                <a:spcPts val="600"/>
              </a:spcBef>
              <a:buFontTx/>
              <a:buChar char="-"/>
            </a:pPr>
            <a:r>
              <a:rPr lang="fr-FR" dirty="0">
                <a:solidFill>
                  <a:schemeClr val="tx2"/>
                </a:solidFill>
              </a:rPr>
              <a:t>sa rémunération statutaire (traitement et SFT),</a:t>
            </a:r>
          </a:p>
          <a:p>
            <a:pPr marL="285750" indent="-285750" algn="just">
              <a:spcBef>
                <a:spcPts val="600"/>
              </a:spcBef>
              <a:buFontTx/>
              <a:buChar char="-"/>
            </a:pPr>
            <a:r>
              <a:rPr lang="fr-FR" dirty="0">
                <a:solidFill>
                  <a:schemeClr val="tx2"/>
                </a:solidFill>
              </a:rPr>
              <a:t>son compte épargne temps,</a:t>
            </a:r>
          </a:p>
          <a:p>
            <a:pPr marL="285750" indent="-285750" algn="just">
              <a:spcBef>
                <a:spcPts val="600"/>
              </a:spcBef>
              <a:buFontTx/>
              <a:buChar char="-"/>
            </a:pPr>
            <a:r>
              <a:rPr lang="fr-FR" dirty="0">
                <a:solidFill>
                  <a:schemeClr val="tx2"/>
                </a:solidFill>
              </a:rPr>
              <a:t>ses congés annuels …</a:t>
            </a:r>
          </a:p>
          <a:p>
            <a:pPr algn="just">
              <a:spcBef>
                <a:spcPts val="600"/>
              </a:spcBef>
            </a:pPr>
            <a:endParaRPr lang="fr-FR" sz="1200" dirty="0">
              <a:solidFill>
                <a:schemeClr val="tx2"/>
              </a:solidFill>
            </a:endParaRPr>
          </a:p>
          <a:p>
            <a:pPr algn="just">
              <a:spcBef>
                <a:spcPts val="600"/>
              </a:spcBef>
            </a:pPr>
            <a:r>
              <a:rPr lang="fr-FR" b="1" dirty="0">
                <a:solidFill>
                  <a:schemeClr val="tx2"/>
                </a:solidFill>
              </a:rPr>
              <a:t>En revanche, la mutation interne peut impacter :</a:t>
            </a:r>
          </a:p>
          <a:p>
            <a:pPr marL="285750" indent="-285750" algn="just">
              <a:spcBef>
                <a:spcPts val="600"/>
              </a:spcBef>
              <a:buFontTx/>
              <a:buChar char="-"/>
            </a:pPr>
            <a:r>
              <a:rPr lang="fr-FR" dirty="0">
                <a:solidFill>
                  <a:schemeClr val="tx2"/>
                </a:solidFill>
              </a:rPr>
              <a:t>la rémunération : perte ou octroi de la Nouvelle Bonification Indiciaire (si les fonctions y ouvrant droit ne sont plus occupées),</a:t>
            </a:r>
          </a:p>
          <a:p>
            <a:pPr marL="285750" indent="-285750" algn="just">
              <a:spcBef>
                <a:spcPts val="600"/>
              </a:spcBef>
              <a:buFontTx/>
              <a:buChar char="-"/>
            </a:pPr>
            <a:r>
              <a:rPr lang="fr-FR" dirty="0">
                <a:solidFill>
                  <a:schemeClr val="tx2"/>
                </a:solidFill>
              </a:rPr>
              <a:t>modification du régime indemnitaire,</a:t>
            </a:r>
          </a:p>
          <a:p>
            <a:pPr marL="285750" indent="-285750" algn="just">
              <a:spcBef>
                <a:spcPts val="600"/>
              </a:spcBef>
              <a:buFontTx/>
              <a:buChar char="-"/>
            </a:pPr>
            <a:r>
              <a:rPr lang="fr-FR" dirty="0">
                <a:solidFill>
                  <a:schemeClr val="tx2"/>
                </a:solidFill>
              </a:rPr>
              <a:t>les horaires de travail (sans modifier la durée de service de l’agent),</a:t>
            </a:r>
          </a:p>
          <a:p>
            <a:pPr marL="285750" indent="-285750" algn="just">
              <a:spcBef>
                <a:spcPts val="600"/>
              </a:spcBef>
              <a:buFontTx/>
              <a:buChar char="-"/>
            </a:pPr>
            <a:r>
              <a:rPr lang="fr-FR" dirty="0">
                <a:solidFill>
                  <a:schemeClr val="tx2"/>
                </a:solidFill>
              </a:rPr>
              <a:t>le lieu d’affectation,</a:t>
            </a:r>
          </a:p>
          <a:p>
            <a:pPr marL="285750" indent="-285750" algn="just">
              <a:spcBef>
                <a:spcPts val="600"/>
              </a:spcBef>
              <a:buFontTx/>
              <a:buChar char="-"/>
            </a:pPr>
            <a:r>
              <a:rPr lang="fr-FR" dirty="0">
                <a:solidFill>
                  <a:schemeClr val="tx2"/>
                </a:solidFill>
              </a:rPr>
              <a:t>le niveau de responsabilités,</a:t>
            </a:r>
          </a:p>
          <a:p>
            <a:pPr marL="285750" indent="-285750" algn="just">
              <a:spcBef>
                <a:spcPts val="600"/>
              </a:spcBef>
              <a:buFontTx/>
              <a:buChar char="-"/>
            </a:pPr>
            <a:r>
              <a:rPr lang="fr-FR" dirty="0">
                <a:solidFill>
                  <a:schemeClr val="tx2"/>
                </a:solidFill>
              </a:rPr>
              <a:t>la perte ou l’octroi d’un logement de fonction.</a:t>
            </a:r>
          </a:p>
          <a:p>
            <a:pPr algn="just">
              <a:spcBef>
                <a:spcPts val="600"/>
              </a:spcBef>
            </a:pPr>
            <a:endParaRPr lang="fr-FR" dirty="0">
              <a:solidFill>
                <a:schemeClr val="tx2"/>
              </a:solidFill>
            </a:endParaRPr>
          </a:p>
          <a:p>
            <a:pPr marL="285750" indent="-285750" algn="just">
              <a:spcBef>
                <a:spcPts val="600"/>
              </a:spcBef>
              <a:buFontTx/>
              <a:buChar char="-"/>
            </a:pPr>
            <a:endParaRPr lang="fr-FR" sz="700" dirty="0">
              <a:solidFill>
                <a:schemeClr val="tx2"/>
              </a:solidFill>
            </a:endParaRPr>
          </a:p>
        </p:txBody>
      </p:sp>
      <p:sp>
        <p:nvSpPr>
          <p:cNvPr id="12" name="Espace réservé du numéro de diapositive 11">
            <a:extLst>
              <a:ext uri="{FF2B5EF4-FFF2-40B4-BE49-F238E27FC236}">
                <a16:creationId xmlns:a16="http://schemas.microsoft.com/office/drawing/2014/main" id="{1E54A377-CCA8-1753-10F4-159AF09A1844}"/>
              </a:ext>
            </a:extLst>
          </p:cNvPr>
          <p:cNvSpPr>
            <a:spLocks noGrp="1"/>
          </p:cNvSpPr>
          <p:nvPr>
            <p:ph type="sldNum" sz="quarter" idx="12"/>
          </p:nvPr>
        </p:nvSpPr>
        <p:spPr/>
        <p:txBody>
          <a:bodyPr/>
          <a:lstStyle/>
          <a:p>
            <a:fld id="{065D238E-0235-407E-A47E-90C9449F5B8D}" type="slidenum">
              <a:rPr lang="fr-FR" smtClean="0"/>
              <a:t>25</a:t>
            </a:fld>
            <a:endParaRPr lang="fr-FR"/>
          </a:p>
        </p:txBody>
      </p:sp>
    </p:spTree>
    <p:extLst>
      <p:ext uri="{BB962C8B-B14F-4D97-AF65-F5344CB8AC3E}">
        <p14:creationId xmlns:p14="http://schemas.microsoft.com/office/powerpoint/2010/main" val="1037986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13927" y="201524"/>
            <a:ext cx="87154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Les conséquences et les effets de la mutation interne  :</a:t>
            </a:r>
            <a:endParaRPr lang="fr-FR" altLang="fr-FR" b="1" dirty="0">
              <a:solidFill>
                <a:srgbClr val="1F92B7"/>
              </a:solidFill>
            </a:endParaRPr>
          </a:p>
        </p:txBody>
      </p:sp>
      <p:cxnSp>
        <p:nvCxnSpPr>
          <p:cNvPr id="5" name="Connecteur droit 4"/>
          <p:cNvCxnSpPr/>
          <p:nvPr/>
        </p:nvCxnSpPr>
        <p:spPr>
          <a:xfrm>
            <a:off x="0" y="127874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24885" y="1278742"/>
            <a:ext cx="8769056" cy="3231654"/>
          </a:xfrm>
          <a:prstGeom prst="rect">
            <a:avLst/>
          </a:prstGeom>
        </p:spPr>
        <p:txBody>
          <a:bodyPr wrap="square">
            <a:spAutoFit/>
          </a:bodyPr>
          <a:lstStyle/>
          <a:p>
            <a:pPr algn="just"/>
            <a:endParaRPr lang="fr-FR" sz="700" dirty="0">
              <a:solidFill>
                <a:schemeClr val="tx2"/>
              </a:solidFill>
            </a:endParaRPr>
          </a:p>
          <a:p>
            <a:pPr marL="285750" indent="-285750" algn="just">
              <a:spcBef>
                <a:spcPts val="600"/>
              </a:spcBef>
              <a:spcAft>
                <a:spcPts val="600"/>
              </a:spcAft>
              <a:buFont typeface="Wingdings" panose="05000000000000000000" pitchFamily="2" charset="2"/>
              <a:buChar char="§"/>
            </a:pPr>
            <a:r>
              <a:rPr lang="fr-FR" b="1" dirty="0">
                <a:solidFill>
                  <a:schemeClr val="tx2"/>
                </a:solidFill>
              </a:rPr>
              <a:t>L’agent est tenu de rejoindre sa nouvelle affectation à la date d’effet figurant dans l’arrêté.</a:t>
            </a:r>
          </a:p>
          <a:p>
            <a:pPr algn="just">
              <a:spcBef>
                <a:spcPts val="600"/>
              </a:spcBef>
              <a:spcAft>
                <a:spcPts val="600"/>
              </a:spcAft>
            </a:pPr>
            <a:r>
              <a:rPr lang="fr-FR" dirty="0">
                <a:solidFill>
                  <a:schemeClr val="tx2"/>
                </a:solidFill>
              </a:rPr>
              <a:t>L'obligation de rejoindre son poste est une illustration de l'obligation, pour le fonctionnaire, de se conformer aux instructions de son supérieur hiérarchique et d'exécuter les tâches qui lui sont confiées (articles L. 121-9 et L. 121-10 du CGFP).</a:t>
            </a:r>
          </a:p>
          <a:p>
            <a:pPr algn="just">
              <a:spcBef>
                <a:spcPts val="600"/>
              </a:spcBef>
              <a:spcAft>
                <a:spcPts val="600"/>
              </a:spcAft>
            </a:pPr>
            <a:r>
              <a:rPr lang="fr-FR" dirty="0">
                <a:solidFill>
                  <a:schemeClr val="tx2"/>
                </a:solidFill>
              </a:rPr>
              <a:t>L'agent est tenu de rejoindre son poste, </a:t>
            </a:r>
            <a:r>
              <a:rPr lang="fr-FR" b="1" dirty="0">
                <a:solidFill>
                  <a:schemeClr val="tx2"/>
                </a:solidFill>
              </a:rPr>
              <a:t>sous peine de faire l'objet d'une sanction disciplinaire.</a:t>
            </a:r>
          </a:p>
          <a:p>
            <a:pPr algn="just">
              <a:spcBef>
                <a:spcPts val="600"/>
              </a:spcBef>
              <a:spcAft>
                <a:spcPts val="600"/>
              </a:spcAft>
            </a:pPr>
            <a:r>
              <a:rPr lang="fr-FR" dirty="0">
                <a:solidFill>
                  <a:schemeClr val="tx2"/>
                </a:solidFill>
              </a:rPr>
              <a:t>Le fonctionnaire qui refuse de rejoindre sa nouvelle affectation s'expose aussi à une radiation des cadres pour abandon de poste (cf. fiche CDG31 l’abandon de poste).</a:t>
            </a:r>
          </a:p>
        </p:txBody>
      </p:sp>
      <p:sp>
        <p:nvSpPr>
          <p:cNvPr id="12" name="Espace réservé du numéro de diapositive 11">
            <a:extLst>
              <a:ext uri="{FF2B5EF4-FFF2-40B4-BE49-F238E27FC236}">
                <a16:creationId xmlns:a16="http://schemas.microsoft.com/office/drawing/2014/main" id="{6E46E7E5-01F3-80A4-6CFD-5F8704D5265D}"/>
              </a:ext>
            </a:extLst>
          </p:cNvPr>
          <p:cNvSpPr>
            <a:spLocks noGrp="1"/>
          </p:cNvSpPr>
          <p:nvPr>
            <p:ph type="sldNum" sz="quarter" idx="12"/>
          </p:nvPr>
        </p:nvSpPr>
        <p:spPr/>
        <p:txBody>
          <a:bodyPr/>
          <a:lstStyle/>
          <a:p>
            <a:fld id="{065D238E-0235-407E-A47E-90C9449F5B8D}" type="slidenum">
              <a:rPr lang="fr-FR" smtClean="0"/>
              <a:t>26</a:t>
            </a:fld>
            <a:endParaRPr lang="fr-FR"/>
          </a:p>
        </p:txBody>
      </p:sp>
    </p:spTree>
    <p:extLst>
      <p:ext uri="{BB962C8B-B14F-4D97-AF65-F5344CB8AC3E}">
        <p14:creationId xmlns:p14="http://schemas.microsoft.com/office/powerpoint/2010/main" val="852818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D. Temps d’échange</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
        <p:nvSpPr>
          <p:cNvPr id="3" name="Espace réservé du numéro de diapositive 2">
            <a:extLst>
              <a:ext uri="{FF2B5EF4-FFF2-40B4-BE49-F238E27FC236}">
                <a16:creationId xmlns:a16="http://schemas.microsoft.com/office/drawing/2014/main" id="{8CCC50FE-338B-6C2A-CAFE-D989B473E2F1}"/>
              </a:ext>
            </a:extLst>
          </p:cNvPr>
          <p:cNvSpPr>
            <a:spLocks noGrp="1"/>
          </p:cNvSpPr>
          <p:nvPr>
            <p:ph type="sldNum" sz="quarter" idx="12"/>
          </p:nvPr>
        </p:nvSpPr>
        <p:spPr/>
        <p:txBody>
          <a:bodyPr/>
          <a:lstStyle/>
          <a:p>
            <a:fld id="{065D238E-0235-407E-A47E-90C9449F5B8D}" type="slidenum">
              <a:rPr lang="fr-FR" smtClean="0"/>
              <a:t>27</a:t>
            </a:fld>
            <a:endParaRPr lang="fr-FR"/>
          </a:p>
        </p:txBody>
      </p:sp>
    </p:spTree>
    <p:extLst>
      <p:ext uri="{BB962C8B-B14F-4D97-AF65-F5344CB8AC3E}">
        <p14:creationId xmlns:p14="http://schemas.microsoft.com/office/powerpoint/2010/main" val="83593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III. Foire aux questions</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1287585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III. </a:t>
            </a:r>
            <a:r>
              <a:rPr lang="fr-FR" sz="3200" b="1" dirty="0">
                <a:ln w="1905"/>
                <a:solidFill>
                  <a:schemeClr val="accent1"/>
                </a:solidFill>
                <a:latin typeface="Calibri" panose="020F0502020204030204" pitchFamily="34" charset="0"/>
                <a:cs typeface="Calibri" panose="020F0502020204030204" pitchFamily="34" charset="0"/>
              </a:rPr>
              <a:t>Foire aux questions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254169" y="1006035"/>
            <a:ext cx="8544444" cy="5755422"/>
          </a:xfrm>
          <a:prstGeom prst="rect">
            <a:avLst/>
          </a:prstGeom>
        </p:spPr>
        <p:txBody>
          <a:bodyPr wrap="square">
            <a:spAutoFit/>
          </a:bodyPr>
          <a:lstStyle/>
          <a:p>
            <a:pPr marL="342900" indent="-342900">
              <a:buFont typeface="Wingdings"/>
              <a:buChar char="F"/>
            </a:pPr>
            <a:r>
              <a:rPr lang="fr-FR" b="1" dirty="0">
                <a:solidFill>
                  <a:schemeClr val="tx2"/>
                </a:solidFill>
              </a:rPr>
              <a:t> A quel moment la collectivité d’origine doit prendre l’arrêté de radiation des effectifs dans le cadre d’une mutation externe ?</a:t>
            </a:r>
          </a:p>
          <a:p>
            <a:endParaRPr lang="fr-FR" sz="1000" b="1" dirty="0"/>
          </a:p>
          <a:p>
            <a:r>
              <a:rPr lang="fr-FR" dirty="0">
                <a:solidFill>
                  <a:schemeClr val="tx2"/>
                </a:solidFill>
              </a:rPr>
              <a:t>La collectivité d’origine doit prendre l’arrêté de radiation des effectifs </a:t>
            </a:r>
            <a:r>
              <a:rPr lang="fr-FR" u="sng" dirty="0">
                <a:solidFill>
                  <a:schemeClr val="tx2"/>
                </a:solidFill>
              </a:rPr>
              <a:t>qu’après avoir reçu l’arrêté de nomination par voie de mutation </a:t>
            </a:r>
            <a:r>
              <a:rPr lang="fr-FR" dirty="0">
                <a:solidFill>
                  <a:schemeClr val="tx2"/>
                </a:solidFill>
              </a:rPr>
              <a:t>de la collectivité d’accueil. </a:t>
            </a:r>
          </a:p>
          <a:p>
            <a:r>
              <a:rPr lang="fr-FR" dirty="0">
                <a:solidFill>
                  <a:schemeClr val="tx2"/>
                </a:solidFill>
              </a:rPr>
              <a:t>En effet, chronologiquement : </a:t>
            </a:r>
          </a:p>
          <a:p>
            <a:r>
              <a:rPr lang="fr-FR" dirty="0">
                <a:solidFill>
                  <a:schemeClr val="tx2"/>
                </a:solidFill>
              </a:rPr>
              <a:t>1- il appartient à la collectivité d’accueil de prendre l’arrêté de nomination par voie de mutation puis de le transmettre à la collectivité d’origine ; </a:t>
            </a:r>
          </a:p>
          <a:p>
            <a:r>
              <a:rPr lang="fr-FR" dirty="0">
                <a:solidFill>
                  <a:schemeClr val="tx2"/>
                </a:solidFill>
              </a:rPr>
              <a:t>2 – il appartient ensuite à la collectivité d’origine de prendre l’arrêté de radiation des effectifs. </a:t>
            </a:r>
          </a:p>
          <a:p>
            <a:endParaRPr lang="fr-FR" sz="1200" b="1" dirty="0"/>
          </a:p>
          <a:p>
            <a:pPr marL="342900" indent="-342900">
              <a:buFont typeface="Wingdings"/>
              <a:buChar char="F"/>
            </a:pPr>
            <a:r>
              <a:rPr lang="fr-FR" b="1" dirty="0">
                <a:solidFill>
                  <a:schemeClr val="tx2"/>
                </a:solidFill>
              </a:rPr>
              <a:t>A partir de quand commence à courir le délais de préavis dans le cadre d’une mutation externe ? </a:t>
            </a:r>
          </a:p>
          <a:p>
            <a:pPr marL="342900" indent="-342900">
              <a:buFont typeface="Wingdings"/>
              <a:buChar char="F"/>
            </a:pPr>
            <a:endParaRPr lang="fr-FR" sz="900" b="1" dirty="0">
              <a:solidFill>
                <a:schemeClr val="tx2"/>
              </a:solidFill>
            </a:endParaRPr>
          </a:p>
          <a:p>
            <a:r>
              <a:rPr lang="fr-FR" dirty="0">
                <a:solidFill>
                  <a:schemeClr val="tx2"/>
                </a:solidFill>
              </a:rPr>
              <a:t>C’est la date de réception du courrier de demande de mutation de l'agent qui fait courir le délai de préavis qui, conformément à l’article L. 511-3 du Code général de la fonction publique, est au maximum de 3 mois.</a:t>
            </a:r>
          </a:p>
          <a:p>
            <a:endParaRPr lang="fr-FR" sz="1200" b="1" dirty="0">
              <a:solidFill>
                <a:schemeClr val="tx2"/>
              </a:solidFill>
            </a:endParaRPr>
          </a:p>
          <a:p>
            <a:pPr marL="342900" indent="-342900">
              <a:buFont typeface="Wingdings"/>
              <a:buChar char="F"/>
            </a:pPr>
            <a:r>
              <a:rPr lang="fr-FR" b="1" dirty="0">
                <a:solidFill>
                  <a:schemeClr val="tx2"/>
                </a:solidFill>
              </a:rPr>
              <a:t>Pour le remboursement des frais de formation (article L.212-25 du CGFP) : sur quels éléments de la rémunération se basent l’indemnité ? </a:t>
            </a:r>
          </a:p>
          <a:p>
            <a:endParaRPr lang="fr-FR" sz="900" b="1" dirty="0">
              <a:solidFill>
                <a:schemeClr val="tx2"/>
              </a:solidFill>
            </a:endParaRPr>
          </a:p>
          <a:p>
            <a:r>
              <a:rPr lang="fr-FR" dirty="0">
                <a:solidFill>
                  <a:schemeClr val="tx2"/>
                </a:solidFill>
              </a:rPr>
              <a:t>Il s’agit du salaire brut chargé (TBI + RIFSEEP).</a:t>
            </a:r>
            <a:endParaRPr lang="fr-FR" sz="2000" b="1" dirty="0"/>
          </a:p>
        </p:txBody>
      </p:sp>
    </p:spTree>
    <p:extLst>
      <p:ext uri="{BB962C8B-B14F-4D97-AF65-F5344CB8AC3E}">
        <p14:creationId xmlns:p14="http://schemas.microsoft.com/office/powerpoint/2010/main" val="397522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Références juridiques</a:t>
            </a:r>
            <a:endParaRPr lang="fr-FR" altLang="fr-FR" b="1" dirty="0">
              <a:solidFill>
                <a:schemeClr val="accent1"/>
              </a:solidFill>
              <a:latin typeface="+mj-lt"/>
            </a:endParaRPr>
          </a:p>
        </p:txBody>
      </p:sp>
      <p:cxnSp>
        <p:nvCxnSpPr>
          <p:cNvPr id="5" name="Connecteur droit 4"/>
          <p:cNvCxnSpPr>
            <a:cxnSpLocks/>
          </p:cNvCxnSpPr>
          <p:nvPr/>
        </p:nvCxnSpPr>
        <p:spPr>
          <a:xfrm>
            <a:off x="0" y="836712"/>
            <a:ext cx="9144000"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22027" y="1268760"/>
            <a:ext cx="8808727" cy="3031599"/>
          </a:xfrm>
          <a:prstGeom prst="rect">
            <a:avLst/>
          </a:prstGeom>
        </p:spPr>
        <p:txBody>
          <a:bodyPr wrap="square">
            <a:spAutoFit/>
          </a:bodyPr>
          <a:lstStyle/>
          <a:p>
            <a:pPr indent="-342900" algn="just">
              <a:spcBef>
                <a:spcPts val="600"/>
              </a:spcBef>
              <a:spcAft>
                <a:spcPts val="600"/>
              </a:spcAft>
              <a:buFont typeface="Arial" panose="020B0604020202020204" pitchFamily="34" charset="0"/>
              <a:buChar char="•"/>
            </a:pPr>
            <a:r>
              <a:rPr lang="fr-FR" dirty="0">
                <a:solidFill>
                  <a:schemeClr val="tx2"/>
                </a:solidFill>
              </a:rPr>
              <a:t>Code général de la fonction publique (CGFP) notamment les articles L.512-23 à L.512-27 ; </a:t>
            </a:r>
          </a:p>
          <a:p>
            <a:pPr indent="-342900" algn="just">
              <a:spcBef>
                <a:spcPts val="600"/>
              </a:spcBef>
              <a:spcAft>
                <a:spcPts val="600"/>
              </a:spcAft>
              <a:buFont typeface="Arial" panose="020B0604020202020204" pitchFamily="34" charset="0"/>
              <a:buChar char="•"/>
            </a:pPr>
            <a:r>
              <a:rPr lang="fr-FR" dirty="0">
                <a:solidFill>
                  <a:schemeClr val="tx2"/>
                </a:solidFill>
              </a:rPr>
              <a:t>Loi n°2019-828 du 6 août 2019 de transformation de la fonction publique ;</a:t>
            </a:r>
          </a:p>
          <a:p>
            <a:pPr indent="-342900" algn="just">
              <a:spcBef>
                <a:spcPts val="600"/>
              </a:spcBef>
              <a:spcAft>
                <a:spcPts val="600"/>
              </a:spcAft>
              <a:buFont typeface="Arial" panose="020B0604020202020204" pitchFamily="34" charset="0"/>
              <a:buChar char="•"/>
            </a:pPr>
            <a:r>
              <a:rPr lang="fr-FR" dirty="0">
                <a:solidFill>
                  <a:schemeClr val="tx2"/>
                </a:solidFill>
              </a:rPr>
              <a:t>Décret n° 85-1250 du 26 novembre 1985 relatif aux congés annuels ;</a:t>
            </a:r>
          </a:p>
          <a:p>
            <a:pPr indent="-342900" algn="just">
              <a:spcBef>
                <a:spcPts val="600"/>
              </a:spcBef>
              <a:spcAft>
                <a:spcPts val="600"/>
              </a:spcAft>
              <a:buFont typeface="Arial" panose="020B0604020202020204" pitchFamily="34" charset="0"/>
              <a:buChar char="•"/>
            </a:pPr>
            <a:r>
              <a:rPr lang="fr-FR" dirty="0">
                <a:solidFill>
                  <a:schemeClr val="tx2"/>
                </a:solidFill>
              </a:rPr>
              <a:t>Décret n° 2004-878 du 26 août 2004 relatif au compte épargne temps  dans fonction publique territoriale ;</a:t>
            </a:r>
          </a:p>
          <a:p>
            <a:pPr indent="-342900" algn="just">
              <a:spcBef>
                <a:spcPts val="600"/>
              </a:spcBef>
              <a:spcAft>
                <a:spcPts val="600"/>
              </a:spcAft>
              <a:buFont typeface="Arial" panose="020B0604020202020204" pitchFamily="34" charset="0"/>
              <a:buChar char="•"/>
            </a:pPr>
            <a:r>
              <a:rPr lang="fr-FR" dirty="0">
                <a:solidFill>
                  <a:schemeClr val="tx2"/>
                </a:solidFill>
              </a:rPr>
              <a:t>Décret n° 2021-1920 du 30 décembre 2021 pris pour l'application de l'article L. 412-57 du code des communes relatif à l'engagement de servir des policiers municipaux.</a:t>
            </a:r>
          </a:p>
          <a:p>
            <a:pPr marL="342900" indent="-342900">
              <a:buFont typeface="Arial" panose="020B0604020202020204" pitchFamily="34" charset="0"/>
              <a:buChar char="•"/>
            </a:pPr>
            <a:endParaRPr lang="fr-FR" sz="2000" dirty="0">
              <a:solidFill>
                <a:schemeClr val="tx2"/>
              </a:solidFill>
            </a:endParaRPr>
          </a:p>
        </p:txBody>
      </p:sp>
      <p:sp>
        <p:nvSpPr>
          <p:cNvPr id="12" name="Espace réservé du numéro de diapositive 11">
            <a:extLst>
              <a:ext uri="{FF2B5EF4-FFF2-40B4-BE49-F238E27FC236}">
                <a16:creationId xmlns:a16="http://schemas.microsoft.com/office/drawing/2014/main" id="{9235EB98-C1EE-926F-D586-CD8BF0BF1095}"/>
              </a:ext>
            </a:extLst>
          </p:cNvPr>
          <p:cNvSpPr>
            <a:spLocks noGrp="1"/>
          </p:cNvSpPr>
          <p:nvPr>
            <p:ph type="sldNum" sz="quarter" idx="12"/>
          </p:nvPr>
        </p:nvSpPr>
        <p:spPr/>
        <p:txBody>
          <a:bodyPr/>
          <a:lstStyle/>
          <a:p>
            <a:fld id="{065D238E-0235-407E-A47E-90C9449F5B8D}" type="slidenum">
              <a:rPr lang="fr-FR" smtClean="0"/>
              <a:t>3</a:t>
            </a:fld>
            <a:endParaRPr lang="fr-FR"/>
          </a:p>
        </p:txBody>
      </p:sp>
    </p:spTree>
    <p:extLst>
      <p:ext uri="{BB962C8B-B14F-4D97-AF65-F5344CB8AC3E}">
        <p14:creationId xmlns:p14="http://schemas.microsoft.com/office/powerpoint/2010/main" val="3967380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III. </a:t>
            </a:r>
            <a:r>
              <a:rPr lang="fr-FR" sz="3200" b="1" dirty="0">
                <a:ln w="1905"/>
                <a:solidFill>
                  <a:schemeClr val="accent1"/>
                </a:solidFill>
                <a:latin typeface="Calibri" panose="020F0502020204030204" pitchFamily="34" charset="0"/>
                <a:cs typeface="Calibri" panose="020F0502020204030204" pitchFamily="34" charset="0"/>
              </a:rPr>
              <a:t>Foire aux questions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254168" y="1091765"/>
            <a:ext cx="8710319" cy="5663089"/>
          </a:xfrm>
          <a:prstGeom prst="rect">
            <a:avLst/>
          </a:prstGeom>
        </p:spPr>
        <p:txBody>
          <a:bodyPr wrap="square">
            <a:spAutoFit/>
          </a:bodyPr>
          <a:lstStyle/>
          <a:p>
            <a:pPr marL="342900" indent="-342900">
              <a:buFont typeface="Wingdings"/>
              <a:buChar char="F"/>
            </a:pPr>
            <a:r>
              <a:rPr lang="fr-FR" b="1" dirty="0">
                <a:solidFill>
                  <a:schemeClr val="tx2"/>
                </a:solidFill>
              </a:rPr>
              <a:t> Si la collectivité d'origine n'a pas délibéré sur la monétisation du CET, est ce que la collectivité d'accueil peut quand même demander à ce que la collectivité d'origine indemnise un partie du CET ?</a:t>
            </a:r>
          </a:p>
          <a:p>
            <a:endParaRPr lang="fr-FR" sz="1200" b="1" dirty="0">
              <a:solidFill>
                <a:schemeClr val="tx2"/>
              </a:solidFill>
            </a:endParaRPr>
          </a:p>
          <a:p>
            <a:r>
              <a:rPr lang="fr-FR" dirty="0">
                <a:solidFill>
                  <a:schemeClr val="tx2"/>
                </a:solidFill>
              </a:rPr>
              <a:t>Non, car la délibération ne le prévoit pas. </a:t>
            </a:r>
          </a:p>
          <a:p>
            <a:r>
              <a:rPr lang="fr-FR" dirty="0">
                <a:solidFill>
                  <a:schemeClr val="tx2"/>
                </a:solidFill>
              </a:rPr>
              <a:t>Par ailleurs, la collectivité d’accueil ne pourrait pas imposer une telle obligation à la collectivité d’origine, même si la délibération prévoyait la monétisation. </a:t>
            </a:r>
          </a:p>
          <a:p>
            <a:r>
              <a:rPr lang="fr-FR" dirty="0">
                <a:solidFill>
                  <a:schemeClr val="tx2"/>
                </a:solidFill>
              </a:rPr>
              <a:t>Enfin, les jours ne sont pas perdus puisque l’article 9 du décret </a:t>
            </a:r>
            <a:r>
              <a:rPr lang="fr-FR" dirty="0">
                <a:solidFill>
                  <a:srgbClr val="3F2270"/>
                </a:solidFill>
              </a:rPr>
              <a:t>n° 2004-878 du 26 août 2004 </a:t>
            </a:r>
            <a:r>
              <a:rPr lang="fr-FR" dirty="0">
                <a:solidFill>
                  <a:schemeClr val="tx2"/>
                </a:solidFill>
              </a:rPr>
              <a:t>prévoit que l</a:t>
            </a:r>
            <a:r>
              <a:rPr lang="fr-FR" dirty="0">
                <a:solidFill>
                  <a:srgbClr val="3F2270"/>
                </a:solidFill>
              </a:rPr>
              <a:t>es jours épargnés sur le CET sont conservés en cas de changement de collectivité par voie de mutation. </a:t>
            </a:r>
          </a:p>
          <a:p>
            <a:pPr marL="342900" indent="-342900">
              <a:buFont typeface="Wingdings"/>
              <a:buChar char="F"/>
            </a:pPr>
            <a:endParaRPr lang="fr-FR" b="1" dirty="0">
              <a:solidFill>
                <a:schemeClr val="tx2"/>
              </a:solidFill>
            </a:endParaRPr>
          </a:p>
          <a:p>
            <a:pPr marL="342900" indent="-342900">
              <a:buFont typeface="Wingdings"/>
              <a:buChar char="F"/>
            </a:pPr>
            <a:r>
              <a:rPr lang="fr-FR" b="1" dirty="0">
                <a:solidFill>
                  <a:schemeClr val="tx2"/>
                </a:solidFill>
              </a:rPr>
              <a:t> Est ce que les règles de priorité d’examen des candidatures sont applicables dans le cadre d’une mutation interne ? </a:t>
            </a:r>
          </a:p>
          <a:p>
            <a:endParaRPr lang="fr-FR" sz="1200" b="1" dirty="0">
              <a:solidFill>
                <a:schemeClr val="tx2"/>
              </a:solidFill>
            </a:endParaRPr>
          </a:p>
          <a:p>
            <a:r>
              <a:rPr lang="fr-FR" dirty="0">
                <a:solidFill>
                  <a:schemeClr val="tx2"/>
                </a:solidFill>
              </a:rPr>
              <a:t>OUI : ces règles de priorité d’examen sont applicables dans le cadre d’une mutation interne, à l’instar de la procédure de mutation externe.</a:t>
            </a:r>
          </a:p>
          <a:p>
            <a:endParaRPr lang="fr-FR" sz="1200" dirty="0">
              <a:solidFill>
                <a:schemeClr val="tx2"/>
              </a:solidFill>
            </a:endParaRPr>
          </a:p>
          <a:p>
            <a:r>
              <a:rPr lang="fr-FR" b="1" dirty="0">
                <a:solidFill>
                  <a:schemeClr val="tx2"/>
                </a:solidFill>
              </a:rPr>
              <a:t>RAPPEL :</a:t>
            </a:r>
            <a:r>
              <a:rPr lang="fr-FR" dirty="0">
                <a:solidFill>
                  <a:schemeClr val="tx2"/>
                </a:solidFill>
              </a:rPr>
              <a:t> une déclaration de vacance d’emploi doit être effectuée dans le cadre d’un recrutement par le biais d’une mutation interne afin d’assurer le respect du principe constitutionnel d’égal aux emplois publics (CE, 11 août 2009, Mme Colette A., n° 309132). </a:t>
            </a:r>
            <a:endParaRPr lang="fr-FR" sz="2000" b="1" dirty="0"/>
          </a:p>
          <a:p>
            <a:endParaRPr lang="fr-FR" sz="2000" b="1" dirty="0"/>
          </a:p>
        </p:txBody>
      </p:sp>
    </p:spTree>
    <p:extLst>
      <p:ext uri="{BB962C8B-B14F-4D97-AF65-F5344CB8AC3E}">
        <p14:creationId xmlns:p14="http://schemas.microsoft.com/office/powerpoint/2010/main" val="3662700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IV. Pour aller plus loin </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28136751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647426"/>
          </a:xfrm>
          <a:prstGeom prst="rect">
            <a:avLst/>
          </a:prstGeom>
        </p:spPr>
        <p:txBody>
          <a:bodyPr wrap="square">
            <a:spAutoFit/>
          </a:bodyPr>
          <a:lstStyle/>
          <a:p>
            <a:pPr marL="342900" indent="-342900">
              <a:buFont typeface="Wingdings" panose="05000000000000000000" pitchFamily="2" charset="2"/>
              <a:buChar char="§"/>
            </a:pPr>
            <a:endParaRPr lang="fr-FR" dirty="0">
              <a:solidFill>
                <a:schemeClr val="tx2"/>
              </a:solidFill>
            </a:endParaRPr>
          </a:p>
          <a:p>
            <a:r>
              <a:rPr lang="fr-FR" b="1" u="sng" dirty="0">
                <a:solidFill>
                  <a:schemeClr val="tx2"/>
                </a:solidFill>
              </a:rPr>
              <a:t>Documents associés : </a:t>
            </a:r>
            <a:r>
              <a:rPr lang="fr-FR" dirty="0">
                <a:solidFill>
                  <a:schemeClr val="tx2"/>
                </a:solidFill>
              </a:rPr>
              <a:t>liste des documents (notes et modèles) qui traitent de ces aspects, en ligne en accès public sur le site du Centre de gestion : </a:t>
            </a:r>
          </a:p>
          <a:p>
            <a:pPr marL="342900" indent="-342900">
              <a:buFont typeface="Wingdings" panose="05000000000000000000" pitchFamily="2" charset="2"/>
              <a:buChar char="§"/>
            </a:pPr>
            <a:endParaRPr lang="fr-FR" dirty="0">
              <a:solidFill>
                <a:schemeClr val="tx2"/>
              </a:solidFill>
            </a:endParaRPr>
          </a:p>
          <a:p>
            <a:pPr marL="342900" indent="-342900">
              <a:buFont typeface="Wingdings" panose="05000000000000000000" pitchFamily="2" charset="2"/>
              <a:buChar char="§"/>
            </a:pPr>
            <a:r>
              <a:rPr lang="fr-FR" dirty="0">
                <a:solidFill>
                  <a:schemeClr val="tx2"/>
                </a:solidFill>
              </a:rPr>
              <a:t>Note sur la mutation externe</a:t>
            </a:r>
          </a:p>
          <a:p>
            <a:pPr marL="342900" indent="-342900">
              <a:buFont typeface="Wingdings" panose="05000000000000000000" pitchFamily="2" charset="2"/>
              <a:buChar char="§"/>
            </a:pPr>
            <a:r>
              <a:rPr lang="fr-FR" dirty="0">
                <a:solidFill>
                  <a:schemeClr val="tx2"/>
                </a:solidFill>
              </a:rPr>
              <a:t>Note sur la mutation interne</a:t>
            </a:r>
          </a:p>
          <a:p>
            <a:pPr marL="342900" indent="-342900">
              <a:buFont typeface="Wingdings" panose="05000000000000000000" pitchFamily="2" charset="2"/>
              <a:buChar char="§"/>
            </a:pPr>
            <a:r>
              <a:rPr lang="fr-FR" dirty="0">
                <a:solidFill>
                  <a:schemeClr val="tx2"/>
                </a:solidFill>
              </a:rPr>
              <a:t>Livret sur le CDI et les dispositions de droit commun (portabilité du CDI) </a:t>
            </a:r>
          </a:p>
          <a:p>
            <a:pPr marL="342900" indent="-342900">
              <a:buFont typeface="Wingdings" panose="05000000000000000000" pitchFamily="2" charset="2"/>
              <a:buChar char="§"/>
            </a:pPr>
            <a:r>
              <a:rPr lang="fr-FR" dirty="0">
                <a:solidFill>
                  <a:schemeClr val="tx2"/>
                </a:solidFill>
              </a:rPr>
              <a:t>Livret sur  le CET </a:t>
            </a:r>
          </a:p>
          <a:p>
            <a:pPr marL="342900" indent="-342900">
              <a:buFont typeface="Wingdings" panose="05000000000000000000" pitchFamily="2" charset="2"/>
              <a:buChar char="§"/>
            </a:pPr>
            <a:r>
              <a:rPr lang="fr-FR" dirty="0">
                <a:solidFill>
                  <a:schemeClr val="tx2"/>
                </a:solidFill>
              </a:rPr>
              <a:t>Note sur l’abandon de poste</a:t>
            </a:r>
          </a:p>
          <a:p>
            <a:pPr marL="342900" indent="-342900">
              <a:buFont typeface="Wingdings" panose="05000000000000000000" pitchFamily="2" charset="2"/>
              <a:buChar char="§"/>
            </a:pPr>
            <a:r>
              <a:rPr lang="fr-FR" dirty="0">
                <a:solidFill>
                  <a:schemeClr val="tx2"/>
                </a:solidFill>
              </a:rPr>
              <a:t>Modèles d’arrêtés :</a:t>
            </a:r>
          </a:p>
          <a:p>
            <a:pPr marL="285750" indent="-285750">
              <a:buFontTx/>
              <a:buChar char="-"/>
            </a:pPr>
            <a:r>
              <a:rPr lang="fr-FR" dirty="0">
                <a:solidFill>
                  <a:schemeClr val="tx2"/>
                </a:solidFill>
              </a:rPr>
              <a:t>Arrêté de radiation des effectifs, </a:t>
            </a:r>
          </a:p>
          <a:p>
            <a:pPr marL="285750" indent="-285750">
              <a:buFontTx/>
              <a:buChar char="-"/>
            </a:pPr>
            <a:r>
              <a:rPr lang="fr-FR" dirty="0">
                <a:solidFill>
                  <a:schemeClr val="tx2"/>
                </a:solidFill>
              </a:rPr>
              <a:t>Arrêté de nomination par voie de mutation. </a:t>
            </a:r>
          </a:p>
          <a:p>
            <a:pPr marL="342900" indent="-342900">
              <a:buFont typeface="Courier New" panose="02070309020205020404" pitchFamily="49" charset="0"/>
              <a:buChar char="o"/>
            </a:pPr>
            <a:endParaRPr lang="fr-FR" sz="2000" dirty="0"/>
          </a:p>
          <a:p>
            <a:pPr algn="just"/>
            <a:endParaRPr lang="fr-FR" sz="2000" b="1"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
        <p:nvSpPr>
          <p:cNvPr id="4" name="ZoneTexte 3">
            <a:extLst>
              <a:ext uri="{FF2B5EF4-FFF2-40B4-BE49-F238E27FC236}">
                <a16:creationId xmlns:a16="http://schemas.microsoft.com/office/drawing/2014/main" id="{92FE4CF6-1F2A-1D80-0CA2-0818C55C48BF}"/>
              </a:ext>
            </a:extLst>
          </p:cNvPr>
          <p:cNvSpPr txBox="1"/>
          <p:nvPr/>
        </p:nvSpPr>
        <p:spPr>
          <a:xfrm>
            <a:off x="179512" y="204420"/>
            <a:ext cx="7560840" cy="584775"/>
          </a:xfrm>
          <a:prstGeom prst="rect">
            <a:avLst/>
          </a:prstGeom>
          <a:noFill/>
        </p:spPr>
        <p:txBody>
          <a:bodyPr wrap="square">
            <a:spAutoFit/>
          </a:bodyPr>
          <a:lstStyle/>
          <a:p>
            <a:pPr eaLnBrk="1" hangingPunct="1"/>
            <a:r>
              <a:rPr lang="fr-FR" altLang="fr-FR" sz="3200" b="1" dirty="0">
                <a:solidFill>
                  <a:srgbClr val="1F92B7"/>
                </a:solidFill>
              </a:rPr>
              <a:t>IV. Pour aller plus loin</a:t>
            </a:r>
          </a:p>
        </p:txBody>
      </p:sp>
      <p:sp>
        <p:nvSpPr>
          <p:cNvPr id="12" name="Espace réservé du numéro de diapositive 11">
            <a:extLst>
              <a:ext uri="{FF2B5EF4-FFF2-40B4-BE49-F238E27FC236}">
                <a16:creationId xmlns:a16="http://schemas.microsoft.com/office/drawing/2014/main" id="{EE42E3C3-D362-B95D-2F81-29884E24C953}"/>
              </a:ext>
            </a:extLst>
          </p:cNvPr>
          <p:cNvSpPr>
            <a:spLocks noGrp="1"/>
          </p:cNvSpPr>
          <p:nvPr>
            <p:ph type="sldNum" sz="quarter" idx="12"/>
          </p:nvPr>
        </p:nvSpPr>
        <p:spPr/>
        <p:txBody>
          <a:bodyPr/>
          <a:lstStyle/>
          <a:p>
            <a:fld id="{065D238E-0235-407E-A47E-90C9449F5B8D}" type="slidenum">
              <a:rPr lang="fr-FR" smtClean="0"/>
              <a:t>32</a:t>
            </a:fld>
            <a:endParaRPr lang="fr-FR"/>
          </a:p>
        </p:txBody>
      </p:sp>
    </p:spTree>
    <p:extLst>
      <p:ext uri="{BB962C8B-B14F-4D97-AF65-F5344CB8AC3E}">
        <p14:creationId xmlns:p14="http://schemas.microsoft.com/office/powerpoint/2010/main" val="3826664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rveur_gestion\Public CDG\Transfert de donnees\Diffusion-Communication\Charte graphique\Secretariat direction\autres docs\couverture powerpoi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902"/>
            <a:ext cx="9142643" cy="6856561"/>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2478466" y="1509911"/>
            <a:ext cx="5471492" cy="2376264"/>
          </a:xfrm>
        </p:spPr>
        <p:txBody>
          <a:bodyPr/>
          <a:lstStyle/>
          <a:p>
            <a:r>
              <a:rPr lang="fr-FR" altLang="fr-FR" sz="4000" b="1" dirty="0">
                <a:solidFill>
                  <a:srgbClr val="3F2270"/>
                </a:solidFill>
                <a:latin typeface="Calibri" panose="020F0502020204030204" pitchFamily="34" charset="0"/>
                <a:cs typeface="Calibri" panose="020F0502020204030204" pitchFamily="34" charset="0"/>
              </a:rPr>
              <a:t>V - Actualités juridiques</a:t>
            </a:r>
          </a:p>
        </p:txBody>
      </p:sp>
      <p:sp>
        <p:nvSpPr>
          <p:cNvPr id="9" name="Rectangle 2"/>
          <p:cNvSpPr txBox="1">
            <a:spLocks noChangeArrowheads="1"/>
          </p:cNvSpPr>
          <p:nvPr/>
        </p:nvSpPr>
        <p:spPr bwMode="auto">
          <a:xfrm>
            <a:off x="4387277" y="6122568"/>
            <a:ext cx="3003654" cy="539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altLang="fr-FR" sz="1800" kern="0" dirty="0">
                <a:solidFill>
                  <a:schemeClr val="tx1"/>
                </a:solidFill>
                <a:latin typeface="Calibri" panose="020F0502020204030204" pitchFamily="34" charset="0"/>
                <a:cs typeface="Calibri" panose="020F0502020204030204" pitchFamily="34" charset="0"/>
              </a:rPr>
              <a:t>18 avril 2023</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087" y="3886174"/>
            <a:ext cx="2586131" cy="2743047"/>
          </a:xfrm>
          <a:prstGeom prst="rect">
            <a:avLst/>
          </a:prstGeom>
        </p:spPr>
      </p:pic>
      <p:sp>
        <p:nvSpPr>
          <p:cNvPr id="4" name="Espace réservé du numéro de diapositive 3">
            <a:extLst>
              <a:ext uri="{FF2B5EF4-FFF2-40B4-BE49-F238E27FC236}">
                <a16:creationId xmlns:a16="http://schemas.microsoft.com/office/drawing/2014/main" id="{F0FD7270-17FE-8E33-19F1-EFADDAEA1622}"/>
              </a:ext>
            </a:extLst>
          </p:cNvPr>
          <p:cNvSpPr>
            <a:spLocks noGrp="1"/>
          </p:cNvSpPr>
          <p:nvPr>
            <p:ph type="sldNum" sz="quarter" idx="12"/>
          </p:nvPr>
        </p:nvSpPr>
        <p:spPr/>
        <p:txBody>
          <a:bodyPr/>
          <a:lstStyle/>
          <a:p>
            <a:fld id="{065D238E-0235-407E-A47E-90C9449F5B8D}" type="slidenum">
              <a:rPr lang="fr-FR" smtClean="0"/>
              <a:t>33</a:t>
            </a:fld>
            <a:endParaRPr lang="fr-FR"/>
          </a:p>
        </p:txBody>
      </p:sp>
    </p:spTree>
    <p:extLst>
      <p:ext uri="{BB962C8B-B14F-4D97-AF65-F5344CB8AC3E}">
        <p14:creationId xmlns:p14="http://schemas.microsoft.com/office/powerpoint/2010/main" val="115010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fltVal val="0"/>
                                          </p:val>
                                        </p:tav>
                                        <p:tav tm="100000">
                                          <p:val>
                                            <p:strVal val="#ppt_w"/>
                                          </p:val>
                                        </p:tav>
                                      </p:tavLst>
                                    </p:anim>
                                    <p:anim calcmode="lin" valueType="num">
                                      <p:cBhvr>
                                        <p:cTn id="8" dur="2000" fill="hold"/>
                                        <p:tgtEl>
                                          <p:spTgt spid="2050"/>
                                        </p:tgtEl>
                                        <p:attrNameLst>
                                          <p:attrName>ppt_h</p:attrName>
                                        </p:attrNameLst>
                                      </p:cBhvr>
                                      <p:tavLst>
                                        <p:tav tm="0">
                                          <p:val>
                                            <p:fltVal val="0"/>
                                          </p:val>
                                        </p:tav>
                                        <p:tav tm="100000">
                                          <p:val>
                                            <p:strVal val="#ppt_h"/>
                                          </p:val>
                                        </p:tav>
                                      </p:tavLst>
                                    </p:anim>
                                    <p:animEffect transition="in" filter="fade">
                                      <p:cBhvr>
                                        <p:cTn id="9" dur="2000"/>
                                        <p:tgtEl>
                                          <p:spTgt spid="2050"/>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2000" fill="hold"/>
                                        <p:tgtEl>
                                          <p:spTgt spid="9"/>
                                        </p:tgtEl>
                                        <p:attrNameLst>
                                          <p:attrName>ppt_w</p:attrName>
                                        </p:attrNameLst>
                                      </p:cBhvr>
                                      <p:tavLst>
                                        <p:tav tm="0">
                                          <p:val>
                                            <p:fltVal val="0"/>
                                          </p:val>
                                        </p:tav>
                                        <p:tav tm="100000">
                                          <p:val>
                                            <p:strVal val="#ppt_w"/>
                                          </p:val>
                                        </p:tav>
                                      </p:tavLst>
                                    </p:anim>
                                    <p:anim calcmode="lin" valueType="num">
                                      <p:cBhvr>
                                        <p:cTn id="14" dur="2000" fill="hold"/>
                                        <p:tgtEl>
                                          <p:spTgt spid="9"/>
                                        </p:tgtEl>
                                        <p:attrNameLst>
                                          <p:attrName>ppt_h</p:attrName>
                                        </p:attrNameLst>
                                      </p:cBhvr>
                                      <p:tavLst>
                                        <p:tav tm="0">
                                          <p:val>
                                            <p:fltVal val="0"/>
                                          </p:val>
                                        </p:tav>
                                        <p:tav tm="100000">
                                          <p:val>
                                            <p:strVal val="#ppt_h"/>
                                          </p:val>
                                        </p:tav>
                                      </p:tavLst>
                                    </p:anim>
                                    <p:animEffect transition="in" filter="fade">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 Dispositions règlementaires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954107"/>
          </a:xfrm>
          <a:prstGeom prst="rect">
            <a:avLst/>
          </a:prstGeom>
        </p:spPr>
        <p:txBody>
          <a:bodyPr wrap="square">
            <a:spAutoFit/>
          </a:bodyPr>
          <a:lstStyle/>
          <a:p>
            <a:pPr algn="just"/>
            <a:endParaRPr lang="fr-FR" sz="1600" dirty="0"/>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
        <p:nvSpPr>
          <p:cNvPr id="12" name="Espace réservé du numéro de diapositive 11">
            <a:extLst>
              <a:ext uri="{FF2B5EF4-FFF2-40B4-BE49-F238E27FC236}">
                <a16:creationId xmlns:a16="http://schemas.microsoft.com/office/drawing/2014/main" id="{FCB1C728-22F3-15DE-D16A-23E30F7046D9}"/>
              </a:ext>
            </a:extLst>
          </p:cNvPr>
          <p:cNvSpPr>
            <a:spLocks noGrp="1"/>
          </p:cNvSpPr>
          <p:nvPr>
            <p:ph type="sldNum" sz="quarter" idx="12"/>
          </p:nvPr>
        </p:nvSpPr>
        <p:spPr/>
        <p:txBody>
          <a:bodyPr/>
          <a:lstStyle/>
          <a:p>
            <a:fld id="{065D238E-0235-407E-A47E-90C9449F5B8D}" type="slidenum">
              <a:rPr lang="fr-FR" smtClean="0"/>
              <a:t>34</a:t>
            </a:fld>
            <a:endParaRPr lang="fr-FR"/>
          </a:p>
        </p:txBody>
      </p:sp>
      <p:sp>
        <p:nvSpPr>
          <p:cNvPr id="14" name="Rectangle 1">
            <a:extLst>
              <a:ext uri="{FF2B5EF4-FFF2-40B4-BE49-F238E27FC236}">
                <a16:creationId xmlns:a16="http://schemas.microsoft.com/office/drawing/2014/main" id="{69881504-72D9-AA39-156D-F201A7FCDE6F}"/>
              </a:ext>
            </a:extLst>
          </p:cNvPr>
          <p:cNvSpPr/>
          <p:nvPr/>
        </p:nvSpPr>
        <p:spPr>
          <a:xfrm>
            <a:off x="143694" y="1127907"/>
            <a:ext cx="8615622" cy="4616648"/>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r>
              <a:rPr lang="fr-FR" sz="1800" b="1" i="0" u="none" strike="noStrike" kern="1200" cap="none" spc="0" baseline="0" dirty="0">
                <a:solidFill>
                  <a:srgbClr val="C00000"/>
                </a:solidFill>
                <a:uFillTx/>
                <a:latin typeface="Calibri"/>
              </a:rPr>
              <a:t>Rappel : Loi n°2022-1726 du 30 décembre 2022 de finances pour 2023 </a:t>
            </a:r>
          </a:p>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endParaRPr lang="fr-FR" sz="1600" b="1" i="0" u="none" strike="noStrike" kern="1200" cap="none" spc="0" baseline="0" dirty="0">
              <a:solidFill>
                <a:srgbClr val="C0000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600" b="1" i="0" u="sng" strike="noStrike" kern="1200" cap="none" spc="0" baseline="0" dirty="0">
                <a:solidFill>
                  <a:srgbClr val="3F2270"/>
                </a:solidFill>
                <a:uFillTx/>
                <a:latin typeface="Calibri"/>
              </a:rPr>
              <a:t>Abrogation du doublement de la rémunération pour les agents publics qui travaillent le 1</a:t>
            </a:r>
            <a:r>
              <a:rPr lang="fr-FR" sz="1600" b="1" i="0" u="sng" strike="noStrike" kern="1200" cap="none" spc="0" baseline="30000" dirty="0">
                <a:solidFill>
                  <a:srgbClr val="3F2270"/>
                </a:solidFill>
                <a:uFillTx/>
                <a:latin typeface="Calibri"/>
              </a:rPr>
              <a:t>er</a:t>
            </a:r>
            <a:r>
              <a:rPr lang="fr-FR" sz="1600" b="1" i="0" u="sng" strike="noStrike" kern="1200" cap="none" spc="0" baseline="0" dirty="0">
                <a:solidFill>
                  <a:srgbClr val="3F2270"/>
                </a:solidFill>
                <a:uFillTx/>
                <a:latin typeface="Calibri"/>
              </a:rPr>
              <a:t> mai</a:t>
            </a: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0" cap="none" spc="0" baseline="0" dirty="0">
                <a:solidFill>
                  <a:srgbClr val="3F2270"/>
                </a:solidFill>
                <a:uFillTx/>
                <a:latin typeface="Calibri"/>
              </a:rPr>
              <a:t>La loi de finances pour 2023 abroge les dispositions de l’article L. 621-9 du Code général de la fonction publique à compter du 1er janvier 2023.</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0" cap="none" spc="0" baseline="0" dirty="0">
                <a:solidFill>
                  <a:srgbClr val="3F2270"/>
                </a:solidFill>
                <a:uFillTx/>
                <a:latin typeface="Calibri"/>
              </a:rPr>
              <a:t>Cet article prévoyait que « le 1er mai est jour férié et chômé pour les agents publics, dans les conditions fixées aux articles L. 3133-4 et L. 3133-6 du code du travail ». </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0" cap="none" spc="0" baseline="0" dirty="0">
                <a:solidFill>
                  <a:srgbClr val="3F2270"/>
                </a:solidFill>
                <a:uFillTx/>
                <a:latin typeface="Calibri"/>
              </a:rPr>
              <a:t>Ainsi, les agents travaillant le 1er mai avaient droit, « en plus du salaire correspondant au travail accompli, à une indemnité égale au montant de ce salaire » à la charge de leur employeur.</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none" strike="noStrike" kern="0" cap="none" spc="0" baseline="0" dirty="0">
              <a:solidFill>
                <a:srgbClr val="3F227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0" cap="none" spc="0" baseline="0" dirty="0">
                <a:solidFill>
                  <a:srgbClr val="3F2270"/>
                </a:solidFill>
                <a:uFillTx/>
                <a:latin typeface="Calibri"/>
              </a:rPr>
              <a:t>Ces dispositions sont donc abrogées et le 1er mai n’est plus doublement payé.  </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0" cap="none" spc="0" baseline="0" dirty="0">
                <a:solidFill>
                  <a:srgbClr val="3F2270"/>
                </a:solidFill>
                <a:uFillTx/>
                <a:latin typeface="Calibri"/>
              </a:rPr>
              <a:t>Il fait l’objet d'une majoration comme pour tout autre jour férié.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2800" b="0" i="0" u="none" strike="noStrike" kern="1200" cap="none" spc="0" baseline="0" dirty="0">
              <a:solidFill>
                <a:srgbClr val="3F227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2800" b="0" i="0" u="none" strike="noStrike" kern="0" cap="none" spc="0" baseline="0" dirty="0">
              <a:solidFill>
                <a:srgbClr val="3F227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2800" b="0" i="0" u="none" strike="noStrike" kern="1200" cap="none" spc="0" baseline="0" dirty="0">
              <a:solidFill>
                <a:srgbClr val="3F2270"/>
              </a:solidFill>
              <a:uFillTx/>
              <a:latin typeface="Calibri"/>
            </a:endParaRPr>
          </a:p>
        </p:txBody>
      </p:sp>
    </p:spTree>
    <p:extLst>
      <p:ext uri="{BB962C8B-B14F-4D97-AF65-F5344CB8AC3E}">
        <p14:creationId xmlns:p14="http://schemas.microsoft.com/office/powerpoint/2010/main" val="3263643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02403" y="12398"/>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a:t>
            </a:r>
            <a:r>
              <a:rPr lang="fr-FR" altLang="fr-FR" sz="1800" b="1" dirty="0">
                <a:solidFill>
                  <a:srgbClr val="1F92B7"/>
                </a:solidFill>
              </a:rPr>
              <a:t> </a:t>
            </a:r>
            <a:r>
              <a:rPr lang="fr-FR" altLang="fr-FR" sz="3200" b="1" dirty="0">
                <a:solidFill>
                  <a:srgbClr val="1F92B7"/>
                </a:solidFill>
              </a:rPr>
              <a:t>Dispositions règlementaires</a:t>
            </a:r>
            <a:endParaRPr lang="fr-FR" altLang="fr-FR" b="1" dirty="0">
              <a:solidFill>
                <a:srgbClr val="1F92B7"/>
              </a:solidFill>
            </a:endParaRPr>
          </a:p>
        </p:txBody>
      </p:sp>
      <p:cxnSp>
        <p:nvCxnSpPr>
          <p:cNvPr id="5" name="Connecteur droit 4"/>
          <p:cNvCxnSpPr/>
          <p:nvPr/>
        </p:nvCxnSpPr>
        <p:spPr>
          <a:xfrm>
            <a:off x="-90265" y="622357"/>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707886"/>
          </a:xfrm>
          <a:prstGeom prst="rect">
            <a:avLst/>
          </a:prstGeom>
        </p:spPr>
        <p:txBody>
          <a:bodyPr wrap="square">
            <a:spAutoFit/>
          </a:bodyPr>
          <a:lstStyle/>
          <a:p>
            <a:endParaRPr lang="fr-FR" sz="2000" dirty="0"/>
          </a:p>
          <a:p>
            <a:pPr marL="342900" indent="-342900">
              <a:buFont typeface="Arial" panose="020B0604020202020204" pitchFamily="34" charset="0"/>
              <a:buChar char="•"/>
            </a:pPr>
            <a:endParaRPr lang="fr-FR" sz="2000" dirty="0"/>
          </a:p>
        </p:txBody>
      </p:sp>
      <p:sp>
        <p:nvSpPr>
          <p:cNvPr id="12" name="Espace réservé du numéro de diapositive 11">
            <a:extLst>
              <a:ext uri="{FF2B5EF4-FFF2-40B4-BE49-F238E27FC236}">
                <a16:creationId xmlns:a16="http://schemas.microsoft.com/office/drawing/2014/main" id="{9E0D842B-B0DC-B641-1E33-A236479F187A}"/>
              </a:ext>
            </a:extLst>
          </p:cNvPr>
          <p:cNvSpPr>
            <a:spLocks noGrp="1"/>
          </p:cNvSpPr>
          <p:nvPr>
            <p:ph type="sldNum" sz="quarter" idx="12"/>
          </p:nvPr>
        </p:nvSpPr>
        <p:spPr/>
        <p:txBody>
          <a:bodyPr/>
          <a:lstStyle/>
          <a:p>
            <a:fld id="{065D238E-0235-407E-A47E-90C9449F5B8D}" type="slidenum">
              <a:rPr lang="fr-FR" smtClean="0"/>
              <a:t>35</a:t>
            </a:fld>
            <a:endParaRPr lang="fr-FR"/>
          </a:p>
        </p:txBody>
      </p:sp>
      <p:sp>
        <p:nvSpPr>
          <p:cNvPr id="3" name="Rectangle 1">
            <a:extLst>
              <a:ext uri="{FF2B5EF4-FFF2-40B4-BE49-F238E27FC236}">
                <a16:creationId xmlns:a16="http://schemas.microsoft.com/office/drawing/2014/main" id="{42A684FB-C388-C332-5932-3B8B3DE8573E}"/>
              </a:ext>
            </a:extLst>
          </p:cNvPr>
          <p:cNvSpPr/>
          <p:nvPr/>
        </p:nvSpPr>
        <p:spPr>
          <a:xfrm>
            <a:off x="86082" y="660028"/>
            <a:ext cx="8878406" cy="5770811"/>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600"/>
              </a:spcBef>
              <a:spcAft>
                <a:spcPts val="0"/>
              </a:spcAft>
              <a:buSzPct val="100000"/>
              <a:buFont typeface="Wingdings"/>
              <a:buChar char="F"/>
              <a:tabLst/>
              <a:defRPr sz="1800" b="0" i="0" u="none" strike="noStrike" kern="0" cap="none" spc="0" baseline="0">
                <a:solidFill>
                  <a:srgbClr val="000000"/>
                </a:solidFill>
                <a:uFillTx/>
              </a:defRPr>
            </a:pPr>
            <a:r>
              <a:rPr lang="fr-FR" b="1" i="0" u="none" strike="noStrike" kern="1200" cap="none" spc="0" baseline="0" dirty="0">
                <a:solidFill>
                  <a:srgbClr val="C00000"/>
                </a:solidFill>
                <a:uFillTx/>
                <a:latin typeface="Calibri"/>
              </a:rPr>
              <a:t>Rappel : Ordonnance n°2020-1447 du 25 novembre 2020</a:t>
            </a:r>
          </a:p>
          <a:p>
            <a:pPr marL="285750" marR="0" lvl="0" indent="-285750" algn="just" defTabSz="914400" rtl="0" fontAlgn="auto" hangingPunct="1">
              <a:lnSpc>
                <a:spcPct val="100000"/>
              </a:lnSpc>
              <a:spcBef>
                <a:spcPts val="600"/>
              </a:spcBef>
              <a:spcAft>
                <a:spcPts val="0"/>
              </a:spcAft>
              <a:buSzPct val="100000"/>
              <a:buFont typeface="Wingdings" pitchFamily="2"/>
              <a:buChar char="Ø"/>
              <a:tabLst/>
              <a:defRPr sz="1800" b="0" i="0" u="none" strike="noStrike" kern="0" cap="none" spc="0" baseline="0">
                <a:solidFill>
                  <a:srgbClr val="000000"/>
                </a:solidFill>
                <a:uFillTx/>
              </a:defRPr>
            </a:pPr>
            <a:r>
              <a:rPr lang="fr-FR" sz="1600" b="1" i="0" u="sng" strike="noStrike" kern="1200" cap="none" spc="0" baseline="0" dirty="0">
                <a:solidFill>
                  <a:srgbClr val="3F2270"/>
                </a:solidFill>
                <a:uFillTx/>
                <a:latin typeface="Calibri"/>
              </a:rPr>
              <a:t>Suppression de la visite d’aptitude physique auprès du médecin agréé</a:t>
            </a:r>
          </a:p>
          <a:p>
            <a:pPr marL="0" marR="0" lvl="0" indent="0" algn="just" defTabSz="914400" rtl="0" fontAlgn="auto" hangingPunct="1">
              <a:lnSpc>
                <a:spcPct val="100000"/>
              </a:lnSpc>
              <a:spcBef>
                <a:spcPts val="600"/>
              </a:spcBef>
              <a:spcAft>
                <a:spcPts val="600"/>
              </a:spcAft>
              <a:buNone/>
              <a:tabLst/>
              <a:defRPr sz="1800" b="0" i="0" u="none" strike="noStrike" kern="0" cap="none" spc="0" baseline="0">
                <a:solidFill>
                  <a:srgbClr val="000000"/>
                </a:solidFill>
                <a:uFillTx/>
              </a:defRPr>
            </a:pPr>
            <a:r>
              <a:rPr lang="fr-FR" sz="1500" b="1" i="0" u="none" strike="noStrike" kern="0" cap="none" spc="0" baseline="0" dirty="0">
                <a:solidFill>
                  <a:srgbClr val="3F2270"/>
                </a:solidFill>
                <a:uFillTx/>
                <a:latin typeface="Calibri"/>
              </a:rPr>
              <a:t>Pour mémoire, l’article 1er de l’ordonnance « Santé-Famille » n° 2020-1447 du 25 novembre 2020 a remplacé la condition générale d’aptitude physique à l’entrée dans la fonction publique par « des conditions de santé particulières exigées pour l’exercice de certaines fonctions relevant de certains corps ou cadre d’emplois en raison des risques spécifiques que ces fonctions comportent pour les agents ou pour les tiers et des sujétions que celles-ci impliquent ».</a:t>
            </a:r>
          </a:p>
          <a:p>
            <a:pPr marL="0" marR="0" lvl="0" indent="0" algn="just" defTabSz="914400" rtl="0" fontAlgn="auto" hangingPunct="1">
              <a:lnSpc>
                <a:spcPct val="100000"/>
              </a:lnSpc>
              <a:spcAft>
                <a:spcPts val="600"/>
              </a:spcAft>
              <a:buNone/>
              <a:tabLst/>
              <a:defRPr sz="1800" b="0" i="0" u="none" strike="noStrike" kern="0" cap="none" spc="0" baseline="0">
                <a:solidFill>
                  <a:srgbClr val="000000"/>
                </a:solidFill>
                <a:uFillTx/>
              </a:defRPr>
            </a:pPr>
            <a:r>
              <a:rPr lang="fr-FR" sz="1500" b="1" i="0" u="none" strike="noStrike" kern="0" cap="none" spc="0" baseline="0" dirty="0">
                <a:solidFill>
                  <a:srgbClr val="3F2270"/>
                </a:solidFill>
                <a:uFillTx/>
                <a:latin typeface="Calibri"/>
              </a:rPr>
              <a:t>Un délai de deux ans suivant la publication de l’ordonnance était accordé au Gouvernement afin d’engager la modification de certains statuts particuliers pour préciser les conditions de santé particulières propres aux fonctions concernées.</a:t>
            </a:r>
          </a:p>
          <a:p>
            <a:pPr marL="0" marR="0" lvl="0" indent="0" algn="just" defTabSz="914400" rtl="0" fontAlgn="auto" hangingPunct="1">
              <a:lnSpc>
                <a:spcPct val="100000"/>
              </a:lnSpc>
              <a:spcAft>
                <a:spcPts val="600"/>
              </a:spcAft>
              <a:buNone/>
              <a:tabLst/>
              <a:defRPr sz="1800" b="0" i="0" u="none" strike="noStrike" kern="0" cap="none" spc="0" baseline="0">
                <a:solidFill>
                  <a:srgbClr val="000000"/>
                </a:solidFill>
                <a:uFillTx/>
              </a:defRPr>
            </a:pPr>
            <a:r>
              <a:rPr lang="fr-FR" sz="1500" b="1" i="0" u="none" strike="noStrike" kern="0" cap="none" spc="0" baseline="0" dirty="0">
                <a:solidFill>
                  <a:srgbClr val="3F2270"/>
                </a:solidFill>
                <a:uFillTx/>
                <a:latin typeface="Calibri"/>
              </a:rPr>
              <a:t>AINSI, DEPUIS LE 26 NOVEMBRE 2022, la visite d’aptitude physique par un médecin agréé préalablement au recrutement des agents publics n’est plus obligatoire, sauf lorsque l’exercice de certaines fonctions exige des conditions de santé particulières en raison des risques particuliers que comportent ces fonctions. </a:t>
            </a:r>
            <a:endParaRPr lang="fr-FR" sz="1500" b="0" i="0" u="none" strike="noStrike" kern="1200" cap="none" spc="0" baseline="0" dirty="0">
              <a:solidFill>
                <a:srgbClr val="3F2270"/>
              </a:solidFill>
              <a:uFillTx/>
              <a:latin typeface="Calibri"/>
            </a:endParaRPr>
          </a:p>
          <a:p>
            <a:pPr marL="0" marR="0" lvl="0" indent="0" algn="l" defTabSz="914400" rtl="0" fontAlgn="auto" hangingPunct="1">
              <a:lnSpc>
                <a:spcPct val="100000"/>
              </a:lnSpc>
              <a:spcAft>
                <a:spcPts val="600"/>
              </a:spcAft>
              <a:buNone/>
              <a:tabLst/>
              <a:defRPr sz="1800" b="0" i="0" u="none" strike="noStrike" kern="0" cap="none" spc="0" baseline="0">
                <a:solidFill>
                  <a:srgbClr val="000000"/>
                </a:solidFill>
                <a:uFillTx/>
              </a:defRPr>
            </a:pPr>
            <a:r>
              <a:rPr lang="fr-FR" sz="1500" b="1" i="0" u="none" strike="noStrike" kern="1200" cap="none" spc="0" baseline="0" dirty="0">
                <a:solidFill>
                  <a:srgbClr val="3F2270"/>
                </a:solidFill>
                <a:uFillTx/>
                <a:latin typeface="Calibri"/>
              </a:rPr>
              <a:t>On retrouve cette disposition au sein des articles L.321-1 et L.321-3 du Code Général de la Fonction Publique (CGFP).</a:t>
            </a:r>
          </a:p>
          <a:p>
            <a:pPr marL="0" marR="0" lvl="0" indent="0" algn="l" defTabSz="914400" rtl="0" fontAlgn="auto" hangingPunct="1">
              <a:lnSpc>
                <a:spcPct val="100000"/>
              </a:lnSpc>
              <a:spcAft>
                <a:spcPts val="600"/>
              </a:spcAft>
              <a:buNone/>
              <a:tabLst/>
              <a:defRPr sz="1800" b="0" i="0" u="none" strike="noStrike" kern="0" cap="none" spc="0" baseline="0">
                <a:solidFill>
                  <a:srgbClr val="000000"/>
                </a:solidFill>
                <a:uFillTx/>
              </a:defRPr>
            </a:pPr>
            <a:r>
              <a:rPr lang="fr-FR" sz="1500" b="1" i="0" u="none" strike="noStrike" kern="1200" cap="none" spc="0" baseline="0" dirty="0">
                <a:solidFill>
                  <a:srgbClr val="3F2270"/>
                </a:solidFill>
                <a:uFillTx/>
                <a:latin typeface="Calibri"/>
              </a:rPr>
              <a:t>Dans la fonction publique territoriale, sont concernés par le maintien de la visite d’aptitude, les sapeurs-pompiers professionnels dont les statuts (décret n°90-850 du 25 septembre 1990) prévoient des conditions de santé particulières fixées par un arrêté du 6 mai 2000.  </a:t>
            </a:r>
          </a:p>
          <a:p>
            <a:pPr marL="0" marR="0" lvl="0" indent="0" algn="l" defTabSz="914400" rtl="0" fontAlgn="auto" hangingPunct="1">
              <a:lnSpc>
                <a:spcPct val="100000"/>
              </a:lnSpc>
              <a:spcAft>
                <a:spcPts val="600"/>
              </a:spcAft>
              <a:buNone/>
              <a:tabLst/>
              <a:defRPr sz="1800" b="0" i="0" u="none" strike="noStrike" kern="0" cap="none" spc="0" baseline="0">
                <a:solidFill>
                  <a:srgbClr val="000000"/>
                </a:solidFill>
                <a:uFillTx/>
              </a:defRPr>
            </a:pPr>
            <a:r>
              <a:rPr lang="fr-FR" sz="1500" b="1" i="0" u="none" strike="noStrike" kern="1200" cap="none" spc="0" baseline="0" dirty="0">
                <a:solidFill>
                  <a:srgbClr val="3F2270"/>
                </a:solidFill>
                <a:uFillTx/>
                <a:latin typeface="Calibri"/>
              </a:rPr>
              <a:t>IMPORTANT : la visite organisée auprès du service de médecine préventive reste obligatoire lors de chaque recrutement (article L.812-4 du CGFP). À cette occasion, le médecin du travail peut formuler un avis ou émettre des propositions lors de l'affectation de l'agent au poste de travail au vu de ses particularités et au regard de l'état de santé de l'agent.</a:t>
            </a:r>
            <a:endParaRPr lang="fr-FR" sz="1500" b="1" i="0" u="none" strike="noStrike" kern="0" cap="none" spc="0" baseline="0" dirty="0">
              <a:solidFill>
                <a:srgbClr val="3F2270"/>
              </a:solidFill>
              <a:uFillTx/>
              <a:latin typeface="Calibri"/>
            </a:endParaRPr>
          </a:p>
        </p:txBody>
      </p:sp>
    </p:spTree>
    <p:extLst>
      <p:ext uri="{BB962C8B-B14F-4D97-AF65-F5344CB8AC3E}">
        <p14:creationId xmlns:p14="http://schemas.microsoft.com/office/powerpoint/2010/main" val="37003083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a:t>
            </a:r>
            <a:r>
              <a:rPr lang="fr-FR" altLang="fr-FR" sz="1800" b="1" dirty="0">
                <a:solidFill>
                  <a:srgbClr val="1F92B7"/>
                </a:solidFill>
              </a:rPr>
              <a:t> </a:t>
            </a:r>
            <a:r>
              <a:rPr lang="fr-FR" altLang="fr-FR" sz="3200" b="1" dirty="0">
                <a:solidFill>
                  <a:srgbClr val="1F92B7"/>
                </a:solidFill>
              </a:rPr>
              <a:t>Dispositions règlementaires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1323439"/>
          </a:xfrm>
          <a:prstGeom prst="rect">
            <a:avLst/>
          </a:prstGeom>
        </p:spPr>
        <p:txBody>
          <a:bodyPr wrap="square">
            <a:spAutoFit/>
          </a:bodyPr>
          <a:lstStyle/>
          <a:p>
            <a:r>
              <a:rPr lang="fr-FR" sz="2000" b="1" dirty="0"/>
              <a:t> </a:t>
            </a:r>
          </a:p>
          <a:p>
            <a:pPr algn="just"/>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
        <p:nvSpPr>
          <p:cNvPr id="12" name="Espace réservé du numéro de diapositive 11">
            <a:extLst>
              <a:ext uri="{FF2B5EF4-FFF2-40B4-BE49-F238E27FC236}">
                <a16:creationId xmlns:a16="http://schemas.microsoft.com/office/drawing/2014/main" id="{7D652521-2B1D-5E20-E0D0-1AA2EE8CA939}"/>
              </a:ext>
            </a:extLst>
          </p:cNvPr>
          <p:cNvSpPr>
            <a:spLocks noGrp="1"/>
          </p:cNvSpPr>
          <p:nvPr>
            <p:ph type="sldNum" sz="quarter" idx="12"/>
          </p:nvPr>
        </p:nvSpPr>
        <p:spPr/>
        <p:txBody>
          <a:bodyPr/>
          <a:lstStyle/>
          <a:p>
            <a:fld id="{065D238E-0235-407E-A47E-90C9449F5B8D}" type="slidenum">
              <a:rPr lang="fr-FR" smtClean="0"/>
              <a:t>36</a:t>
            </a:fld>
            <a:endParaRPr lang="fr-FR"/>
          </a:p>
        </p:txBody>
      </p:sp>
      <p:sp>
        <p:nvSpPr>
          <p:cNvPr id="3" name="Rectangle 1">
            <a:extLst>
              <a:ext uri="{FF2B5EF4-FFF2-40B4-BE49-F238E27FC236}">
                <a16:creationId xmlns:a16="http://schemas.microsoft.com/office/drawing/2014/main" id="{1A5E884A-9C8D-B83C-4C60-E3AC842CA65F}"/>
              </a:ext>
            </a:extLst>
          </p:cNvPr>
          <p:cNvSpPr/>
          <p:nvPr/>
        </p:nvSpPr>
        <p:spPr>
          <a:xfrm>
            <a:off x="100701" y="1027759"/>
            <a:ext cx="8615622" cy="4308872"/>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r>
              <a:rPr lang="fr-FR" sz="1800" b="1" i="0" u="none" strike="noStrike" kern="1200" cap="none" spc="0" baseline="0" dirty="0">
                <a:solidFill>
                  <a:srgbClr val="C00000"/>
                </a:solidFill>
                <a:uFillTx/>
                <a:latin typeface="Calibri"/>
              </a:rPr>
              <a:t>Décret n°2023-215 du 27 mars 2023 fixant la liste des pathologies ouvrant droit à un congé spécifique pour les parents lors de l'annonce de la maladie chronique de leur enfant </a:t>
            </a:r>
          </a:p>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endParaRPr lang="fr-FR" sz="1600" b="1" i="0" u="none" strike="noStrike" kern="1200" cap="none" spc="0" baseline="0" dirty="0">
              <a:solidFill>
                <a:srgbClr val="C0000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Le décret définit une liste de pathologie qui ouvre droit à un </a:t>
            </a:r>
            <a:r>
              <a:rPr lang="fr-FR" sz="1600" b="1" i="0" u="sng" strike="noStrike" kern="1200" cap="none" spc="0" baseline="0" dirty="0">
                <a:solidFill>
                  <a:srgbClr val="3F2270"/>
                </a:solidFill>
                <a:uFillTx/>
                <a:latin typeface="Calibri"/>
              </a:rPr>
              <a:t>congé spécifique de deux jours minimum </a:t>
            </a:r>
            <a:r>
              <a:rPr lang="fr-FR" sz="1600" b="1" i="0" u="none" strike="noStrike" kern="1200" cap="none" spc="0" baseline="0" dirty="0">
                <a:solidFill>
                  <a:srgbClr val="3F2270"/>
                </a:solidFill>
                <a:uFillTx/>
                <a:latin typeface="Calibri"/>
              </a:rPr>
              <a:t>pour les salariés lors de l’annonce de la survenance d’un handicap, d’une pathologie chronique nécessitant un apprentissage thérapeutique ou d’un cancer de leur enfant.</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Il s’agit ainsi des pathologies suivantes :</a:t>
            </a:r>
          </a:p>
          <a:p>
            <a:pPr marL="742950" marR="0" lvl="1"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Maladie chroniques prises en charge au titre des articles D.160-4 et R.160-12 du Code de la sécurité sociale (par exemple : AVC, diabète, maladie de Parkinson, etc.) ;</a:t>
            </a:r>
          </a:p>
          <a:p>
            <a:pPr marL="742950" marR="0" lvl="1"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Les maladies rares répertoriées dans la nomenclature </a:t>
            </a:r>
            <a:r>
              <a:rPr lang="fr-FR" sz="1600" b="1" i="0" u="none" strike="noStrike" kern="1200" cap="none" spc="0" baseline="0" dirty="0" err="1">
                <a:solidFill>
                  <a:srgbClr val="3F2270"/>
                </a:solidFill>
                <a:uFillTx/>
                <a:latin typeface="Calibri"/>
              </a:rPr>
              <a:t>Orphanet</a:t>
            </a:r>
            <a:r>
              <a:rPr lang="fr-FR" sz="1600" b="1" i="0" u="none" strike="noStrike" kern="1200" cap="none" spc="0" baseline="0" dirty="0">
                <a:solidFill>
                  <a:srgbClr val="3F2270"/>
                </a:solidFill>
                <a:uFillTx/>
                <a:latin typeface="Calibri"/>
              </a:rPr>
              <a:t> (par exemple : Gangliosidose, etc.) ;</a:t>
            </a:r>
          </a:p>
          <a:p>
            <a:pPr marL="742950" marR="0" lvl="1"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Les allergies sévères donnant lieu à la prescription d’un traitement par voie injectable.</a:t>
            </a:r>
          </a:p>
          <a:p>
            <a:pPr marL="742950" marR="0" lvl="1"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2800" b="0" i="0" u="none" strike="noStrike" kern="1200" cap="none" spc="0" baseline="0" dirty="0">
              <a:solidFill>
                <a:srgbClr val="3F2270"/>
              </a:solidFill>
              <a:uFillTx/>
              <a:latin typeface="Calibri"/>
            </a:endParaRPr>
          </a:p>
        </p:txBody>
      </p:sp>
    </p:spTree>
    <p:extLst>
      <p:ext uri="{BB962C8B-B14F-4D97-AF65-F5344CB8AC3E}">
        <p14:creationId xmlns:p14="http://schemas.microsoft.com/office/powerpoint/2010/main" val="20478803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02403" y="57285"/>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a:t>
            </a:r>
            <a:r>
              <a:rPr lang="fr-FR" altLang="fr-FR" sz="1800" b="1" dirty="0">
                <a:solidFill>
                  <a:srgbClr val="1F92B7"/>
                </a:solidFill>
              </a:rPr>
              <a:t> </a:t>
            </a:r>
            <a:r>
              <a:rPr lang="fr-FR" altLang="fr-FR" sz="3200" b="1" dirty="0">
                <a:solidFill>
                  <a:srgbClr val="1F92B7"/>
                </a:solidFill>
              </a:rPr>
              <a:t>Dispositions règlementaires</a:t>
            </a:r>
            <a:endParaRPr lang="fr-FR" altLang="fr-FR" b="1" dirty="0">
              <a:solidFill>
                <a:srgbClr val="1F92B7"/>
              </a:solidFill>
            </a:endParaRPr>
          </a:p>
        </p:txBody>
      </p:sp>
      <p:cxnSp>
        <p:nvCxnSpPr>
          <p:cNvPr id="5" name="Connecteur droit 4"/>
          <p:cNvCxnSpPr/>
          <p:nvPr/>
        </p:nvCxnSpPr>
        <p:spPr>
          <a:xfrm>
            <a:off x="-90265" y="642060"/>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1015663"/>
          </a:xfrm>
          <a:prstGeom prst="rect">
            <a:avLst/>
          </a:prstGeom>
        </p:spPr>
        <p:txBody>
          <a:bodyPr wrap="square">
            <a:spAutoFit/>
          </a:bodyPr>
          <a:lstStyle/>
          <a:p>
            <a:pPr algn="just"/>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
        <p:nvSpPr>
          <p:cNvPr id="12" name="Espace réservé du numéro de diapositive 11">
            <a:extLst>
              <a:ext uri="{FF2B5EF4-FFF2-40B4-BE49-F238E27FC236}">
                <a16:creationId xmlns:a16="http://schemas.microsoft.com/office/drawing/2014/main" id="{8334A5E7-D955-E8CC-DDFE-464F5A5BF708}"/>
              </a:ext>
            </a:extLst>
          </p:cNvPr>
          <p:cNvSpPr>
            <a:spLocks noGrp="1"/>
          </p:cNvSpPr>
          <p:nvPr>
            <p:ph type="sldNum" sz="quarter" idx="12"/>
          </p:nvPr>
        </p:nvSpPr>
        <p:spPr/>
        <p:txBody>
          <a:bodyPr/>
          <a:lstStyle/>
          <a:p>
            <a:fld id="{065D238E-0235-407E-A47E-90C9449F5B8D}" type="slidenum">
              <a:rPr lang="fr-FR" smtClean="0"/>
              <a:t>37</a:t>
            </a:fld>
            <a:endParaRPr lang="fr-FR"/>
          </a:p>
        </p:txBody>
      </p:sp>
      <p:sp>
        <p:nvSpPr>
          <p:cNvPr id="3" name="Rectangle 1">
            <a:extLst>
              <a:ext uri="{FF2B5EF4-FFF2-40B4-BE49-F238E27FC236}">
                <a16:creationId xmlns:a16="http://schemas.microsoft.com/office/drawing/2014/main" id="{A7339D52-62BA-F8FC-7E7B-16EA50354941}"/>
              </a:ext>
            </a:extLst>
          </p:cNvPr>
          <p:cNvSpPr/>
          <p:nvPr/>
        </p:nvSpPr>
        <p:spPr>
          <a:xfrm>
            <a:off x="0" y="731302"/>
            <a:ext cx="8913218" cy="5647700"/>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defTabSz="914400" eaLnBrk="1" fontAlgn="auto" latinLnBrk="0" hangingPunct="1">
              <a:lnSpc>
                <a:spcPct val="100000"/>
              </a:lnSpc>
              <a:spcBef>
                <a:spcPts val="0"/>
              </a:spcBef>
              <a:spcAft>
                <a:spcPts val="0"/>
              </a:spcAft>
              <a:buClrTx/>
              <a:buSzPct val="100000"/>
              <a:buFont typeface="Wingdings"/>
              <a:buChar char="F"/>
              <a:tabLst/>
              <a:defRPr sz="1800" b="0" i="0" u="none" strike="noStrike" kern="0" cap="none" spc="0" baseline="0">
                <a:solidFill>
                  <a:srgbClr val="000000"/>
                </a:solidFill>
                <a:uFillTx/>
              </a:defRPr>
            </a:pPr>
            <a:r>
              <a:rPr kumimoji="0" lang="fr-FR" b="1" i="0" u="none" strike="noStrike" kern="0" cap="none" spc="0" normalizeH="0" baseline="0" noProof="0" dirty="0">
                <a:ln>
                  <a:noFill/>
                </a:ln>
                <a:solidFill>
                  <a:srgbClr val="C00000"/>
                </a:solidFill>
                <a:effectLst/>
                <a:uLnTx/>
                <a:uFillTx/>
              </a:rPr>
              <a:t>Loi n°2023-270 du 14 avril 2023 de financement rectificative de la sécurité sociale pour 2023 </a:t>
            </a:r>
          </a:p>
          <a:p>
            <a:pPr marR="0" lvl="0" defTabSz="914400" eaLnBrk="1" fontAlgn="auto" latinLnBrk="0" hangingPunct="1">
              <a:lnSpc>
                <a:spcPct val="100000"/>
              </a:lnSpc>
              <a:spcBef>
                <a:spcPts val="0"/>
              </a:spcBef>
              <a:spcAft>
                <a:spcPts val="0"/>
              </a:spcAft>
              <a:buClrTx/>
              <a:buSzPct val="100000"/>
              <a:tabLst/>
              <a:defRPr sz="1800" b="0" i="0" u="none" strike="noStrike" kern="0" cap="none" spc="0" baseline="0">
                <a:solidFill>
                  <a:srgbClr val="000000"/>
                </a:solidFill>
                <a:uFillTx/>
              </a:defRPr>
            </a:pPr>
            <a:endParaRPr kumimoji="0" lang="fr-FR" sz="1000" b="1" i="0" u="none" strike="noStrike" kern="0" cap="none" spc="0" normalizeH="0" baseline="0" noProof="0" dirty="0">
              <a:ln>
                <a:noFill/>
              </a:ln>
              <a:solidFill>
                <a:srgbClr val="C00000"/>
              </a:solidFill>
              <a:effectLst/>
              <a:uLnTx/>
              <a:uFillTx/>
            </a:endParaRPr>
          </a:p>
          <a:p>
            <a:pPr marL="285750" marR="0" lvl="0" indent="-285750" algn="just" defTabSz="914400" eaLnBrk="1" fontAlgn="auto" latinLnBrk="0" hangingPunct="1">
              <a:lnSpc>
                <a:spcPct val="100000"/>
              </a:lnSpc>
              <a:spcBef>
                <a:spcPts val="0"/>
              </a:spcBef>
              <a:spcAft>
                <a:spcPts val="0"/>
              </a:spcAft>
              <a:buClrTx/>
              <a:buSzPct val="100000"/>
              <a:buFont typeface="Wingdings" pitchFamily="2"/>
              <a:buChar char="Ø"/>
              <a:tabLst/>
              <a:defRPr sz="1800" b="0" i="0" u="none" strike="noStrike" kern="0" cap="none" spc="0" baseline="0">
                <a:solidFill>
                  <a:srgbClr val="000000"/>
                </a:solidFill>
                <a:uFillTx/>
              </a:defRPr>
            </a:pPr>
            <a:r>
              <a:rPr kumimoji="0" lang="fr-FR" sz="1600" b="1" i="0" u="sng" strike="noStrike" kern="0" cap="none" spc="0" normalizeH="0" baseline="0" noProof="0" dirty="0">
                <a:ln>
                  <a:noFill/>
                </a:ln>
                <a:solidFill>
                  <a:srgbClr val="3F2270"/>
                </a:solidFill>
                <a:effectLst/>
                <a:uLnTx/>
                <a:uFillTx/>
              </a:rPr>
              <a:t>Allongement de 62 ans à 64 ans l’âge légal de départ à la retraite à partir du 1</a:t>
            </a:r>
            <a:r>
              <a:rPr kumimoji="0" lang="fr-FR" sz="1600" b="1" i="0" u="sng" strike="noStrike" kern="0" cap="none" spc="0" normalizeH="0" baseline="30000" noProof="0" dirty="0">
                <a:ln>
                  <a:noFill/>
                </a:ln>
                <a:solidFill>
                  <a:srgbClr val="3F2270"/>
                </a:solidFill>
                <a:effectLst/>
                <a:uLnTx/>
                <a:uFillTx/>
              </a:rPr>
              <a:t>er</a:t>
            </a:r>
            <a:r>
              <a:rPr kumimoji="0" lang="fr-FR" sz="1600" b="1" i="0" u="sng" strike="noStrike" kern="0" cap="none" spc="0" normalizeH="0" baseline="0" noProof="0" dirty="0">
                <a:ln>
                  <a:noFill/>
                </a:ln>
                <a:solidFill>
                  <a:srgbClr val="3F2270"/>
                </a:solidFill>
                <a:effectLst/>
                <a:uLnTx/>
                <a:uFillTx/>
              </a:rPr>
              <a:t> septembre 2023</a:t>
            </a:r>
            <a:r>
              <a:rPr kumimoji="0" lang="fr-FR" sz="1600" b="1" i="0" u="none" strike="noStrike" kern="0" cap="none" spc="0" normalizeH="0" baseline="0" noProof="0" dirty="0">
                <a:ln>
                  <a:noFill/>
                </a:ln>
                <a:solidFill>
                  <a:srgbClr val="3F2270"/>
                </a:solidFill>
                <a:effectLst/>
                <a:uLnTx/>
                <a:uFillTx/>
              </a:rPr>
              <a:t> :</a:t>
            </a:r>
          </a:p>
          <a:p>
            <a:pPr marL="0" marR="0" lvl="0" indent="0" algn="just" defTabSz="91440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r-FR" sz="1500" b="1" i="0" u="none" strike="noStrike" kern="0" cap="none" spc="0" normalizeH="0" baseline="0" noProof="0" dirty="0">
                <a:ln>
                  <a:noFill/>
                </a:ln>
                <a:solidFill>
                  <a:srgbClr val="3F2270"/>
                </a:solidFill>
                <a:effectLst/>
                <a:uLnTx/>
                <a:uFillTx/>
              </a:rPr>
              <a:t>L’âge de départ à la retraite va être progressivement relevé, à raison de 3 mois par génération à compter des agents nés le 1</a:t>
            </a:r>
            <a:r>
              <a:rPr kumimoji="0" lang="fr-FR" sz="1500" b="1" i="0" u="none" strike="noStrike" kern="0" cap="none" spc="0" normalizeH="0" baseline="30000" noProof="0" dirty="0">
                <a:ln>
                  <a:noFill/>
                </a:ln>
                <a:solidFill>
                  <a:srgbClr val="3F2270"/>
                </a:solidFill>
                <a:effectLst/>
                <a:uLnTx/>
                <a:uFillTx/>
              </a:rPr>
              <a:t>er</a:t>
            </a:r>
            <a:r>
              <a:rPr kumimoji="0" lang="fr-FR" sz="1500" b="1" i="0" u="none" strike="noStrike" kern="0" cap="none" spc="0" normalizeH="0" baseline="0" noProof="0" dirty="0">
                <a:ln>
                  <a:noFill/>
                </a:ln>
                <a:solidFill>
                  <a:srgbClr val="3F2270"/>
                </a:solidFill>
                <a:effectLst/>
                <a:uLnTx/>
                <a:uFillTx/>
              </a:rPr>
              <a:t> septembre 1961.</a:t>
            </a:r>
          </a:p>
          <a:p>
            <a:pPr marL="0" marR="0" lvl="0" indent="0" algn="just" defTabSz="91440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fr-FR" sz="1400" b="1" i="0" u="none" strike="noStrike" kern="0" cap="none" spc="0" normalizeH="0" baseline="0" noProof="0" dirty="0">
              <a:ln>
                <a:noFill/>
              </a:ln>
              <a:solidFill>
                <a:srgbClr val="3F2270"/>
              </a:solidFill>
              <a:effectLst/>
              <a:uLnTx/>
              <a:uFillTx/>
            </a:endParaRPr>
          </a:p>
          <a:p>
            <a:pPr marL="285750" marR="0" lvl="0" indent="-285750" algn="just" defTabSz="914400" eaLnBrk="1" fontAlgn="auto" latinLnBrk="0" hangingPunct="1">
              <a:lnSpc>
                <a:spcPct val="100000"/>
              </a:lnSpc>
              <a:spcBef>
                <a:spcPts val="0"/>
              </a:spcBef>
              <a:spcAft>
                <a:spcPts val="0"/>
              </a:spcAft>
              <a:buClrTx/>
              <a:buSzPct val="100000"/>
              <a:buFont typeface="Wingdings" pitchFamily="2"/>
              <a:buChar char="Ø"/>
              <a:tabLst/>
              <a:defRPr sz="1800" b="0" i="0" u="none" strike="noStrike" kern="0" cap="none" spc="0" baseline="0">
                <a:solidFill>
                  <a:srgbClr val="000000"/>
                </a:solidFill>
                <a:uFillTx/>
              </a:defRPr>
            </a:pPr>
            <a:r>
              <a:rPr kumimoji="0" lang="fr-FR" sz="1600" b="1" i="0" u="sng" strike="noStrike" kern="0" cap="none" spc="0" normalizeH="0" baseline="0" noProof="0" dirty="0">
                <a:ln>
                  <a:noFill/>
                </a:ln>
                <a:solidFill>
                  <a:srgbClr val="3F2270"/>
                </a:solidFill>
                <a:effectLst/>
                <a:uLnTx/>
                <a:uFillTx/>
              </a:rPr>
              <a:t>Allongement de la durée de cotisation pour bénéficier d’une retraite à taux plein à 43 ans en 2027</a:t>
            </a:r>
          </a:p>
          <a:p>
            <a:pPr marL="0" marR="0" lvl="0" indent="0" algn="just" defTabSz="91440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fr-FR" sz="1400" b="1" i="0" u="none" strike="noStrike" kern="0" cap="none" spc="0" normalizeH="0" baseline="0" noProof="0" dirty="0">
              <a:ln>
                <a:noFill/>
              </a:ln>
              <a:solidFill>
                <a:srgbClr val="3F2270"/>
              </a:solidFill>
              <a:effectLst/>
              <a:uLnTx/>
              <a:uFillTx/>
            </a:endParaRPr>
          </a:p>
          <a:p>
            <a:pPr marL="285750" marR="0" lvl="0" indent="-285750" algn="just" defTabSz="914400" eaLnBrk="1" fontAlgn="auto" latinLnBrk="0" hangingPunct="1">
              <a:lnSpc>
                <a:spcPct val="100000"/>
              </a:lnSpc>
              <a:spcBef>
                <a:spcPts val="0"/>
              </a:spcBef>
              <a:spcAft>
                <a:spcPts val="0"/>
              </a:spcAft>
              <a:buClrTx/>
              <a:buSzPct val="100000"/>
              <a:buFont typeface="Wingdings" pitchFamily="2"/>
              <a:buChar char="Ø"/>
              <a:tabLst/>
              <a:defRPr sz="1800" b="0" i="0" u="none" strike="noStrike" kern="0" cap="none" spc="0" baseline="0">
                <a:solidFill>
                  <a:srgbClr val="000000"/>
                </a:solidFill>
                <a:uFillTx/>
              </a:defRPr>
            </a:pPr>
            <a:r>
              <a:rPr kumimoji="0" lang="fr-FR" sz="1600" b="1" i="0" u="sng" strike="noStrike" kern="0" cap="none" spc="0" normalizeH="0" baseline="0" noProof="0" dirty="0">
                <a:ln>
                  <a:noFill/>
                </a:ln>
                <a:solidFill>
                  <a:srgbClr val="3F2270"/>
                </a:solidFill>
                <a:effectLst/>
                <a:uLnTx/>
                <a:uFillTx/>
              </a:rPr>
              <a:t>Adaptation du dispositif de carrière longue</a:t>
            </a:r>
            <a:r>
              <a:rPr kumimoji="0" lang="fr-FR" sz="1600" b="1" i="0" u="none" strike="noStrike" kern="0" cap="none" spc="0" normalizeH="0" baseline="0" noProof="0" dirty="0">
                <a:ln>
                  <a:noFill/>
                </a:ln>
                <a:solidFill>
                  <a:srgbClr val="3F2270"/>
                </a:solidFill>
                <a:effectLst/>
                <a:uLnTx/>
                <a:uFillTx/>
              </a:rPr>
              <a:t> :</a:t>
            </a:r>
          </a:p>
          <a:p>
            <a:pPr marL="0" marR="0" lvl="0" indent="0" algn="just" defTabSz="91440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r-FR" sz="1500" b="1" i="0" u="none" strike="noStrike" kern="0" cap="none" spc="0" normalizeH="0" baseline="0" noProof="0" dirty="0">
                <a:ln>
                  <a:noFill/>
                </a:ln>
                <a:solidFill>
                  <a:srgbClr val="3F2270"/>
                </a:solidFill>
                <a:effectLst/>
                <a:uLnTx/>
                <a:uFillTx/>
              </a:rPr>
              <a:t>Ceux qui ont commencé à travailler avant 16 ans pourront partir à 58 ans ; entre 16 et 18 ans à partir de 60 ans et entre 18 et 20 ans à partir de 62 ans. Une 4e borne d'âge a été ajoutée pour que ceux qui ont débuté entre 20 et 21 ans puissent partir à 63 ans.</a:t>
            </a:r>
          </a:p>
          <a:p>
            <a:pPr marL="0" marR="0" lvl="0" indent="0" algn="just" defTabSz="91440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r-FR" sz="1500" b="1" i="0" u="none" strike="noStrike" kern="0" cap="none" spc="0" normalizeH="0" baseline="0" noProof="0" dirty="0">
                <a:ln>
                  <a:noFill/>
                </a:ln>
                <a:solidFill>
                  <a:srgbClr val="3F2270"/>
                </a:solidFill>
                <a:effectLst/>
                <a:uLnTx/>
                <a:uFillTx/>
              </a:rPr>
              <a:t>Des décrets doivent apporter des règles plus précises sur ces points.</a:t>
            </a:r>
          </a:p>
          <a:p>
            <a:pPr marL="285750" marR="0" lvl="0" indent="-285750" algn="just" defTabSz="914400" eaLnBrk="1" fontAlgn="auto" latinLnBrk="0" hangingPunct="1">
              <a:lnSpc>
                <a:spcPct val="100000"/>
              </a:lnSpc>
              <a:spcBef>
                <a:spcPts val="0"/>
              </a:spcBef>
              <a:spcAft>
                <a:spcPts val="0"/>
              </a:spcAft>
              <a:buClrTx/>
              <a:buSzPct val="100000"/>
              <a:buFont typeface="Wingdings" pitchFamily="2"/>
              <a:buChar char="Ø"/>
              <a:tabLst/>
              <a:defRPr sz="1800" b="0" i="0" u="none" strike="noStrike" kern="0" cap="none" spc="0" baseline="0">
                <a:solidFill>
                  <a:srgbClr val="000000"/>
                </a:solidFill>
                <a:uFillTx/>
              </a:defRPr>
            </a:pPr>
            <a:endParaRPr kumimoji="0" lang="fr-FR" sz="1400" b="1" i="0" u="none" strike="noStrike" kern="0" cap="none" spc="0" normalizeH="0" baseline="0" noProof="0" dirty="0">
              <a:ln>
                <a:noFill/>
              </a:ln>
              <a:solidFill>
                <a:srgbClr val="3F2270"/>
              </a:solidFill>
              <a:effectLst/>
              <a:uLnTx/>
              <a:uFillTx/>
            </a:endParaRPr>
          </a:p>
          <a:p>
            <a:pPr marL="285750" marR="0" lvl="0" indent="-285750" algn="just" defTabSz="914400" eaLnBrk="1" fontAlgn="auto" latinLnBrk="0" hangingPunct="1">
              <a:lnSpc>
                <a:spcPct val="100000"/>
              </a:lnSpc>
              <a:spcBef>
                <a:spcPts val="0"/>
              </a:spcBef>
              <a:spcAft>
                <a:spcPts val="0"/>
              </a:spcAft>
              <a:buClrTx/>
              <a:buSzPct val="100000"/>
              <a:buFont typeface="Wingdings" pitchFamily="2"/>
              <a:buChar char="Ø"/>
              <a:tabLst/>
              <a:defRPr sz="1800" b="0" i="0" u="none" strike="noStrike" kern="0" cap="none" spc="0" baseline="0">
                <a:solidFill>
                  <a:srgbClr val="000000"/>
                </a:solidFill>
                <a:uFillTx/>
              </a:defRPr>
            </a:pPr>
            <a:r>
              <a:rPr kumimoji="0" lang="fr-FR" sz="1600" b="1" i="0" u="sng" strike="noStrike" kern="0" cap="none" spc="0" normalizeH="0" baseline="0" noProof="0" dirty="0">
                <a:ln>
                  <a:noFill/>
                </a:ln>
                <a:solidFill>
                  <a:srgbClr val="3F2270"/>
                </a:solidFill>
                <a:effectLst/>
                <a:uLnTx/>
                <a:uFillTx/>
              </a:rPr>
              <a:t>Revalorisation des petites pension</a:t>
            </a:r>
            <a:r>
              <a:rPr kumimoji="0" lang="fr-FR" sz="1600" b="1" i="0" u="none" strike="noStrike" kern="0" cap="none" spc="0" normalizeH="0" baseline="0" noProof="0" dirty="0">
                <a:ln>
                  <a:noFill/>
                </a:ln>
                <a:solidFill>
                  <a:srgbClr val="3F2270"/>
                </a:solidFill>
                <a:effectLst/>
                <a:uLnTx/>
                <a:uFillTx/>
              </a:rPr>
              <a:t> :</a:t>
            </a:r>
          </a:p>
          <a:p>
            <a:pPr marL="0" marR="0" lvl="0" indent="0" algn="just" defTabSz="91440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fr-FR" sz="1500" b="1" i="0" u="none" strike="noStrike" kern="0" cap="none" spc="0" normalizeH="0" baseline="0" noProof="0" dirty="0">
                <a:ln>
                  <a:noFill/>
                </a:ln>
                <a:solidFill>
                  <a:srgbClr val="3F2270"/>
                </a:solidFill>
                <a:effectLst/>
                <a:uLnTx/>
                <a:uFillTx/>
              </a:rPr>
              <a:t>La loi permet de revaloriser la retraite minimale à près de 1 200 euros bruts par mois (soit l'équivalent d'au moins 85% du SMIC net) pour une carrière complète cotisée à temps plein au SMIC, en indexant le minimum contributif (MICO) majoré sur le SMIC.</a:t>
            </a:r>
          </a:p>
          <a:p>
            <a:pPr marL="0" marR="0" lvl="0" indent="0" algn="just" defTabSz="91440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fr-FR" sz="1400" b="1" i="0" u="none" strike="noStrike" kern="0" cap="none" spc="0" normalizeH="0" baseline="0" noProof="0" dirty="0">
              <a:ln>
                <a:noFill/>
              </a:ln>
              <a:solidFill>
                <a:srgbClr val="3F2270"/>
              </a:solidFill>
              <a:effectLst/>
              <a:uLnTx/>
              <a:uFillTx/>
            </a:endParaRPr>
          </a:p>
          <a:p>
            <a:pPr marL="285750" marR="0" lvl="0" indent="-285750" algn="just" defTabSz="914400" eaLnBrk="1" fontAlgn="auto" latinLnBrk="0" hangingPunct="1">
              <a:lnSpc>
                <a:spcPct val="100000"/>
              </a:lnSpc>
              <a:spcBef>
                <a:spcPts val="0"/>
              </a:spcBef>
              <a:spcAft>
                <a:spcPts val="0"/>
              </a:spcAft>
              <a:buClrTx/>
              <a:buSzPct val="100000"/>
              <a:buFont typeface="Wingdings" pitchFamily="2"/>
              <a:buChar char="Ø"/>
              <a:tabLst/>
              <a:defRPr sz="1800" b="0" i="0" u="none" strike="noStrike" kern="0" cap="none" spc="0" baseline="0">
                <a:solidFill>
                  <a:srgbClr val="000000"/>
                </a:solidFill>
                <a:uFillTx/>
              </a:defRPr>
            </a:pPr>
            <a:r>
              <a:rPr kumimoji="0" lang="fr-FR" sz="1600" b="1" i="0" u="sng" strike="noStrike" kern="0" cap="none" spc="0" normalizeH="0" baseline="0" noProof="0" dirty="0">
                <a:ln>
                  <a:noFill/>
                </a:ln>
                <a:solidFill>
                  <a:srgbClr val="3F2270"/>
                </a:solidFill>
                <a:effectLst/>
                <a:uLnTx/>
                <a:uFillTx/>
              </a:rPr>
              <a:t>Recul de l'âge limite à 70 ans pour travailler dans la fonction publique (sous réserve d’une autorisation)</a:t>
            </a:r>
          </a:p>
          <a:p>
            <a:pPr marL="285750" marR="0" lvl="0" indent="-285750" algn="just" defTabSz="914400" eaLnBrk="1" fontAlgn="auto" latinLnBrk="0" hangingPunct="1">
              <a:lnSpc>
                <a:spcPct val="100000"/>
              </a:lnSpc>
              <a:spcBef>
                <a:spcPts val="0"/>
              </a:spcBef>
              <a:spcAft>
                <a:spcPts val="0"/>
              </a:spcAft>
              <a:buClrTx/>
              <a:buSzPct val="100000"/>
              <a:buFont typeface="Wingdings" pitchFamily="2"/>
              <a:buChar char="Ø"/>
              <a:tabLst/>
              <a:defRPr sz="1800" b="0" i="0" u="none" strike="noStrike" kern="0" cap="none" spc="0" baseline="0">
                <a:solidFill>
                  <a:srgbClr val="000000"/>
                </a:solidFill>
                <a:uFillTx/>
              </a:defRPr>
            </a:pPr>
            <a:endParaRPr kumimoji="0" lang="fr-FR" sz="2800" b="0" i="0" u="none" strike="noStrike" kern="0" cap="none" spc="0" normalizeH="0" baseline="0" noProof="0" dirty="0">
              <a:ln>
                <a:noFill/>
              </a:ln>
              <a:solidFill>
                <a:srgbClr val="3F2270"/>
              </a:solidFill>
              <a:effectLst/>
              <a:uLnTx/>
              <a:uFillTx/>
            </a:endParaRPr>
          </a:p>
        </p:txBody>
      </p:sp>
      <p:graphicFrame>
        <p:nvGraphicFramePr>
          <p:cNvPr id="13" name="Tableau 11">
            <a:extLst>
              <a:ext uri="{FF2B5EF4-FFF2-40B4-BE49-F238E27FC236}">
                <a16:creationId xmlns:a16="http://schemas.microsoft.com/office/drawing/2014/main" id="{A4B3B93B-6462-DB36-F559-45D92F5A1613}"/>
              </a:ext>
            </a:extLst>
          </p:cNvPr>
          <p:cNvGraphicFramePr>
            <a:graphicFrameLocks noGrp="1"/>
          </p:cNvGraphicFramePr>
          <p:nvPr>
            <p:extLst>
              <p:ext uri="{D42A27DB-BD31-4B8C-83A1-F6EECF244321}">
                <p14:modId xmlns:p14="http://schemas.microsoft.com/office/powerpoint/2010/main" val="3692463068"/>
              </p:ext>
            </p:extLst>
          </p:nvPr>
        </p:nvGraphicFramePr>
        <p:xfrm>
          <a:off x="76739" y="5869076"/>
          <a:ext cx="8933092" cy="701040"/>
        </p:xfrm>
        <a:graphic>
          <a:graphicData uri="http://schemas.openxmlformats.org/drawingml/2006/table">
            <a:tbl>
              <a:tblPr firstRow="1" bandRow="1">
                <a:effectLst/>
                <a:tableStyleId>{5C22544A-7EE6-4342-B048-85BDC9FD1C3A}</a:tableStyleId>
              </a:tblPr>
              <a:tblGrid>
                <a:gridCol w="8933092">
                  <a:extLst>
                    <a:ext uri="{9D8B030D-6E8A-4147-A177-3AD203B41FA5}">
                      <a16:colId xmlns:a16="http://schemas.microsoft.com/office/drawing/2014/main" val="4108016429"/>
                    </a:ext>
                  </a:extLst>
                </a:gridCol>
              </a:tblGrid>
              <a:tr h="489082">
                <a:tc>
                  <a:txBody>
                    <a:bodyPr/>
                    <a:lstStyle/>
                    <a:p>
                      <a:pPr lvl="0" algn="ctr"/>
                      <a:r>
                        <a:rPr lang="fr-FR" sz="2000" dirty="0">
                          <a:solidFill>
                            <a:srgbClr val="C00000"/>
                          </a:solidFill>
                        </a:rPr>
                        <a:t>Des réunions d’informations avec le service retraite auront lieux en mai, juin</a:t>
                      </a:r>
                    </a:p>
                    <a:p>
                      <a:pPr lvl="0" algn="ctr"/>
                      <a:r>
                        <a:rPr lang="fr-FR" sz="2000" dirty="0">
                          <a:solidFill>
                            <a:srgbClr val="C00000"/>
                          </a:solidFill>
                        </a:rPr>
                        <a:t>et juillet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6461989"/>
                  </a:ext>
                </a:extLst>
              </a:tr>
            </a:tbl>
          </a:graphicData>
        </a:graphic>
      </p:graphicFrame>
    </p:spTree>
    <p:extLst>
      <p:ext uri="{BB962C8B-B14F-4D97-AF65-F5344CB8AC3E}">
        <p14:creationId xmlns:p14="http://schemas.microsoft.com/office/powerpoint/2010/main" val="152229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57163" y="105166"/>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 Jurisprudences</a:t>
            </a:r>
            <a:endParaRPr lang="fr-FR" altLang="fr-FR" b="1" dirty="0">
              <a:solidFill>
                <a:srgbClr val="1F92B7"/>
              </a:solidFill>
            </a:endParaRPr>
          </a:p>
        </p:txBody>
      </p:sp>
      <p:cxnSp>
        <p:nvCxnSpPr>
          <p:cNvPr id="5" name="Connecteur droit 4"/>
          <p:cNvCxnSpPr/>
          <p:nvPr/>
        </p:nvCxnSpPr>
        <p:spPr>
          <a:xfrm>
            <a:off x="-65720" y="712837"/>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12" name="Espace réservé du numéro de diapositive 11">
            <a:extLst>
              <a:ext uri="{FF2B5EF4-FFF2-40B4-BE49-F238E27FC236}">
                <a16:creationId xmlns:a16="http://schemas.microsoft.com/office/drawing/2014/main" id="{F9086DBC-6B58-7C22-21D4-68B5FA5DE9C8}"/>
              </a:ext>
            </a:extLst>
          </p:cNvPr>
          <p:cNvSpPr>
            <a:spLocks noGrp="1"/>
          </p:cNvSpPr>
          <p:nvPr>
            <p:ph type="sldNum" sz="quarter" idx="12"/>
          </p:nvPr>
        </p:nvSpPr>
        <p:spPr/>
        <p:txBody>
          <a:bodyPr/>
          <a:lstStyle/>
          <a:p>
            <a:fld id="{065D238E-0235-407E-A47E-90C9449F5B8D}" type="slidenum">
              <a:rPr lang="fr-FR" smtClean="0"/>
              <a:t>38</a:t>
            </a:fld>
            <a:endParaRPr lang="fr-FR"/>
          </a:p>
        </p:txBody>
      </p:sp>
      <p:sp>
        <p:nvSpPr>
          <p:cNvPr id="3" name="Rectangle 1">
            <a:extLst>
              <a:ext uri="{FF2B5EF4-FFF2-40B4-BE49-F238E27FC236}">
                <a16:creationId xmlns:a16="http://schemas.microsoft.com/office/drawing/2014/main" id="{CD30AD64-1DA7-A1D3-1EAC-54CD02358C6F}"/>
              </a:ext>
            </a:extLst>
          </p:cNvPr>
          <p:cNvSpPr/>
          <p:nvPr/>
        </p:nvSpPr>
        <p:spPr>
          <a:xfrm>
            <a:off x="54037" y="738897"/>
            <a:ext cx="8735888" cy="5601533"/>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r>
              <a:rPr lang="fr-FR" sz="2000" b="1" i="0" u="none" strike="noStrike" kern="1200" cap="none" spc="0" baseline="0" dirty="0">
                <a:solidFill>
                  <a:srgbClr val="C00000"/>
                </a:solidFill>
                <a:uFillTx/>
                <a:latin typeface="Calibri"/>
              </a:rPr>
              <a:t>Accident de service</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600" b="1" i="0" u="sng" strike="noStrike" kern="1200" cap="none" spc="0" baseline="0" dirty="0">
                <a:solidFill>
                  <a:srgbClr val="3F2270"/>
                </a:solidFill>
                <a:uFillTx/>
                <a:latin typeface="Calibri"/>
              </a:rPr>
              <a:t>La qualification d’accident de service suppose la soudaineté de l’évènement </a:t>
            </a:r>
            <a:r>
              <a:rPr lang="fr-FR" sz="1600" b="1" i="1" u="sng" strike="noStrike" kern="1200" cap="none" spc="0" baseline="0" dirty="0">
                <a:solidFill>
                  <a:srgbClr val="3F2270"/>
                </a:solidFill>
                <a:uFillTx/>
                <a:latin typeface="Calibri"/>
              </a:rPr>
              <a:t>(Conseil d’Etat, Mme B. c/ministre de m’intérieur, 8 mars 2023, </a:t>
            </a:r>
            <a:r>
              <a:rPr lang="fr-FR" sz="1600" b="1" i="1" u="sng" strike="noStrike" kern="1200" cap="none" spc="0" baseline="0" dirty="0" err="1">
                <a:solidFill>
                  <a:srgbClr val="3F2270"/>
                </a:solidFill>
                <a:uFillTx/>
                <a:latin typeface="Calibri"/>
              </a:rPr>
              <a:t>req</a:t>
            </a:r>
            <a:r>
              <a:rPr lang="fr-FR" sz="1600" b="1" i="1" u="sng" strike="noStrike" kern="1200" cap="none" spc="0" baseline="0" dirty="0">
                <a:solidFill>
                  <a:srgbClr val="3F2270"/>
                </a:solidFill>
                <a:uFillTx/>
                <a:latin typeface="Calibri"/>
              </a:rPr>
              <a:t>. N°451972</a:t>
            </a:r>
            <a:r>
              <a:rPr lang="fr-FR" sz="1600" b="1" i="0" u="sng" strike="noStrike" kern="1200" cap="none" spc="0" baseline="0" dirty="0">
                <a:solidFill>
                  <a:srgbClr val="3F2270"/>
                </a:solidFill>
                <a:uFillTx/>
                <a:latin typeface="Calibri"/>
              </a:rPr>
              <a:t>)</a:t>
            </a:r>
            <a:r>
              <a:rPr lang="fr-FR" sz="1600" b="1" i="0" u="none" strike="noStrike" kern="1200" cap="none" spc="0" baseline="0" dirty="0">
                <a:solidFill>
                  <a:srgbClr val="3F2270"/>
                </a:solidFill>
                <a:uFillTx/>
                <a:latin typeface="Calibri"/>
              </a:rPr>
              <a:t> :</a:t>
            </a: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400" b="1" i="0" u="none" strike="noStrike" kern="1200" cap="none" spc="0" baseline="0" dirty="0">
                <a:solidFill>
                  <a:srgbClr val="3F2270"/>
                </a:solidFill>
                <a:uFillTx/>
                <a:latin typeface="Calibri"/>
              </a:rPr>
              <a:t>En l’espèce, un agent administratif a sollicité l’imputabilité au service d’un accident survenu en 2017 et d’une pathologie anxio-dépressive. Cette dernière pathologie est liée à l’affectatio</a:t>
            </a:r>
            <a:r>
              <a:rPr lang="fr-FR" sz="1400" b="1" i="0" u="none" strike="noStrike" kern="0" cap="none" spc="0" baseline="0" dirty="0">
                <a:solidFill>
                  <a:srgbClr val="3F2270"/>
                </a:solidFill>
                <a:uFillTx/>
                <a:latin typeface="Calibri"/>
              </a:rPr>
              <a:t>n de l’agent sur un poste prévue de longue date et après concertation. La</a:t>
            </a:r>
            <a:r>
              <a:rPr lang="fr-FR" sz="1400" b="1" i="0" u="none" strike="noStrike" kern="1200" cap="none" spc="0" baseline="0" dirty="0">
                <a:solidFill>
                  <a:srgbClr val="3F2270"/>
                </a:solidFill>
                <a:uFillTx/>
                <a:latin typeface="Calibri"/>
              </a:rPr>
              <a:t> collectivité a refusée de faire droit à sa demande d’imputabilité au service de cet accident et de cette pathologie.</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400" b="1" i="0" u="none" strike="noStrike" kern="1200" cap="none" spc="0" baseline="0" dirty="0">
                <a:solidFill>
                  <a:srgbClr val="3F2270"/>
                </a:solidFill>
                <a:uFillTx/>
                <a:latin typeface="Calibri"/>
              </a:rPr>
              <a:t>Le Conseil d’Etat rejette la demande de la l’agent et rappelle que l’évènement permettant de caractériser un accident de service doit présenter un caractère de soudaineté. Ainsi, l’affectation d’un agent sur un poste prévue de longue date et après concertation n’est pas un accident du service.</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600" b="1" i="0" u="sng" strike="noStrike" kern="1200" cap="none" spc="0" baseline="0" dirty="0">
                <a:solidFill>
                  <a:srgbClr val="3F2270"/>
                </a:solidFill>
                <a:uFillTx/>
                <a:latin typeface="Calibri"/>
              </a:rPr>
              <a:t>Une maladie en lien direct avec un précédent accident de service est imputable au service (</a:t>
            </a:r>
            <a:r>
              <a:rPr lang="fr-FR" sz="1600" b="1" i="1" u="sng" strike="noStrike" kern="1200" cap="none" spc="0" baseline="0" dirty="0">
                <a:solidFill>
                  <a:srgbClr val="3F2270"/>
                </a:solidFill>
                <a:uFillTx/>
                <a:latin typeface="Calibri"/>
              </a:rPr>
              <a:t>Conseil d’Etat, Mme A., 8 mars 2023, </a:t>
            </a:r>
            <a:r>
              <a:rPr lang="fr-FR" sz="1600" b="1" i="1" u="sng" strike="noStrike" kern="1200" cap="none" spc="0" baseline="0" dirty="0" err="1">
                <a:solidFill>
                  <a:srgbClr val="3F2270"/>
                </a:solidFill>
                <a:uFillTx/>
                <a:latin typeface="Calibri"/>
              </a:rPr>
              <a:t>req</a:t>
            </a:r>
            <a:r>
              <a:rPr lang="fr-FR" sz="1600" b="1" i="1" u="sng" strike="noStrike" kern="1200" cap="none" spc="0" baseline="0" dirty="0">
                <a:solidFill>
                  <a:srgbClr val="3F2270"/>
                </a:solidFill>
                <a:uFillTx/>
                <a:latin typeface="Calibri"/>
              </a:rPr>
              <a:t>. N°456390</a:t>
            </a:r>
            <a:r>
              <a:rPr lang="fr-FR" sz="1600" b="1" i="0" u="sng" strike="noStrike" kern="1200" cap="none" spc="0" baseline="0" dirty="0">
                <a:solidFill>
                  <a:srgbClr val="3F2270"/>
                </a:solidFill>
                <a:uFillTx/>
                <a:latin typeface="Calibri"/>
              </a:rPr>
              <a:t>)</a:t>
            </a:r>
            <a:r>
              <a:rPr lang="fr-FR" sz="1600" b="1" i="0" u="none" strike="noStrike" kern="1200" cap="none" spc="0" baseline="0" dirty="0">
                <a:solidFill>
                  <a:srgbClr val="3F2270"/>
                </a:solidFill>
                <a:uFillTx/>
                <a:latin typeface="Calibri"/>
              </a:rPr>
              <a:t> :</a:t>
            </a: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400" b="1" i="0" u="none" strike="noStrike" kern="1200" cap="none" spc="0" baseline="0" dirty="0">
                <a:solidFill>
                  <a:srgbClr val="3F2270"/>
                </a:solidFill>
                <a:uFillTx/>
                <a:latin typeface="Calibri"/>
              </a:rPr>
              <a:t>En l’espèce, un agent public employé par une commune, en se rendant au travail, a été victime d'un accident de la circulation. Alors qu'il était placé en congé de longue maladie dans l'attente de l'avis du comité médical, l’intéressé a été victime cinq mois plus tard d'une rupture d'anévrisme ayant entraîné un accident vasculaire cérébral. </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400" b="1" i="0" u="none" strike="noStrike" kern="1200" cap="none" spc="0" baseline="0" dirty="0">
                <a:solidFill>
                  <a:srgbClr val="3F2270"/>
                </a:solidFill>
                <a:uFillTx/>
                <a:latin typeface="Calibri"/>
              </a:rPr>
              <a:t>Les experts ont indiqués que l’agent avait développé une hypertension artérielle, ainsi qu’un syndrome post-traumatique.</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400" b="1" i="0" u="none" strike="noStrike" kern="1200" cap="none" spc="0" baseline="0" dirty="0">
                <a:solidFill>
                  <a:srgbClr val="3F2270"/>
                </a:solidFill>
                <a:uFillTx/>
                <a:latin typeface="Calibri"/>
              </a:rPr>
              <a:t>	-&gt; A ce titre, l’accident de service a été reconnu à la condition que la maladie le mettant dans l'impossibilité d'accomplir son service soit en lien direct, mais non nécessairement exclusif, avec un accident survenu dans l'exercice ou à l'occasion de ses fonctions.</a:t>
            </a:r>
            <a:endParaRPr lang="fr-FR" sz="2400" b="0" i="0" u="none" strike="noStrike" kern="1200" cap="none" spc="0" baseline="0" dirty="0">
              <a:solidFill>
                <a:srgbClr val="3F2270"/>
              </a:solidFill>
              <a:uFillTx/>
              <a:latin typeface="Calibri"/>
            </a:endParaRPr>
          </a:p>
        </p:txBody>
      </p:sp>
    </p:spTree>
    <p:extLst>
      <p:ext uri="{BB962C8B-B14F-4D97-AF65-F5344CB8AC3E}">
        <p14:creationId xmlns:p14="http://schemas.microsoft.com/office/powerpoint/2010/main" val="10202523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38899" y="61314"/>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 Jurisprudences</a:t>
            </a:r>
            <a:endParaRPr lang="fr-FR" altLang="fr-FR" b="1" dirty="0">
              <a:solidFill>
                <a:srgbClr val="1F92B7"/>
              </a:solidFill>
            </a:endParaRPr>
          </a:p>
        </p:txBody>
      </p:sp>
      <p:cxnSp>
        <p:nvCxnSpPr>
          <p:cNvPr id="5" name="Connecteur droit 4"/>
          <p:cNvCxnSpPr/>
          <p:nvPr/>
        </p:nvCxnSpPr>
        <p:spPr>
          <a:xfrm>
            <a:off x="-90264" y="646089"/>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12" name="Espace réservé du numéro de diapositive 11">
            <a:extLst>
              <a:ext uri="{FF2B5EF4-FFF2-40B4-BE49-F238E27FC236}">
                <a16:creationId xmlns:a16="http://schemas.microsoft.com/office/drawing/2014/main" id="{079A3B56-C1B0-3F97-04EE-83F5A5E19414}"/>
              </a:ext>
            </a:extLst>
          </p:cNvPr>
          <p:cNvSpPr>
            <a:spLocks noGrp="1"/>
          </p:cNvSpPr>
          <p:nvPr>
            <p:ph type="sldNum" sz="quarter" idx="12"/>
          </p:nvPr>
        </p:nvSpPr>
        <p:spPr/>
        <p:txBody>
          <a:bodyPr/>
          <a:lstStyle/>
          <a:p>
            <a:fld id="{065D238E-0235-407E-A47E-90C9449F5B8D}" type="slidenum">
              <a:rPr lang="fr-FR" smtClean="0"/>
              <a:t>39</a:t>
            </a:fld>
            <a:endParaRPr lang="fr-FR"/>
          </a:p>
        </p:txBody>
      </p:sp>
      <p:sp>
        <p:nvSpPr>
          <p:cNvPr id="3" name="Rectangle 1">
            <a:extLst>
              <a:ext uri="{FF2B5EF4-FFF2-40B4-BE49-F238E27FC236}">
                <a16:creationId xmlns:a16="http://schemas.microsoft.com/office/drawing/2014/main" id="{EA2BD021-0EDB-3A5E-BF12-532F57210EBB}"/>
              </a:ext>
            </a:extLst>
          </p:cNvPr>
          <p:cNvSpPr/>
          <p:nvPr/>
        </p:nvSpPr>
        <p:spPr>
          <a:xfrm>
            <a:off x="194264" y="696160"/>
            <a:ext cx="8770224" cy="6078587"/>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r>
              <a:rPr lang="fr-FR" sz="2000" b="1" i="0" u="none" strike="noStrike" kern="1200" cap="none" spc="0" baseline="0" dirty="0">
                <a:solidFill>
                  <a:srgbClr val="C00000"/>
                </a:solidFill>
                <a:uFillTx/>
                <a:latin typeface="Calibri"/>
              </a:rPr>
              <a:t>Abandon de poste</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900" b="1" i="0" u="none" strike="noStrike" kern="1200" cap="none" spc="0" baseline="0" dirty="0">
              <a:solidFill>
                <a:srgbClr val="3F2270"/>
              </a:solidFill>
              <a:uFillTx/>
              <a:latin typeface="Calibri"/>
            </a:endParaRPr>
          </a:p>
          <a:p>
            <a:pPr marL="285750" marR="0" lvl="0" indent="-285750" algn="just" defTabSz="914400" rtl="0" fontAlgn="auto" hangingPunct="1">
              <a:lnSpc>
                <a:spcPct val="100000"/>
              </a:lnSpc>
              <a:spcBef>
                <a:spcPts val="600"/>
              </a:spcBef>
              <a:spcAft>
                <a:spcPts val="0"/>
              </a:spcAft>
              <a:buSzPct val="100000"/>
              <a:buFont typeface="Wingdings" pitchFamily="2"/>
              <a:buChar char="Ø"/>
              <a:tabLst/>
              <a:defRPr sz="1800" b="0" i="0" u="none" strike="noStrike" kern="0" cap="none" spc="0" baseline="0">
                <a:solidFill>
                  <a:srgbClr val="000000"/>
                </a:solidFill>
                <a:uFillTx/>
              </a:defRPr>
            </a:pPr>
            <a:r>
              <a:rPr lang="fr-FR" sz="1600" b="1" i="0" u="sng" strike="noStrike" kern="1200" cap="none" spc="0" baseline="0" dirty="0">
                <a:solidFill>
                  <a:srgbClr val="3F2270"/>
                </a:solidFill>
                <a:uFillTx/>
                <a:latin typeface="Calibri"/>
              </a:rPr>
              <a:t>Possibilité pour une collectivité de recourir aux services d’un d’huissier de justice pour notifier la mise en demeure d’un agent (Conseil d’Etat, 15 mars 2023, </a:t>
            </a:r>
            <a:r>
              <a:rPr lang="fr-FR" sz="1600" b="1" i="0" u="sng" strike="noStrike" kern="1200" cap="none" spc="0" baseline="0" dirty="0" err="1">
                <a:solidFill>
                  <a:srgbClr val="3F2270"/>
                </a:solidFill>
                <a:uFillTx/>
                <a:latin typeface="Calibri"/>
              </a:rPr>
              <a:t>req</a:t>
            </a:r>
            <a:r>
              <a:rPr lang="fr-FR" sz="1600" b="1" i="0" u="sng" strike="noStrike" kern="1200" cap="none" spc="0" baseline="0" dirty="0">
                <a:solidFill>
                  <a:srgbClr val="3F2270"/>
                </a:solidFill>
                <a:uFillTx/>
                <a:latin typeface="Calibri"/>
              </a:rPr>
              <a:t>. N°456789) :</a:t>
            </a:r>
            <a:endParaRPr lang="fr-FR" sz="1600" b="1" i="0" u="none" strike="noStrike" kern="1200" cap="none" spc="0" baseline="0" dirty="0">
              <a:solidFill>
                <a:srgbClr val="3F2270"/>
              </a:solidFill>
              <a:uFillTx/>
              <a:latin typeface="Calibri"/>
            </a:endParaRPr>
          </a:p>
          <a:p>
            <a:pPr marL="0" marR="0" lvl="0" indent="0" algn="just" defTabSz="914400" rtl="0" fontAlgn="auto" hangingPunct="1">
              <a:lnSpc>
                <a:spcPct val="100000"/>
              </a:lnSpc>
              <a:spcBef>
                <a:spcPts val="600"/>
              </a:spcBef>
              <a:spcAft>
                <a:spcPts val="600"/>
              </a:spcAft>
              <a:buNone/>
              <a:tabLst/>
              <a:defRPr sz="1800" b="0" i="0" u="none" strike="noStrike" kern="0" cap="none" spc="0" baseline="0">
                <a:solidFill>
                  <a:srgbClr val="000000"/>
                </a:solidFill>
                <a:uFillTx/>
              </a:defRPr>
            </a:pPr>
            <a:r>
              <a:rPr lang="fr-FR" sz="1500" b="1" i="0" u="none" strike="noStrike" kern="1200" cap="none" spc="0" baseline="0" dirty="0">
                <a:solidFill>
                  <a:srgbClr val="3F2270"/>
                </a:solidFill>
                <a:uFillTx/>
                <a:latin typeface="Calibri"/>
              </a:rPr>
              <a:t>En l’espèce, M. B... a été mis en demeure, par un courrier du 14 décembre 2018 du directeur régional des finances publiques du Centre-Val de Loire, de rejoindre son poste, au plus tard le 19 décembre 2018. Ce courrier de mise en demeure lui a été signifié à son domicile, seule adresse connue de l'administration, par acte d'huissier de justice, le 17 décembre 2018. En l'absence de M. B..., l'huissier de justice, conformément à l'article 656 du code de procédure civile, a laissé à son domicile un avis de passage, mentionnant que lui était signifié un courrier de mise en demeure de reprendre ses fonctions et que ce courrier devait être retiré dans le plus bref délai à son étude.</a:t>
            </a:r>
          </a:p>
          <a:p>
            <a:pPr marL="0" marR="0" lvl="0" indent="0" algn="just" defTabSz="914400" rtl="0" fontAlgn="auto" hangingPunct="1">
              <a:lnSpc>
                <a:spcPct val="100000"/>
              </a:lnSpc>
              <a:spcBef>
                <a:spcPts val="600"/>
              </a:spcBef>
              <a:spcAft>
                <a:spcPts val="600"/>
              </a:spcAft>
              <a:buNone/>
              <a:tabLst/>
              <a:defRPr sz="1800" b="0" i="0" u="none" strike="noStrike" kern="0" cap="none" spc="0" baseline="0">
                <a:solidFill>
                  <a:srgbClr val="000000"/>
                </a:solidFill>
                <a:uFillTx/>
              </a:defRPr>
            </a:pPr>
            <a:r>
              <a:rPr lang="fr-FR" sz="1500" b="1" i="0" u="none" strike="noStrike" kern="1200" cap="none" spc="0" baseline="0" dirty="0">
                <a:solidFill>
                  <a:srgbClr val="3F2270"/>
                </a:solidFill>
                <a:uFillTx/>
                <a:latin typeface="Calibri"/>
              </a:rPr>
              <a:t>Une mesure de radiation des cadres pour abandon de poste ne peut être régulièrement prononcée que si l'agent concerné a, préalablement à cette décision, été mis en demeure de rejoindre son poste ou de reprendre son service dans un délai approprié, qu'il appartient à l'administration de fixer.</a:t>
            </a:r>
          </a:p>
          <a:p>
            <a:pPr marL="0" marR="0" lvl="0" indent="0" algn="just" defTabSz="914400" rtl="0" fontAlgn="auto" hangingPunct="1">
              <a:lnSpc>
                <a:spcPct val="100000"/>
              </a:lnSpc>
              <a:spcBef>
                <a:spcPts val="600"/>
              </a:spcBef>
              <a:spcAft>
                <a:spcPts val="600"/>
              </a:spcAft>
              <a:buNone/>
              <a:tabLst/>
              <a:defRPr sz="1800" b="0" i="0" u="none" strike="noStrike" kern="0" cap="none" spc="0" baseline="0">
                <a:solidFill>
                  <a:srgbClr val="000000"/>
                </a:solidFill>
                <a:uFillTx/>
              </a:defRPr>
            </a:pPr>
            <a:r>
              <a:rPr lang="fr-FR" sz="1500" b="1" i="0" u="none" strike="noStrike" kern="1200" cap="none" spc="0" baseline="0" dirty="0">
                <a:solidFill>
                  <a:srgbClr val="3F2270"/>
                </a:solidFill>
                <a:uFillTx/>
                <a:latin typeface="Calibri"/>
              </a:rPr>
              <a:t>En cas de signification  de la mise en demeure par voie d'huissier, la circonstance que le destinataire d'une mise en demeure de rejoindre son poste soit absent ne saurait faire obstacle à ce que celle-ci produise ses effets dès lors que l'avis, conformément à l'article 656 du code de procédure civile, mentionne la nature de l'acte et le fait qu'une copie doit en être retirée dans le plus bref délai.</a:t>
            </a:r>
          </a:p>
          <a:p>
            <a:pPr marL="0" marR="0" lvl="0" indent="0" algn="just" defTabSz="914400" rtl="0" fontAlgn="auto" hangingPunct="1">
              <a:lnSpc>
                <a:spcPct val="100000"/>
              </a:lnSpc>
              <a:spcBef>
                <a:spcPts val="600"/>
              </a:spcBef>
              <a:spcAft>
                <a:spcPts val="600"/>
              </a:spcAft>
              <a:buNone/>
              <a:tabLst/>
              <a:defRPr sz="1800" b="0" i="0" u="none" strike="noStrike" kern="0" cap="none" spc="0" baseline="0">
                <a:solidFill>
                  <a:srgbClr val="000000"/>
                </a:solidFill>
                <a:uFillTx/>
              </a:defRPr>
            </a:pPr>
            <a:r>
              <a:rPr lang="fr-FR" sz="1500" b="1" i="0" u="none" strike="noStrike" kern="1200" cap="none" spc="0" baseline="0" dirty="0">
                <a:solidFill>
                  <a:srgbClr val="3F2270"/>
                </a:solidFill>
                <a:uFillTx/>
                <a:latin typeface="Calibri"/>
              </a:rPr>
              <a:t>La possibilité pour une collectivité de requérir à un huissier de justice, dans la cadre d’une procédure d’abandon de poste,  pour notifier une mise en demeure de reprendre son poste à un agent est ainsi tout à fait possible pour une collectivité.</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2800" b="0" i="0" u="none" strike="noStrike" kern="1200" cap="none" spc="0" baseline="0" dirty="0">
              <a:solidFill>
                <a:srgbClr val="3F2270"/>
              </a:solidFill>
              <a:uFillTx/>
              <a:latin typeface="Calibri"/>
            </a:endParaRPr>
          </a:p>
        </p:txBody>
      </p:sp>
    </p:spTree>
    <p:extLst>
      <p:ext uri="{BB962C8B-B14F-4D97-AF65-F5344CB8AC3E}">
        <p14:creationId xmlns:p14="http://schemas.microsoft.com/office/powerpoint/2010/main" val="428085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3200" b="1" dirty="0">
                <a:ln w="1905"/>
                <a:solidFill>
                  <a:schemeClr val="accent1"/>
                </a:solidFill>
                <a:latin typeface="Calibri" panose="020F0502020204030204" pitchFamily="34" charset="0"/>
                <a:cs typeface="Calibri" panose="020F0502020204030204" pitchFamily="34" charset="0"/>
              </a:rPr>
              <a:t>Propos introductifs </a:t>
            </a:r>
            <a:r>
              <a:rPr lang="fr-FR" altLang="fr-FR" sz="3200" b="1" dirty="0">
                <a:solidFill>
                  <a:schemeClr val="accent1"/>
                </a:solidFill>
                <a:latin typeface="+mj-lt"/>
              </a:rPr>
              <a:t>:</a:t>
            </a:r>
          </a:p>
        </p:txBody>
      </p:sp>
      <p:cxnSp>
        <p:nvCxnSpPr>
          <p:cNvPr id="5" name="Connecteur droit 4"/>
          <p:cNvCxnSpPr>
            <a:cxnSpLocks/>
          </p:cNvCxnSpPr>
          <p:nvPr/>
        </p:nvCxnSpPr>
        <p:spPr>
          <a:xfrm>
            <a:off x="0" y="836712"/>
            <a:ext cx="9144000"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76126" y="1165047"/>
            <a:ext cx="8788361" cy="4955203"/>
          </a:xfrm>
          <a:prstGeom prst="rect">
            <a:avLst/>
          </a:prstGeom>
        </p:spPr>
        <p:txBody>
          <a:bodyPr wrap="square">
            <a:spAutoFit/>
          </a:bodyPr>
          <a:lstStyle/>
          <a:p>
            <a:pPr algn="just">
              <a:spcBef>
                <a:spcPts val="600"/>
              </a:spcBef>
              <a:spcAft>
                <a:spcPts val="600"/>
              </a:spcAft>
            </a:pPr>
            <a:r>
              <a:rPr lang="fr-FR" dirty="0">
                <a:solidFill>
                  <a:schemeClr val="tx2"/>
                </a:solidFill>
              </a:rPr>
              <a:t>Le Code général de la fonction publique érige la mobilité en </a:t>
            </a:r>
            <a:r>
              <a:rPr lang="fr-FR" b="1" dirty="0">
                <a:solidFill>
                  <a:schemeClr val="tx2"/>
                </a:solidFill>
              </a:rPr>
              <a:t>garantie fondamentale de la carrière </a:t>
            </a:r>
            <a:r>
              <a:rPr lang="fr-FR" dirty="0">
                <a:solidFill>
                  <a:schemeClr val="tx2"/>
                </a:solidFill>
              </a:rPr>
              <a:t>(article L.511-4 du CGFP).</a:t>
            </a:r>
          </a:p>
          <a:p>
            <a:pPr marL="342900" indent="-342900" algn="just">
              <a:spcBef>
                <a:spcPts val="600"/>
              </a:spcBef>
              <a:spcAft>
                <a:spcPts val="600"/>
              </a:spcAft>
              <a:buFont typeface="Wingdings" panose="05000000000000000000" pitchFamily="2" charset="2"/>
              <a:buChar char="Ø"/>
            </a:pPr>
            <a:r>
              <a:rPr lang="fr-FR" u="sng" dirty="0">
                <a:solidFill>
                  <a:schemeClr val="tx2"/>
                </a:solidFill>
              </a:rPr>
              <a:t>Elle permet notamment à tous </a:t>
            </a:r>
            <a:r>
              <a:rPr lang="fr-FR" b="1" u="sng" dirty="0">
                <a:solidFill>
                  <a:schemeClr val="tx2"/>
                </a:solidFill>
              </a:rPr>
              <a:t>les fonctionnaires titulaires </a:t>
            </a:r>
            <a:r>
              <a:rPr lang="fr-FR" u="sng" dirty="0">
                <a:solidFill>
                  <a:schemeClr val="tx2"/>
                </a:solidFill>
              </a:rPr>
              <a:t>:</a:t>
            </a:r>
          </a:p>
          <a:p>
            <a:pPr indent="-342900" algn="just">
              <a:spcBef>
                <a:spcPts val="600"/>
              </a:spcBef>
              <a:spcAft>
                <a:spcPts val="600"/>
              </a:spcAft>
              <a:buFontTx/>
              <a:buChar char="-"/>
            </a:pPr>
            <a:r>
              <a:rPr lang="fr-FR" dirty="0">
                <a:solidFill>
                  <a:schemeClr val="tx2"/>
                </a:solidFill>
              </a:rPr>
              <a:t>D’évoluer au sein de la fonction publique dont ils sont originaires, </a:t>
            </a:r>
          </a:p>
          <a:p>
            <a:pPr indent="-342900" algn="just">
              <a:spcBef>
                <a:spcPts val="600"/>
              </a:spcBef>
              <a:spcAft>
                <a:spcPts val="600"/>
              </a:spcAft>
              <a:buFontTx/>
              <a:buChar char="-"/>
            </a:pPr>
            <a:r>
              <a:rPr lang="fr-FR" dirty="0">
                <a:solidFill>
                  <a:schemeClr val="tx2"/>
                </a:solidFill>
              </a:rPr>
              <a:t>De passer d’une fonction publique à l’autre.</a:t>
            </a:r>
          </a:p>
          <a:p>
            <a:pPr algn="just">
              <a:spcBef>
                <a:spcPts val="600"/>
              </a:spcBef>
              <a:spcAft>
                <a:spcPts val="1200"/>
              </a:spcAft>
            </a:pPr>
            <a:r>
              <a:rPr lang="fr-FR" dirty="0">
                <a:solidFill>
                  <a:schemeClr val="tx2"/>
                </a:solidFill>
              </a:rPr>
              <a:t>Il existe différentes voies de mobilité : la mutation (externe ou interne), la mise à disposition, le détachement, l’intégration directe, …</a:t>
            </a:r>
          </a:p>
          <a:p>
            <a:pPr marL="342900" indent="-342900" algn="just">
              <a:spcBef>
                <a:spcPts val="600"/>
              </a:spcBef>
              <a:spcAft>
                <a:spcPts val="1200"/>
              </a:spcAft>
              <a:buFont typeface="Wingdings" panose="05000000000000000000" pitchFamily="2" charset="2"/>
              <a:buChar char="Ø"/>
            </a:pPr>
            <a:r>
              <a:rPr lang="fr-FR" u="sng" dirty="0">
                <a:solidFill>
                  <a:schemeClr val="tx2"/>
                </a:solidFill>
              </a:rPr>
              <a:t>Titulaire de son grade mais pas de son poste, le fonctionnaire a vocation à occuper l'un des emplois qui y correspondent. </a:t>
            </a:r>
          </a:p>
          <a:p>
            <a:pPr algn="just">
              <a:spcBef>
                <a:spcPts val="600"/>
              </a:spcBef>
              <a:spcAft>
                <a:spcPts val="1200"/>
              </a:spcAft>
            </a:pPr>
            <a:r>
              <a:rPr lang="fr-FR" dirty="0">
                <a:solidFill>
                  <a:schemeClr val="tx2"/>
                </a:solidFill>
              </a:rPr>
              <a:t>Il peut donc être conduit à occuper une nouvelle affectation à l'occasion d'un changement de collectivité (mutation externe) ou au sein même de celle qui l'emploie (mutation interne  ou changement d’affectation). </a:t>
            </a:r>
          </a:p>
          <a:p>
            <a:pPr marL="342900" indent="-342900">
              <a:buFont typeface="Arial" panose="020B0604020202020204" pitchFamily="34" charset="0"/>
              <a:buChar char="•"/>
            </a:pPr>
            <a:endParaRPr lang="fr-FR" sz="2000" dirty="0">
              <a:solidFill>
                <a:schemeClr val="tx2"/>
              </a:solidFill>
            </a:endParaRPr>
          </a:p>
        </p:txBody>
      </p:sp>
      <p:sp>
        <p:nvSpPr>
          <p:cNvPr id="12" name="Espace réservé du numéro de diapositive 11">
            <a:extLst>
              <a:ext uri="{FF2B5EF4-FFF2-40B4-BE49-F238E27FC236}">
                <a16:creationId xmlns:a16="http://schemas.microsoft.com/office/drawing/2014/main" id="{9E371EE8-2B56-6F18-BE29-167892C99D7F}"/>
              </a:ext>
            </a:extLst>
          </p:cNvPr>
          <p:cNvSpPr>
            <a:spLocks noGrp="1"/>
          </p:cNvSpPr>
          <p:nvPr>
            <p:ph type="sldNum" sz="quarter" idx="12"/>
          </p:nvPr>
        </p:nvSpPr>
        <p:spPr/>
        <p:txBody>
          <a:bodyPr/>
          <a:lstStyle/>
          <a:p>
            <a:fld id="{065D238E-0235-407E-A47E-90C9449F5B8D}" type="slidenum">
              <a:rPr lang="fr-FR" smtClean="0"/>
              <a:t>4</a:t>
            </a:fld>
            <a:endParaRPr lang="fr-FR"/>
          </a:p>
        </p:txBody>
      </p:sp>
    </p:spTree>
    <p:extLst>
      <p:ext uri="{BB962C8B-B14F-4D97-AF65-F5344CB8AC3E}">
        <p14:creationId xmlns:p14="http://schemas.microsoft.com/office/powerpoint/2010/main" val="2037961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38899" y="61314"/>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 Jurisprudences</a:t>
            </a:r>
            <a:endParaRPr lang="fr-FR" altLang="fr-FR" b="1" dirty="0">
              <a:solidFill>
                <a:srgbClr val="1F92B7"/>
              </a:solidFill>
            </a:endParaRPr>
          </a:p>
        </p:txBody>
      </p:sp>
      <p:cxnSp>
        <p:nvCxnSpPr>
          <p:cNvPr id="5" name="Connecteur droit 4"/>
          <p:cNvCxnSpPr/>
          <p:nvPr/>
        </p:nvCxnSpPr>
        <p:spPr>
          <a:xfrm>
            <a:off x="-61548" y="692696"/>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12" name="Espace réservé du numéro de diapositive 11">
            <a:extLst>
              <a:ext uri="{FF2B5EF4-FFF2-40B4-BE49-F238E27FC236}">
                <a16:creationId xmlns:a16="http://schemas.microsoft.com/office/drawing/2014/main" id="{079A3B56-C1B0-3F97-04EE-83F5A5E19414}"/>
              </a:ext>
            </a:extLst>
          </p:cNvPr>
          <p:cNvSpPr>
            <a:spLocks noGrp="1"/>
          </p:cNvSpPr>
          <p:nvPr>
            <p:ph type="sldNum" sz="quarter" idx="12"/>
          </p:nvPr>
        </p:nvSpPr>
        <p:spPr/>
        <p:txBody>
          <a:bodyPr/>
          <a:lstStyle/>
          <a:p>
            <a:fld id="{065D238E-0235-407E-A47E-90C9449F5B8D}" type="slidenum">
              <a:rPr lang="fr-FR" smtClean="0"/>
              <a:t>40</a:t>
            </a:fld>
            <a:endParaRPr lang="fr-FR"/>
          </a:p>
        </p:txBody>
      </p:sp>
      <p:sp>
        <p:nvSpPr>
          <p:cNvPr id="2" name="Rectangle 1">
            <a:extLst>
              <a:ext uri="{FF2B5EF4-FFF2-40B4-BE49-F238E27FC236}">
                <a16:creationId xmlns:a16="http://schemas.microsoft.com/office/drawing/2014/main" id="{A304ECAD-F6AC-FEF0-D913-0461CB700522}"/>
              </a:ext>
            </a:extLst>
          </p:cNvPr>
          <p:cNvSpPr/>
          <p:nvPr/>
        </p:nvSpPr>
        <p:spPr>
          <a:xfrm>
            <a:off x="228600" y="880987"/>
            <a:ext cx="8735888" cy="5016758"/>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r>
              <a:rPr lang="fr-FR" sz="2000" b="1" i="0" u="none" strike="noStrike" kern="1200" cap="none" spc="0" baseline="0" dirty="0">
                <a:solidFill>
                  <a:srgbClr val="C00000"/>
                </a:solidFill>
                <a:uFillTx/>
                <a:latin typeface="Calibri"/>
              </a:rPr>
              <a:t>Temps de travail</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600" b="1" i="0" u="sng" strike="noStrike" kern="1200" cap="none" spc="0" baseline="0" dirty="0">
                <a:solidFill>
                  <a:srgbClr val="3F2270"/>
                </a:solidFill>
                <a:uFillTx/>
                <a:latin typeface="Calibri"/>
              </a:rPr>
              <a:t>L’employeur public doit se doter d’un dispositif fiable, objectif et accessible pour décompter le temps de travail d’un agent (</a:t>
            </a:r>
            <a:r>
              <a:rPr lang="fr-FR" sz="1600" b="1" i="1" u="sng" strike="noStrike" kern="1200" cap="none" spc="0" baseline="0" dirty="0">
                <a:solidFill>
                  <a:srgbClr val="3F2270"/>
                </a:solidFill>
                <a:uFillTx/>
                <a:latin typeface="Calibri"/>
              </a:rPr>
              <a:t>TA de Strasbourg, 20 février 2023</a:t>
            </a:r>
            <a:r>
              <a:rPr lang="fr-FR" sz="1600" b="1" i="0" u="sng" strike="noStrike" kern="1200" cap="none" spc="0" baseline="0" dirty="0">
                <a:solidFill>
                  <a:srgbClr val="3F2270"/>
                </a:solidFill>
                <a:uFillTx/>
                <a:latin typeface="Calibri"/>
              </a:rPr>
              <a:t>)</a:t>
            </a:r>
            <a:r>
              <a:rPr lang="fr-FR" sz="1600" b="1" i="0" u="none" strike="noStrike" kern="1200" cap="none" spc="0" baseline="0" dirty="0">
                <a:solidFill>
                  <a:srgbClr val="3F2270"/>
                </a:solidFill>
                <a:uFillTx/>
                <a:latin typeface="Calibri"/>
              </a:rPr>
              <a:t> :</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Le juge des référés du tribunal administratif de Strasbourg a été saisi par le syndicat Jeunes médecins du Grand Est de la décision par laquelle les hôpitaux universitaires de Strasbourg (HUS) ont refusé de se doter d’un dispositif, fiable, objectif et accessible de décompte du temps de travail effectué par les médecins qu’ils emploient. </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Le juge des référés donne raison au syndicat en indiquant qu’il y avait un doute sérieux le dispositif actuellement en vigueur.</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none" strike="noStrike" kern="1200" cap="none" spc="0" baseline="0" dirty="0">
                <a:solidFill>
                  <a:srgbClr val="3F2270"/>
                </a:solidFill>
                <a:uFillTx/>
                <a:latin typeface="Calibri"/>
              </a:rPr>
              <a:t>Cette obligation a été rappelée par une décision récente du Conseil d’Etat du 22 juin 2022, qui a jugé qu’il appartenait à chaque établissement public de santé de se doter d’un dispositif fiable, objectif et accessible permettant de décompter le nombre de demi-journées et le nombre journalier d’heures de travail effectuées par chaque agent.</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sng" strike="noStrike" kern="1200" cap="none" spc="0" baseline="0" dirty="0">
              <a:solidFill>
                <a:srgbClr val="3F2270"/>
              </a:solidFill>
              <a:uFillTx/>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1" i="0" u="sng" strike="noStrike" kern="1200" cap="none" spc="0" baseline="0" dirty="0">
                <a:solidFill>
                  <a:srgbClr val="3F2270"/>
                </a:solidFill>
                <a:uFillTx/>
                <a:latin typeface="Calibri"/>
              </a:rPr>
              <a:t>Cette décision est transposable dans la fonction publique territoriale.</a:t>
            </a:r>
          </a:p>
          <a:p>
            <a:pPr marL="742950" marR="0" lvl="1"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2800" b="0" i="0" u="none" strike="noStrike" kern="1200" cap="none" spc="0" baseline="0" dirty="0">
              <a:solidFill>
                <a:srgbClr val="3F2270"/>
              </a:solidFill>
              <a:uFillTx/>
              <a:latin typeface="Calibri"/>
            </a:endParaRPr>
          </a:p>
        </p:txBody>
      </p:sp>
    </p:spTree>
    <p:extLst>
      <p:ext uri="{BB962C8B-B14F-4D97-AF65-F5344CB8AC3E}">
        <p14:creationId xmlns:p14="http://schemas.microsoft.com/office/powerpoint/2010/main" val="2282321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V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12" name="Espace réservé du numéro de diapositive 11">
            <a:extLst>
              <a:ext uri="{FF2B5EF4-FFF2-40B4-BE49-F238E27FC236}">
                <a16:creationId xmlns:a16="http://schemas.microsoft.com/office/drawing/2014/main" id="{C90E4385-6947-0931-B161-994980ACCE9C}"/>
              </a:ext>
            </a:extLst>
          </p:cNvPr>
          <p:cNvSpPr>
            <a:spLocks noGrp="1"/>
          </p:cNvSpPr>
          <p:nvPr>
            <p:ph type="sldNum" sz="quarter" idx="12"/>
          </p:nvPr>
        </p:nvSpPr>
        <p:spPr/>
        <p:txBody>
          <a:bodyPr/>
          <a:lstStyle/>
          <a:p>
            <a:fld id="{065D238E-0235-407E-A47E-90C9449F5B8D}" type="slidenum">
              <a:rPr lang="fr-FR" smtClean="0"/>
              <a:t>41</a:t>
            </a:fld>
            <a:endParaRPr lang="fr-FR"/>
          </a:p>
        </p:txBody>
      </p:sp>
      <p:sp>
        <p:nvSpPr>
          <p:cNvPr id="3" name="Rectangle 1">
            <a:extLst>
              <a:ext uri="{FF2B5EF4-FFF2-40B4-BE49-F238E27FC236}">
                <a16:creationId xmlns:a16="http://schemas.microsoft.com/office/drawing/2014/main" id="{4BA982E7-E7B5-FF05-5AD8-9EEF3F4306CE}"/>
              </a:ext>
            </a:extLst>
          </p:cNvPr>
          <p:cNvSpPr/>
          <p:nvPr/>
        </p:nvSpPr>
        <p:spPr>
          <a:xfrm>
            <a:off x="215302" y="1165047"/>
            <a:ext cx="8303840" cy="4154984"/>
          </a:xfrm>
          <a:prstGeom prst="rect">
            <a:avLst/>
          </a:prstGeom>
          <a:noFill/>
          <a:ln cap="flat">
            <a:noFill/>
            <a:prstDash val="solid"/>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Wingdings"/>
              <a:buChar char="F"/>
              <a:tabLst/>
              <a:defRPr sz="1800" b="0" i="0" u="none" strike="noStrike" kern="0" cap="none" spc="0" baseline="0">
                <a:solidFill>
                  <a:srgbClr val="000000"/>
                </a:solidFill>
                <a:uFillTx/>
              </a:defRPr>
            </a:pPr>
            <a:r>
              <a:rPr lang="fr-FR" sz="2400" b="1" i="0" u="none" strike="noStrike" kern="1200" cap="none" spc="0" baseline="0" dirty="0">
                <a:solidFill>
                  <a:srgbClr val="C00000"/>
                </a:solidFill>
                <a:uFillTx/>
                <a:latin typeface="Calibri"/>
              </a:rPr>
              <a:t>Nouveaux documents à venir prochainement </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800" b="1" i="0" u="none" strike="noStrike" kern="1200" cap="none" spc="0" baseline="0" dirty="0">
                <a:solidFill>
                  <a:srgbClr val="3F2270"/>
                </a:solidFill>
                <a:uFillTx/>
                <a:latin typeface="Calibri"/>
              </a:rPr>
              <a:t>Une note sur la démission des fonctionnaires et des agents contractuels de droit public</a:t>
            </a: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endParaRPr lang="fr-FR" sz="1800" b="1" i="0" u="none" strike="noStrike" kern="1200" cap="none" spc="0" baseline="0" dirty="0">
              <a:solidFill>
                <a:srgbClr val="3F227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800" b="1" i="0" u="none" strike="noStrike" kern="0" cap="none" spc="0" baseline="0" dirty="0">
                <a:solidFill>
                  <a:srgbClr val="3F2270"/>
                </a:solidFill>
                <a:uFillTx/>
                <a:latin typeface="Calibri"/>
              </a:rPr>
              <a:t>Une note sur le report des congés annuels et l’indemnisation des congés annuels, avec un modèle de délibération permettant l’indemnisation</a:t>
            </a: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endParaRPr lang="fr-FR" sz="1800" b="1" i="0" u="none" strike="noStrike" kern="0" cap="none" spc="0" baseline="0" dirty="0">
              <a:solidFill>
                <a:srgbClr val="3F227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800" b="1" i="0" u="none" strike="noStrike" kern="1200" cap="none" spc="0" baseline="0" dirty="0">
                <a:solidFill>
                  <a:srgbClr val="3F2270"/>
                </a:solidFill>
                <a:uFillTx/>
                <a:latin typeface="Calibri"/>
              </a:rPr>
              <a:t>Une note sur le forfait mobilité durable, avec un modèle de délibération, d’attestation sur l’honneur et d’un état récapitulatif à fournir à la paierie</a:t>
            </a: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endParaRPr lang="fr-FR" sz="1800" b="1" i="0" u="none" strike="noStrike" kern="1200" cap="none" spc="0" baseline="0" dirty="0">
              <a:solidFill>
                <a:srgbClr val="3F2270"/>
              </a:solidFill>
              <a:uFillTx/>
              <a:latin typeface="Calibri"/>
            </a:endParaRPr>
          </a:p>
          <a:p>
            <a:pPr marL="285750" marR="0" lvl="0" indent="-285750" algn="just"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fr-FR" sz="1800" b="1" i="0" u="none" strike="noStrike" kern="0" cap="none" spc="0" baseline="0" dirty="0">
                <a:solidFill>
                  <a:srgbClr val="3F2270"/>
                </a:solidFill>
                <a:uFillTx/>
                <a:latin typeface="Calibri"/>
              </a:rPr>
              <a:t>Une note sur les congés bonifiés</a:t>
            </a:r>
            <a:endParaRPr lang="fr-FR" sz="1800" b="1" i="0" u="none" strike="noStrike" kern="1200" cap="none" spc="0" baseline="0" dirty="0">
              <a:solidFill>
                <a:srgbClr val="3F2270"/>
              </a:solidFill>
              <a:uFillTx/>
              <a:latin typeface="Calibri"/>
            </a:endParaRPr>
          </a:p>
          <a:p>
            <a:pPr marL="742950" marR="0" lvl="1"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fr-FR" sz="1600" b="1" i="0" u="none" strike="noStrike" kern="1200" cap="none" spc="0" baseline="0" dirty="0">
              <a:solidFill>
                <a:srgbClr val="3F227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2800" b="0" i="0" u="none" strike="noStrike" kern="1200" cap="none" spc="0" baseline="0" dirty="0">
              <a:solidFill>
                <a:srgbClr val="3F2270"/>
              </a:solidFill>
              <a:uFillTx/>
              <a:latin typeface="Calibri"/>
            </a:endParaRPr>
          </a:p>
        </p:txBody>
      </p:sp>
    </p:spTree>
    <p:extLst>
      <p:ext uri="{BB962C8B-B14F-4D97-AF65-F5344CB8AC3E}">
        <p14:creationId xmlns:p14="http://schemas.microsoft.com/office/powerpoint/2010/main" val="2547475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Nas-rd5200\diffusion\Commun Diffusion\Service Communication\Charte graphique\kit de charte graphique\powerpoint\page_texte_bleu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26" y="-1439"/>
            <a:ext cx="9142642" cy="6859439"/>
          </a:xfrm>
          <a:prstGeom prst="rect">
            <a:avLst/>
          </a:prstGeom>
          <a:noFill/>
          <a:extLst>
            <a:ext uri="{909E8E84-426E-40DD-AFC4-6F175D3DCCD1}">
              <a14:hiddenFill xmlns:a14="http://schemas.microsoft.com/office/drawing/2010/main">
                <a:solidFill>
                  <a:srgbClr val="FFFFFF"/>
                </a:solidFill>
              </a14:hiddenFill>
            </a:ext>
          </a:extLst>
        </p:spPr>
      </p:pic>
      <p:sp>
        <p:nvSpPr>
          <p:cNvPr id="6" name="Titre 2"/>
          <p:cNvSpPr txBox="1">
            <a:spLocks/>
          </p:cNvSpPr>
          <p:nvPr/>
        </p:nvSpPr>
        <p:spPr bwMode="auto">
          <a:xfrm>
            <a:off x="457200" y="32847"/>
            <a:ext cx="8229600" cy="999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3500" b="1" kern="0" dirty="0">
                <a:ln w="1905"/>
                <a:solidFill>
                  <a:srgbClr val="1F92B7"/>
                </a:solidFill>
                <a:latin typeface="Calibri" panose="020F0502020204030204" pitchFamily="34" charset="0"/>
                <a:cs typeface="Calibri" panose="020F0502020204030204" pitchFamily="34" charset="0"/>
              </a:rPr>
              <a:t>Contact :  </a:t>
            </a:r>
          </a:p>
        </p:txBody>
      </p:sp>
      <p:sp>
        <p:nvSpPr>
          <p:cNvPr id="9" name="Espace réservé du contenu 2"/>
          <p:cNvSpPr>
            <a:spLocks noGrp="1"/>
          </p:cNvSpPr>
          <p:nvPr>
            <p:ph idx="1"/>
          </p:nvPr>
        </p:nvSpPr>
        <p:spPr>
          <a:xfrm>
            <a:off x="442395" y="3559621"/>
            <a:ext cx="8229600" cy="3134910"/>
          </a:xfrm>
        </p:spPr>
        <p:txBody>
          <a:bodyPr>
            <a:normAutofit/>
          </a:bodyPr>
          <a:lstStyle/>
          <a:p>
            <a:pPr marL="0" lvl="3" indent="0" algn="ctr">
              <a:spcBef>
                <a:spcPts val="0"/>
              </a:spcBef>
              <a:spcAft>
                <a:spcPts val="2400"/>
              </a:spcAft>
              <a:buNone/>
            </a:pPr>
            <a:r>
              <a:rPr lang="fr-FR" sz="1800" b="1" dirty="0">
                <a:latin typeface="Calibri" panose="020F0502020204030204" pitchFamily="34" charset="0"/>
                <a:cs typeface="Calibri" panose="020F0502020204030204" pitchFamily="34" charset="0"/>
              </a:rPr>
              <a:t>Centre de Gestion de la Fonction Publique Territoriale de la Haute-Garonne</a:t>
            </a:r>
          </a:p>
          <a:p>
            <a:pPr marL="0" lvl="3" indent="0" algn="ctr">
              <a:spcBef>
                <a:spcPts val="0"/>
              </a:spcBef>
              <a:spcAft>
                <a:spcPts val="2400"/>
              </a:spcAft>
              <a:buNone/>
            </a:pPr>
            <a:r>
              <a:rPr lang="fr-FR" sz="1800" dirty="0">
                <a:latin typeface="Calibri" panose="020F0502020204030204" pitchFamily="34" charset="0"/>
                <a:cs typeface="Calibri" panose="020F0502020204030204" pitchFamily="34" charset="0"/>
              </a:rPr>
              <a:t>590, rue Buissonnière – CS 37666 – 31676 LABEGE CEDEX</a:t>
            </a:r>
          </a:p>
          <a:p>
            <a:pPr marL="0" lvl="3" indent="0" algn="ctr">
              <a:spcBef>
                <a:spcPts val="0"/>
              </a:spcBef>
              <a:spcAft>
                <a:spcPts val="2400"/>
              </a:spcAft>
              <a:buNone/>
            </a:pPr>
            <a:r>
              <a:rPr lang="fr-FR" sz="1800" b="1" dirty="0">
                <a:latin typeface="Calibri" panose="020F0502020204030204" pitchFamily="34" charset="0"/>
                <a:cs typeface="Calibri" panose="020F0502020204030204" pitchFamily="34" charset="0"/>
              </a:rPr>
              <a:t>Tel</a:t>
            </a:r>
            <a:r>
              <a:rPr lang="fr-FR" sz="1800" dirty="0">
                <a:latin typeface="Calibri" panose="020F0502020204030204" pitchFamily="34" charset="0"/>
                <a:cs typeface="Calibri" panose="020F0502020204030204" pitchFamily="34" charset="0"/>
              </a:rPr>
              <a:t> : 05 81 91 93 00 – </a:t>
            </a:r>
            <a:r>
              <a:rPr lang="fr-FR" sz="1800" b="1" dirty="0">
                <a:latin typeface="Calibri" panose="020F0502020204030204" pitchFamily="34" charset="0"/>
                <a:cs typeface="Calibri" panose="020F0502020204030204" pitchFamily="34" charset="0"/>
              </a:rPr>
              <a:t>Fax</a:t>
            </a:r>
            <a:r>
              <a:rPr lang="fr-FR" sz="1800" dirty="0">
                <a:latin typeface="Calibri" panose="020F0502020204030204" pitchFamily="34" charset="0"/>
                <a:cs typeface="Calibri" panose="020F0502020204030204" pitchFamily="34" charset="0"/>
              </a:rPr>
              <a:t> : 05 62 26 09 39</a:t>
            </a:r>
          </a:p>
          <a:p>
            <a:pPr marL="0" lvl="3" indent="0" algn="ctr">
              <a:spcBef>
                <a:spcPts val="0"/>
              </a:spcBef>
              <a:spcAft>
                <a:spcPts val="2400"/>
              </a:spcAft>
              <a:buNone/>
            </a:pPr>
            <a:r>
              <a:rPr lang="fr-FR" sz="1800" b="1" dirty="0">
                <a:latin typeface="Calibri" panose="020F0502020204030204" pitchFamily="34" charset="0"/>
                <a:cs typeface="Calibri" panose="020F0502020204030204" pitchFamily="34" charset="0"/>
              </a:rPr>
              <a:t>Site internet </a:t>
            </a:r>
            <a:r>
              <a:rPr lang="fr-FR" sz="1800" dirty="0">
                <a:latin typeface="Calibri" panose="020F0502020204030204" pitchFamily="34" charset="0"/>
                <a:cs typeface="Calibri" panose="020F0502020204030204" pitchFamily="34" charset="0"/>
              </a:rPr>
              <a:t>: </a:t>
            </a:r>
            <a:r>
              <a:rPr lang="fr-FR" sz="1800" dirty="0">
                <a:latin typeface="Calibri" panose="020F0502020204030204" pitchFamily="34" charset="0"/>
                <a:cs typeface="Calibri" panose="020F0502020204030204" pitchFamily="34" charset="0"/>
                <a:hlinkClick r:id="rId3"/>
              </a:rPr>
              <a:t>www.cdg31.fr</a:t>
            </a:r>
            <a:r>
              <a:rPr lang="fr-FR" sz="1800" dirty="0">
                <a:latin typeface="Bodoni MT" panose="02070603080606020203" pitchFamily="18" charset="0"/>
              </a:rPr>
              <a:t>	</a:t>
            </a:r>
          </a:p>
        </p:txBody>
      </p:sp>
      <p:sp>
        <p:nvSpPr>
          <p:cNvPr id="5" name="Espace réservé du contenu 2"/>
          <p:cNvSpPr txBox="1">
            <a:spLocks/>
          </p:cNvSpPr>
          <p:nvPr/>
        </p:nvSpPr>
        <p:spPr bwMode="auto">
          <a:xfrm>
            <a:off x="587518" y="1268760"/>
            <a:ext cx="8229600" cy="176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marL="391146" indent="-391146" algn="l" rtl="0" fontAlgn="base">
              <a:spcBef>
                <a:spcPct val="20000"/>
              </a:spcBef>
              <a:spcAft>
                <a:spcPct val="0"/>
              </a:spcAft>
              <a:buChar char="•"/>
              <a:defRPr sz="3700">
                <a:solidFill>
                  <a:schemeClr val="tx1"/>
                </a:solidFill>
                <a:latin typeface="+mn-lt"/>
                <a:ea typeface="+mn-ea"/>
                <a:cs typeface="+mn-cs"/>
              </a:defRPr>
            </a:lvl1pPr>
            <a:lvl2pPr marL="847483" indent="-325955" algn="l" rtl="0" fontAlgn="base">
              <a:spcBef>
                <a:spcPct val="20000"/>
              </a:spcBef>
              <a:spcAft>
                <a:spcPct val="0"/>
              </a:spcAft>
              <a:buChar char="–"/>
              <a:defRPr sz="3200">
                <a:solidFill>
                  <a:schemeClr val="tx1"/>
                </a:solidFill>
                <a:latin typeface="+mn-lt"/>
              </a:defRPr>
            </a:lvl2pPr>
            <a:lvl3pPr marL="1303820" indent="-260764" algn="l" rtl="0" fontAlgn="base">
              <a:spcBef>
                <a:spcPct val="20000"/>
              </a:spcBef>
              <a:spcAft>
                <a:spcPct val="0"/>
              </a:spcAft>
              <a:buChar char="•"/>
              <a:defRPr sz="2700">
                <a:solidFill>
                  <a:schemeClr val="tx1"/>
                </a:solidFill>
                <a:latin typeface="+mn-lt"/>
              </a:defRPr>
            </a:lvl3pPr>
            <a:lvl4pPr marL="1825348" indent="-260764" algn="l" rtl="0" fontAlgn="base">
              <a:spcBef>
                <a:spcPct val="20000"/>
              </a:spcBef>
              <a:spcAft>
                <a:spcPct val="0"/>
              </a:spcAft>
              <a:buChar char="–"/>
              <a:defRPr sz="2300">
                <a:solidFill>
                  <a:schemeClr val="tx1"/>
                </a:solidFill>
                <a:latin typeface="+mn-lt"/>
              </a:defRPr>
            </a:lvl4pPr>
            <a:lvl5pPr marL="2346876" indent="-260764" algn="l" rtl="0" fontAlgn="base">
              <a:spcBef>
                <a:spcPct val="20000"/>
              </a:spcBef>
              <a:spcAft>
                <a:spcPct val="0"/>
              </a:spcAft>
              <a:buChar char="»"/>
              <a:defRPr sz="2300">
                <a:solidFill>
                  <a:schemeClr val="tx1"/>
                </a:solidFill>
                <a:latin typeface="+mn-lt"/>
              </a:defRPr>
            </a:lvl5pPr>
            <a:lvl6pPr marL="2868404" indent="-260764" algn="l" rtl="0" fontAlgn="base">
              <a:spcBef>
                <a:spcPct val="20000"/>
              </a:spcBef>
              <a:spcAft>
                <a:spcPct val="0"/>
              </a:spcAft>
              <a:buChar char="»"/>
              <a:defRPr sz="2300">
                <a:solidFill>
                  <a:schemeClr val="tx1"/>
                </a:solidFill>
                <a:latin typeface="+mn-lt"/>
              </a:defRPr>
            </a:lvl6pPr>
            <a:lvl7pPr marL="3389932" indent="-260764" algn="l" rtl="0" fontAlgn="base">
              <a:spcBef>
                <a:spcPct val="20000"/>
              </a:spcBef>
              <a:spcAft>
                <a:spcPct val="0"/>
              </a:spcAft>
              <a:buChar char="»"/>
              <a:defRPr sz="2300">
                <a:solidFill>
                  <a:schemeClr val="tx1"/>
                </a:solidFill>
                <a:latin typeface="+mn-lt"/>
              </a:defRPr>
            </a:lvl7pPr>
            <a:lvl8pPr marL="3911460" indent="-260764" algn="l" rtl="0" fontAlgn="base">
              <a:spcBef>
                <a:spcPct val="20000"/>
              </a:spcBef>
              <a:spcAft>
                <a:spcPct val="0"/>
              </a:spcAft>
              <a:buChar char="»"/>
              <a:defRPr sz="2300">
                <a:solidFill>
                  <a:schemeClr val="tx1"/>
                </a:solidFill>
                <a:latin typeface="+mn-lt"/>
              </a:defRPr>
            </a:lvl8pPr>
            <a:lvl9pPr marL="4432988" indent="-260764" algn="l" rtl="0" fontAlgn="base">
              <a:spcBef>
                <a:spcPct val="20000"/>
              </a:spcBef>
              <a:spcAft>
                <a:spcPct val="0"/>
              </a:spcAft>
              <a:buChar char="»"/>
              <a:defRPr sz="2300">
                <a:solidFill>
                  <a:schemeClr val="tx1"/>
                </a:solidFill>
                <a:latin typeface="+mn-lt"/>
              </a:defRPr>
            </a:lvl9pPr>
          </a:lstStyle>
          <a:p>
            <a:pPr marL="0" lvl="3" indent="0" algn="ctr">
              <a:spcBef>
                <a:spcPts val="0"/>
              </a:spcBef>
              <a:spcAft>
                <a:spcPts val="2400"/>
              </a:spcAft>
              <a:buNone/>
            </a:pPr>
            <a:endParaRPr lang="fr-FR" sz="1800" b="1" kern="0" dirty="0">
              <a:latin typeface="Calibri" panose="020F0502020204030204" pitchFamily="34" charset="0"/>
              <a:cs typeface="Calibri" panose="020F0502020204030204" pitchFamily="34" charset="0"/>
            </a:endParaRPr>
          </a:p>
          <a:p>
            <a:pPr marL="0" lvl="3" indent="0" algn="ctr">
              <a:spcBef>
                <a:spcPts val="0"/>
              </a:spcBef>
              <a:spcAft>
                <a:spcPts val="2400"/>
              </a:spcAft>
              <a:buNone/>
            </a:pPr>
            <a:r>
              <a:rPr lang="fr-FR" sz="1800" b="1" kern="0">
                <a:latin typeface="Calibri" panose="020F0502020204030204" pitchFamily="34" charset="0"/>
                <a:cs typeface="Calibri" panose="020F0502020204030204" pitchFamily="34" charset="0"/>
              </a:rPr>
              <a:t>Service </a:t>
            </a:r>
            <a:r>
              <a:rPr lang="fr-FR" sz="1800" b="1" kern="0" dirty="0">
                <a:latin typeface="Calibri" panose="020F0502020204030204" pitchFamily="34" charset="0"/>
                <a:cs typeface="Calibri" panose="020F0502020204030204" pitchFamily="34" charset="0"/>
              </a:rPr>
              <a:t>Expertise </a:t>
            </a:r>
            <a:r>
              <a:rPr lang="fr-FR" sz="1800" b="1" kern="0">
                <a:latin typeface="Calibri" panose="020F0502020204030204" pitchFamily="34" charset="0"/>
                <a:cs typeface="Calibri" panose="020F0502020204030204" pitchFamily="34" charset="0"/>
              </a:rPr>
              <a:t>juridique statutaire</a:t>
            </a:r>
            <a:endParaRPr lang="fr-FR" sz="1800" b="1" kern="0" dirty="0">
              <a:latin typeface="Calibri" panose="020F0502020204030204" pitchFamily="34" charset="0"/>
              <a:cs typeface="Calibri" panose="020F0502020204030204" pitchFamily="34" charset="0"/>
            </a:endParaRPr>
          </a:p>
          <a:p>
            <a:pPr marL="0" lvl="3" indent="0" algn="ctr">
              <a:spcBef>
                <a:spcPts val="0"/>
              </a:spcBef>
              <a:spcAft>
                <a:spcPts val="2400"/>
              </a:spcAft>
              <a:buNone/>
            </a:pPr>
            <a:r>
              <a:rPr lang="fr-FR" sz="1800" b="1" kern="0" dirty="0">
                <a:latin typeface="Calibri" panose="020F0502020204030204" pitchFamily="34" charset="0"/>
                <a:cs typeface="Calibri" panose="020F0502020204030204" pitchFamily="34" charset="0"/>
              </a:rPr>
              <a:t>Mél : </a:t>
            </a:r>
            <a:r>
              <a:rPr lang="fr-FR" sz="1800" kern="0" dirty="0">
                <a:latin typeface="Calibri" panose="020F0502020204030204" pitchFamily="34" charset="0"/>
                <a:cs typeface="Calibri" panose="020F0502020204030204" pitchFamily="34" charset="0"/>
                <a:hlinkClick r:id="rId4"/>
              </a:rPr>
              <a:t>carrieres@cdg31.fr</a:t>
            </a:r>
            <a:endParaRPr lang="fr-FR" sz="1800" kern="0" dirty="0">
              <a:latin typeface="Calibri" panose="020F0502020204030204" pitchFamily="34" charset="0"/>
              <a:cs typeface="Calibri" panose="020F0502020204030204" pitchFamily="34" charset="0"/>
            </a:endParaRPr>
          </a:p>
          <a:p>
            <a:pPr marL="0" lvl="3" indent="0" algn="ctr">
              <a:spcBef>
                <a:spcPts val="0"/>
              </a:spcBef>
              <a:spcAft>
                <a:spcPts val="2400"/>
              </a:spcAft>
              <a:buNone/>
            </a:pPr>
            <a:endParaRPr lang="fr-FR" sz="1800" b="1" kern="0" dirty="0">
              <a:latin typeface="Calibri" panose="020F0502020204030204" pitchFamily="34" charset="0"/>
              <a:cs typeface="Calibri" panose="020F0502020204030204" pitchFamily="34" charset="0"/>
            </a:endParaRPr>
          </a:p>
        </p:txBody>
      </p:sp>
      <p:cxnSp>
        <p:nvCxnSpPr>
          <p:cNvPr id="3" name="Connecteur droit 2"/>
          <p:cNvCxnSpPr/>
          <p:nvPr/>
        </p:nvCxnSpPr>
        <p:spPr>
          <a:xfrm>
            <a:off x="0" y="3298378"/>
            <a:ext cx="9128516"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CF9B2282-FE98-F4CA-8460-6204D78AC145}"/>
              </a:ext>
            </a:extLst>
          </p:cNvPr>
          <p:cNvSpPr>
            <a:spLocks noGrp="1"/>
          </p:cNvSpPr>
          <p:nvPr>
            <p:ph type="sldNum" sz="quarter" idx="12"/>
          </p:nvPr>
        </p:nvSpPr>
        <p:spPr/>
        <p:txBody>
          <a:bodyPr/>
          <a:lstStyle/>
          <a:p>
            <a:fld id="{065D238E-0235-407E-A47E-90C9449F5B8D}" type="slidenum">
              <a:rPr lang="fr-FR" smtClean="0"/>
              <a:t>42</a:t>
            </a:fld>
            <a:endParaRPr lang="fr-FR"/>
          </a:p>
        </p:txBody>
      </p:sp>
    </p:spTree>
    <p:extLst>
      <p:ext uri="{BB962C8B-B14F-4D97-AF65-F5344CB8AC3E}">
        <p14:creationId xmlns:p14="http://schemas.microsoft.com/office/powerpoint/2010/main" val="262675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anim calcmode="lin" valueType="num">
                                      <p:cBhvr>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anim calcmode="lin" valueType="num">
                                      <p:cBhvr>
                                        <p:cTn id="1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anim calcmode="lin" valueType="num">
                                      <p:cBhvr>
                                        <p:cTn id="2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animEffect transition="in" filter="fade">
                                      <p:cBhvr>
                                        <p:cTn id="28" dur="1000"/>
                                        <p:tgtEl>
                                          <p:spTgt spid="5">
                                            <p:txEl>
                                              <p:pRg st="1" end="1"/>
                                            </p:txEl>
                                          </p:spTgt>
                                        </p:tgtEl>
                                      </p:cBhvr>
                                    </p:animEffect>
                                    <p:anim calcmode="lin" valueType="num">
                                      <p:cBhvr>
                                        <p:cTn id="29"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1" end="1"/>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fade">
                                      <p:cBhvr>
                                        <p:cTn id="33" dur="1000"/>
                                        <p:tgtEl>
                                          <p:spTgt spid="5">
                                            <p:txEl>
                                              <p:pRg st="2" end="2"/>
                                            </p:txEl>
                                          </p:spTgt>
                                        </p:tgtEl>
                                      </p:cBhvr>
                                    </p:animEffect>
                                    <p:anim calcmode="lin" valueType="num">
                                      <p:cBhvr>
                                        <p:cTn id="3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0" y="0"/>
            <a:ext cx="9142642" cy="6856561"/>
            <a:chOff x="0" y="0"/>
            <a:chExt cx="10691812" cy="7559676"/>
          </a:xfrm>
        </p:grpSpPr>
        <p:pic>
          <p:nvPicPr>
            <p:cNvPr id="6146" name="Picture 2" descr="\\Nas-rd5200\diffusion\Commun Diffusion\Service Communication\Charte graphique\2021\changement de logo\Modèles de documents\powerpoint\couverture powerpoint_losan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596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e 5"/>
            <p:cNvGrpSpPr/>
            <p:nvPr/>
          </p:nvGrpSpPr>
          <p:grpSpPr>
            <a:xfrm>
              <a:off x="3762524" y="4200652"/>
              <a:ext cx="3168352" cy="407206"/>
              <a:chOff x="3762524" y="4200652"/>
              <a:chExt cx="3168352" cy="407206"/>
            </a:xfrm>
          </p:grpSpPr>
          <p:sp>
            <p:nvSpPr>
              <p:cNvPr id="5" name="Rectangle 4"/>
              <p:cNvSpPr/>
              <p:nvPr/>
            </p:nvSpPr>
            <p:spPr>
              <a:xfrm>
                <a:off x="3762524" y="4200652"/>
                <a:ext cx="3168352" cy="1560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3923351" y="4200652"/>
                <a:ext cx="2845111" cy="407206"/>
              </a:xfrm>
              <a:prstGeom prst="rect">
                <a:avLst/>
              </a:prstGeom>
              <a:solidFill>
                <a:schemeClr val="bg1"/>
              </a:solidFill>
            </p:spPr>
            <p:txBody>
              <a:bodyPr wrap="square" rtlCol="0">
                <a:spAutoFit/>
              </a:bodyPr>
              <a:lstStyle/>
              <a:p>
                <a:pPr algn="ctr"/>
                <a:r>
                  <a:rPr lang="fr-FR" sz="900" dirty="0">
                    <a:latin typeface="Calibri" panose="020F0502020204030204" pitchFamily="34" charset="0"/>
                    <a:cs typeface="Calibri" panose="020F0502020204030204" pitchFamily="34" charset="0"/>
                  </a:rPr>
                  <a:t>© CDG 31. Tous droits réservés. [2023].</a:t>
                </a:r>
              </a:p>
              <a:p>
                <a:pPr algn="ctr"/>
                <a:r>
                  <a:rPr lang="fr-FR" sz="900" dirty="0">
                    <a:latin typeface="Calibri" panose="020F0502020204030204" pitchFamily="34" charset="0"/>
                    <a:cs typeface="Calibri" panose="020F0502020204030204" pitchFamily="34" charset="0"/>
                  </a:rPr>
                  <a:t>Toute exploitation commerciale est interdite</a:t>
                </a:r>
              </a:p>
            </p:txBody>
          </p:sp>
        </p:grpSp>
        <p:sp>
          <p:nvSpPr>
            <p:cNvPr id="8" name="Titre 1"/>
            <p:cNvSpPr txBox="1">
              <a:spLocks/>
            </p:cNvSpPr>
            <p:nvPr/>
          </p:nvSpPr>
          <p:spPr bwMode="auto">
            <a:xfrm>
              <a:off x="3474492" y="2844527"/>
              <a:ext cx="3744416"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r>
                <a:rPr lang="fr-FR" sz="1800" kern="0" dirty="0">
                  <a:ln w="1905"/>
                  <a:solidFill>
                    <a:schemeClr val="bg1"/>
                  </a:solidFill>
                  <a:latin typeface="Calibri" panose="020F0502020204030204" pitchFamily="34" charset="0"/>
                  <a:cs typeface="Calibri" panose="020F0502020204030204" pitchFamily="34" charset="0"/>
                </a:rPr>
                <a:t>Centre de Gestion </a:t>
              </a:r>
            </a:p>
            <a:p>
              <a:r>
                <a:rPr lang="fr-FR" sz="1800" kern="0" dirty="0">
                  <a:ln w="1905"/>
                  <a:solidFill>
                    <a:schemeClr val="bg1"/>
                  </a:solidFill>
                  <a:latin typeface="Calibri" panose="020F0502020204030204" pitchFamily="34" charset="0"/>
                  <a:cs typeface="Calibri" panose="020F0502020204030204" pitchFamily="34" charset="0"/>
                </a:rPr>
                <a:t>de la Fonction Publique Territoriale </a:t>
              </a:r>
            </a:p>
            <a:p>
              <a:r>
                <a:rPr lang="fr-FR" sz="1800" kern="0" dirty="0">
                  <a:ln w="1905"/>
                  <a:solidFill>
                    <a:schemeClr val="bg1"/>
                  </a:solidFill>
                  <a:latin typeface="Calibri" panose="020F0502020204030204" pitchFamily="34" charset="0"/>
                  <a:cs typeface="Calibri" panose="020F0502020204030204" pitchFamily="34" charset="0"/>
                </a:rPr>
                <a:t>de la Haute-Garonne</a:t>
              </a:r>
              <a:endParaRPr lang="fr-FR" sz="1800" kern="0" dirty="0">
                <a:solidFill>
                  <a:schemeClr val="bg1"/>
                </a:solidFill>
                <a:latin typeface="Calibri" panose="020F0502020204030204" pitchFamily="34" charset="0"/>
                <a:cs typeface="Calibri" panose="020F0502020204030204" pitchFamily="34" charset="0"/>
              </a:endParaRPr>
            </a:p>
          </p:txBody>
        </p:sp>
      </p:grpSp>
      <p:sp>
        <p:nvSpPr>
          <p:cNvPr id="4" name="Espace réservé du numéro de diapositive 3">
            <a:extLst>
              <a:ext uri="{FF2B5EF4-FFF2-40B4-BE49-F238E27FC236}">
                <a16:creationId xmlns:a16="http://schemas.microsoft.com/office/drawing/2014/main" id="{35A74587-303D-F0EC-2D0E-415155BD7703}"/>
              </a:ext>
            </a:extLst>
          </p:cNvPr>
          <p:cNvSpPr>
            <a:spLocks noGrp="1"/>
          </p:cNvSpPr>
          <p:nvPr>
            <p:ph type="sldNum" sz="quarter" idx="12"/>
          </p:nvPr>
        </p:nvSpPr>
        <p:spPr/>
        <p:txBody>
          <a:bodyPr/>
          <a:lstStyle/>
          <a:p>
            <a:fld id="{065D238E-0235-407E-A47E-90C9449F5B8D}" type="slidenum">
              <a:rPr lang="fr-FR" smtClean="0"/>
              <a:t>43</a:t>
            </a:fld>
            <a:endParaRPr lang="fr-FR"/>
          </a:p>
        </p:txBody>
      </p:sp>
    </p:spTree>
    <p:extLst>
      <p:ext uri="{BB962C8B-B14F-4D97-AF65-F5344CB8AC3E}">
        <p14:creationId xmlns:p14="http://schemas.microsoft.com/office/powerpoint/2010/main" val="1348491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normAutofit/>
          </a:bodyPr>
          <a:lstStyle/>
          <a:p>
            <a:r>
              <a:rPr lang="fr-FR" sz="3600" b="1" dirty="0">
                <a:ln w="1905"/>
                <a:solidFill>
                  <a:schemeClr val="accent1"/>
                </a:solidFill>
                <a:latin typeface="Calibri" panose="020F0502020204030204" pitchFamily="34" charset="0"/>
                <a:cs typeface="Calibri" panose="020F0502020204030204" pitchFamily="34" charset="0"/>
              </a:rPr>
              <a:t>I. La mutation externe</a:t>
            </a:r>
            <a:endParaRPr lang="fr-FR" sz="36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
        <p:nvSpPr>
          <p:cNvPr id="3" name="Espace réservé du numéro de diapositive 2">
            <a:extLst>
              <a:ext uri="{FF2B5EF4-FFF2-40B4-BE49-F238E27FC236}">
                <a16:creationId xmlns:a16="http://schemas.microsoft.com/office/drawing/2014/main" id="{49D2D6E4-7024-7531-14AD-040D3A4B0A8F}"/>
              </a:ext>
            </a:extLst>
          </p:cNvPr>
          <p:cNvSpPr>
            <a:spLocks noGrp="1"/>
          </p:cNvSpPr>
          <p:nvPr>
            <p:ph type="sldNum" sz="quarter" idx="12"/>
          </p:nvPr>
        </p:nvSpPr>
        <p:spPr/>
        <p:txBody>
          <a:bodyPr/>
          <a:lstStyle/>
          <a:p>
            <a:fld id="{065D238E-0235-407E-A47E-90C9449F5B8D}" type="slidenum">
              <a:rPr lang="fr-FR" smtClean="0"/>
              <a:t>5</a:t>
            </a:fld>
            <a:endParaRPr lang="fr-FR"/>
          </a:p>
        </p:txBody>
      </p:sp>
    </p:spTree>
    <p:extLst>
      <p:ext uri="{BB962C8B-B14F-4D97-AF65-F5344CB8AC3E}">
        <p14:creationId xmlns:p14="http://schemas.microsoft.com/office/powerpoint/2010/main" val="67200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Sommaire</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556792"/>
            <a:ext cx="8064896" cy="2985433"/>
          </a:xfrm>
          <a:prstGeom prst="rect">
            <a:avLst/>
          </a:prstGeom>
        </p:spPr>
        <p:txBody>
          <a:bodyPr wrap="square">
            <a:spAutoFit/>
          </a:bodyPr>
          <a:lstStyle/>
          <a:p>
            <a:pPr marL="514350" indent="-514350">
              <a:spcBef>
                <a:spcPts val="1200"/>
              </a:spcBef>
              <a:spcAft>
                <a:spcPts val="1200"/>
              </a:spcAft>
              <a:buFont typeface="+mj-lt"/>
              <a:buAutoNum type="alphaUcPeriod"/>
            </a:pPr>
            <a:r>
              <a:rPr lang="fr-FR" sz="3200" b="1" dirty="0">
                <a:solidFill>
                  <a:schemeClr val="accent1"/>
                </a:solidFill>
              </a:rPr>
              <a:t>Le principe de mutation externe</a:t>
            </a:r>
          </a:p>
          <a:p>
            <a:pPr marL="514350" indent="-514350">
              <a:spcBef>
                <a:spcPts val="1200"/>
              </a:spcBef>
              <a:spcAft>
                <a:spcPts val="1200"/>
              </a:spcAft>
              <a:buFont typeface="+mj-lt"/>
              <a:buAutoNum type="alphaUcPeriod"/>
            </a:pPr>
            <a:r>
              <a:rPr lang="fr-FR" sz="3200" b="1" dirty="0">
                <a:solidFill>
                  <a:schemeClr val="accent1"/>
                </a:solidFill>
              </a:rPr>
              <a:t>La procédure de mutation externe</a:t>
            </a:r>
          </a:p>
          <a:p>
            <a:pPr marL="514350" indent="-514350">
              <a:spcBef>
                <a:spcPts val="1200"/>
              </a:spcBef>
              <a:spcAft>
                <a:spcPts val="1200"/>
              </a:spcAft>
              <a:buFont typeface="+mj-lt"/>
              <a:buAutoNum type="alphaUcPeriod"/>
            </a:pPr>
            <a:r>
              <a:rPr lang="fr-FR" sz="3200" b="1" dirty="0">
                <a:solidFill>
                  <a:schemeClr val="accent1"/>
                </a:solidFill>
              </a:rPr>
              <a:t>Les conséquences et les effets </a:t>
            </a:r>
          </a:p>
          <a:p>
            <a:pPr marL="514350" indent="-514350">
              <a:spcBef>
                <a:spcPts val="1200"/>
              </a:spcBef>
              <a:spcAft>
                <a:spcPts val="1200"/>
              </a:spcAft>
              <a:buFont typeface="+mj-lt"/>
              <a:buAutoNum type="alphaUcPeriod"/>
            </a:pPr>
            <a:r>
              <a:rPr lang="fr-FR" sz="3200" b="1" dirty="0">
                <a:solidFill>
                  <a:schemeClr val="accent1"/>
                </a:solidFill>
              </a:rPr>
              <a:t>Temps d’échange</a:t>
            </a:r>
          </a:p>
        </p:txBody>
      </p:sp>
      <p:sp>
        <p:nvSpPr>
          <p:cNvPr id="12" name="Espace réservé du numéro de diapositive 11">
            <a:extLst>
              <a:ext uri="{FF2B5EF4-FFF2-40B4-BE49-F238E27FC236}">
                <a16:creationId xmlns:a16="http://schemas.microsoft.com/office/drawing/2014/main" id="{B18D08D5-206F-BF8A-D72D-8CAD05244373}"/>
              </a:ext>
            </a:extLst>
          </p:cNvPr>
          <p:cNvSpPr>
            <a:spLocks noGrp="1"/>
          </p:cNvSpPr>
          <p:nvPr>
            <p:ph type="sldNum" sz="quarter" idx="12"/>
          </p:nvPr>
        </p:nvSpPr>
        <p:spPr/>
        <p:txBody>
          <a:bodyPr/>
          <a:lstStyle/>
          <a:p>
            <a:fld id="{065D238E-0235-407E-A47E-90C9449F5B8D}" type="slidenum">
              <a:rPr lang="fr-FR" smtClean="0"/>
              <a:t>6</a:t>
            </a:fld>
            <a:endParaRPr lang="fr-FR"/>
          </a:p>
        </p:txBody>
      </p:sp>
    </p:spTree>
    <p:extLst>
      <p:ext uri="{BB962C8B-B14F-4D97-AF65-F5344CB8AC3E}">
        <p14:creationId xmlns:p14="http://schemas.microsoft.com/office/powerpoint/2010/main" val="1134083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A. Le principe de la mutation externe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299776" y="899738"/>
            <a:ext cx="8544445" cy="5078313"/>
          </a:xfrm>
          <a:prstGeom prst="rect">
            <a:avLst/>
          </a:prstGeom>
        </p:spPr>
        <p:txBody>
          <a:bodyPr wrap="square">
            <a:spAutoFit/>
          </a:bodyPr>
          <a:lstStyle/>
          <a:p>
            <a:pPr indent="-342900" algn="just">
              <a:spcBef>
                <a:spcPts val="600"/>
              </a:spcBef>
              <a:spcAft>
                <a:spcPts val="600"/>
              </a:spcAft>
              <a:buFont typeface="Wingdings"/>
              <a:buChar char="F"/>
            </a:pPr>
            <a:r>
              <a:rPr lang="fr-FR" sz="2400" b="1" dirty="0">
                <a:solidFill>
                  <a:srgbClr val="BE0F2E"/>
                </a:solidFill>
              </a:rPr>
              <a:t>La mutation externe se caractérise par : </a:t>
            </a:r>
          </a:p>
          <a:p>
            <a:pPr indent="-342900" algn="just">
              <a:spcBef>
                <a:spcPts val="600"/>
              </a:spcBef>
              <a:buFont typeface="Wingdings" panose="05000000000000000000" pitchFamily="2" charset="2"/>
              <a:buChar char="§"/>
            </a:pPr>
            <a:r>
              <a:rPr lang="fr-FR" b="1" dirty="0">
                <a:solidFill>
                  <a:schemeClr val="tx2"/>
                </a:solidFill>
              </a:rPr>
              <a:t>une mobilité volontaire </a:t>
            </a:r>
            <a:r>
              <a:rPr lang="fr-FR" dirty="0">
                <a:solidFill>
                  <a:schemeClr val="tx2"/>
                </a:solidFill>
              </a:rPr>
              <a:t>du fonctionnaire : on ne peut dès lors contraindre un fonctionnaire à muter ; </a:t>
            </a:r>
          </a:p>
          <a:p>
            <a:pPr indent="-342900" algn="just">
              <a:spcBef>
                <a:spcPts val="600"/>
              </a:spcBef>
              <a:buFont typeface="Wingdings" panose="05000000000000000000" pitchFamily="2" charset="2"/>
              <a:buChar char="§"/>
            </a:pPr>
            <a:r>
              <a:rPr lang="fr-FR" b="1" dirty="0">
                <a:solidFill>
                  <a:schemeClr val="tx2"/>
                </a:solidFill>
              </a:rPr>
              <a:t>un changement d’employeur territorial </a:t>
            </a:r>
            <a:r>
              <a:rPr lang="fr-FR" dirty="0">
                <a:solidFill>
                  <a:schemeClr val="tx2"/>
                </a:solidFill>
              </a:rPr>
              <a:t>et une rupture de tout lien statutaire avec la précédente collectivité ; </a:t>
            </a:r>
          </a:p>
          <a:p>
            <a:pPr indent="-342900" algn="just">
              <a:spcBef>
                <a:spcPts val="600"/>
              </a:spcBef>
              <a:spcAft>
                <a:spcPts val="600"/>
              </a:spcAft>
              <a:buFont typeface="Wingdings" panose="05000000000000000000" pitchFamily="2" charset="2"/>
              <a:buChar char="§"/>
            </a:pPr>
            <a:r>
              <a:rPr lang="fr-FR" dirty="0">
                <a:solidFill>
                  <a:schemeClr val="tx2"/>
                </a:solidFill>
              </a:rPr>
              <a:t> </a:t>
            </a:r>
            <a:r>
              <a:rPr lang="fr-FR" b="1" dirty="0">
                <a:solidFill>
                  <a:schemeClr val="tx2"/>
                </a:solidFill>
              </a:rPr>
              <a:t>une continuité dans la carrière</a:t>
            </a:r>
            <a:r>
              <a:rPr lang="fr-FR" dirty="0">
                <a:solidFill>
                  <a:schemeClr val="tx2"/>
                </a:solidFill>
              </a:rPr>
              <a:t>.</a:t>
            </a:r>
          </a:p>
          <a:p>
            <a:pPr indent="-342900" algn="just">
              <a:spcBef>
                <a:spcPts val="600"/>
              </a:spcBef>
              <a:spcAft>
                <a:spcPts val="600"/>
              </a:spcAft>
              <a:buFont typeface="Wingdings"/>
              <a:buChar char="F"/>
            </a:pPr>
            <a:r>
              <a:rPr lang="fr-FR" sz="2400" b="1" dirty="0">
                <a:solidFill>
                  <a:srgbClr val="BE0F2E"/>
                </a:solidFill>
              </a:rPr>
              <a:t>Les bénéficiaires :</a:t>
            </a:r>
          </a:p>
          <a:p>
            <a:pPr algn="just">
              <a:spcBef>
                <a:spcPts val="600"/>
              </a:spcBef>
              <a:spcAft>
                <a:spcPts val="600"/>
              </a:spcAft>
            </a:pPr>
            <a:r>
              <a:rPr lang="fr-FR" dirty="0">
                <a:solidFill>
                  <a:schemeClr val="tx2"/>
                </a:solidFill>
              </a:rPr>
              <a:t>Seuls </a:t>
            </a:r>
            <a:r>
              <a:rPr lang="fr-FR" b="1" dirty="0">
                <a:solidFill>
                  <a:schemeClr val="tx2"/>
                </a:solidFill>
              </a:rPr>
              <a:t>les fonctionnaires titulaires en activité</a:t>
            </a:r>
            <a:r>
              <a:rPr lang="fr-FR" dirty="0">
                <a:solidFill>
                  <a:schemeClr val="tx2"/>
                </a:solidFill>
              </a:rPr>
              <a:t>, qu’ils soient à temps complet ou à temps non complet, peuvent être mutés dans une autre collectivité territoriale ou établissement public. </a:t>
            </a:r>
          </a:p>
          <a:p>
            <a:pPr algn="just">
              <a:spcBef>
                <a:spcPts val="600"/>
              </a:spcBef>
              <a:spcAft>
                <a:spcPts val="600"/>
              </a:spcAft>
            </a:pPr>
            <a:r>
              <a:rPr lang="fr-FR" b="1" u="sng" dirty="0">
                <a:solidFill>
                  <a:schemeClr val="tx2"/>
                </a:solidFill>
              </a:rPr>
              <a:t>Sont donc exclus notamment </a:t>
            </a:r>
            <a:r>
              <a:rPr lang="fr-FR" dirty="0">
                <a:solidFill>
                  <a:schemeClr val="tx2"/>
                </a:solidFill>
              </a:rPr>
              <a:t>: les fonctionnaires stagiaires et les agents contractuels en CDD. </a:t>
            </a:r>
            <a:endParaRPr lang="fr-FR" dirty="0">
              <a:solidFill>
                <a:schemeClr val="accent3">
                  <a:lumMod val="75000"/>
                </a:schemeClr>
              </a:solidFill>
            </a:endParaRPr>
          </a:p>
          <a:p>
            <a:pPr algn="just">
              <a:spcBef>
                <a:spcPts val="600"/>
              </a:spcBef>
              <a:spcAft>
                <a:spcPts val="600"/>
              </a:spcAft>
            </a:pPr>
            <a:r>
              <a:rPr lang="fr-FR" dirty="0">
                <a:solidFill>
                  <a:schemeClr val="tx2"/>
                </a:solidFill>
              </a:rPr>
              <a:t>Une disposition particulière existe pour les contrats de droit public à durée indéterminée : la portabilité du CDI (cf. fiche du CDG31 sur le CDI et les dispositions de droit commun).</a:t>
            </a:r>
          </a:p>
        </p:txBody>
      </p:sp>
      <p:sp>
        <p:nvSpPr>
          <p:cNvPr id="12" name="Espace réservé du numéro de diapositive 11">
            <a:extLst>
              <a:ext uri="{FF2B5EF4-FFF2-40B4-BE49-F238E27FC236}">
                <a16:creationId xmlns:a16="http://schemas.microsoft.com/office/drawing/2014/main" id="{17021294-9DCF-9191-5C5F-110778C8CC82}"/>
              </a:ext>
            </a:extLst>
          </p:cNvPr>
          <p:cNvSpPr>
            <a:spLocks noGrp="1"/>
          </p:cNvSpPr>
          <p:nvPr>
            <p:ph type="sldNum" sz="quarter" idx="12"/>
          </p:nvPr>
        </p:nvSpPr>
        <p:spPr/>
        <p:txBody>
          <a:bodyPr/>
          <a:lstStyle/>
          <a:p>
            <a:fld id="{065D238E-0235-407E-A47E-90C9449F5B8D}" type="slidenum">
              <a:rPr lang="fr-FR" smtClean="0"/>
              <a:t>7</a:t>
            </a:fld>
            <a:endParaRPr lang="fr-FR"/>
          </a:p>
        </p:txBody>
      </p:sp>
    </p:spTree>
    <p:extLst>
      <p:ext uri="{BB962C8B-B14F-4D97-AF65-F5344CB8AC3E}">
        <p14:creationId xmlns:p14="http://schemas.microsoft.com/office/powerpoint/2010/main" val="2097917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La procédure de mutation externe :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15994" y="899738"/>
            <a:ext cx="8920502" cy="5724644"/>
          </a:xfrm>
          <a:prstGeom prst="rect">
            <a:avLst/>
          </a:prstGeom>
        </p:spPr>
        <p:txBody>
          <a:bodyPr wrap="square">
            <a:spAutoFit/>
          </a:bodyPr>
          <a:lstStyle/>
          <a:p>
            <a:pPr marR="0" lvl="0" indent="-342900" algn="just" defTabSz="914400" rtl="0" eaLnBrk="1" fontAlgn="auto" latinLnBrk="0" hangingPunct="1">
              <a:lnSpc>
                <a:spcPct val="100000"/>
              </a:lnSpc>
              <a:spcBef>
                <a:spcPts val="600"/>
              </a:spcBef>
              <a:spcAft>
                <a:spcPts val="600"/>
              </a:spcAft>
              <a:buClrTx/>
              <a:buSzTx/>
              <a:buFont typeface="Wingdings"/>
              <a:buChar char="F"/>
              <a:tabLst/>
              <a:defRPr/>
            </a:pPr>
            <a:r>
              <a:rPr kumimoji="0" lang="fr-FR" sz="2400" b="1" i="0" u="none" strike="noStrike" kern="1200" cap="none" spc="0" normalizeH="0" baseline="0" noProof="0" dirty="0">
                <a:ln>
                  <a:noFill/>
                </a:ln>
                <a:solidFill>
                  <a:srgbClr val="BE0F2E"/>
                </a:solidFill>
                <a:effectLst/>
                <a:uLnTx/>
                <a:uFillTx/>
                <a:latin typeface="Calibri"/>
                <a:ea typeface="+mn-ea"/>
                <a:cs typeface="+mn-cs"/>
              </a:rPr>
              <a:t>L’initiative du fonctionnaire et la date d’effet :</a:t>
            </a:r>
            <a:endParaRPr kumimoji="0" lang="fr-FR" sz="900" b="1" i="0" u="none" strike="noStrike" kern="1200" cap="none" spc="0" normalizeH="0" baseline="0" noProof="0" dirty="0">
              <a:ln>
                <a:noFill/>
              </a:ln>
              <a:solidFill>
                <a:srgbClr val="BE0F2E"/>
              </a:solidFill>
              <a:effectLst/>
              <a:uLnTx/>
              <a:uFillTx/>
              <a:latin typeface="Calibri"/>
              <a:ea typeface="+mn-ea"/>
              <a:cs typeface="+mn-cs"/>
            </a:endParaRPr>
          </a:p>
          <a:p>
            <a:pPr marR="0" lvl="0" algn="just" defTabSz="914400" rtl="0" eaLnBrk="1" fontAlgn="auto" latinLnBrk="0" hangingPunct="1">
              <a:lnSpc>
                <a:spcPct val="100000"/>
              </a:lnSpc>
              <a:spcBef>
                <a:spcPts val="600"/>
              </a:spcBef>
              <a:spcAft>
                <a:spcPts val="600"/>
              </a:spcAft>
              <a:buClrTx/>
              <a:buSzTx/>
              <a:tabLst/>
              <a:defRPr/>
            </a:pPr>
            <a:r>
              <a:rPr lang="fr-FR" sz="1700" b="1" dirty="0">
                <a:solidFill>
                  <a:schemeClr val="tx2"/>
                </a:solidFill>
              </a:rPr>
              <a:t>La mutation repose sur l'accord de deux volontés </a:t>
            </a:r>
            <a:r>
              <a:rPr lang="fr-FR" sz="1700" dirty="0">
                <a:solidFill>
                  <a:schemeClr val="tx2"/>
                </a:solidFill>
              </a:rPr>
              <a:t>: celle du fonctionnaire qui prend l'initiative de la procédure en se portant candidat à un emploi dans une autre collectivité, et celle de l'autorité territoriale qui retient sa candidature.</a:t>
            </a:r>
          </a:p>
          <a:p>
            <a:pPr marR="0" lvl="0" algn="just" defTabSz="914400" rtl="0" eaLnBrk="1" fontAlgn="auto" latinLnBrk="0" hangingPunct="1">
              <a:lnSpc>
                <a:spcPct val="100000"/>
              </a:lnSpc>
              <a:spcBef>
                <a:spcPts val="600"/>
              </a:spcBef>
              <a:spcAft>
                <a:spcPts val="600"/>
              </a:spcAft>
              <a:buClrTx/>
              <a:buSzTx/>
              <a:tabLst/>
              <a:defRPr/>
            </a:pPr>
            <a:r>
              <a:rPr lang="fr-FR" sz="1700" dirty="0">
                <a:solidFill>
                  <a:schemeClr val="tx2"/>
                </a:solidFill>
              </a:rPr>
              <a:t>	C’est </a:t>
            </a:r>
            <a:r>
              <a:rPr lang="fr-FR" sz="1700" b="1" dirty="0">
                <a:solidFill>
                  <a:schemeClr val="tx2"/>
                </a:solidFill>
              </a:rPr>
              <a:t>la date de réception du courrier de demande de mutation qui fait courir le délai 	de préavis</a:t>
            </a:r>
            <a:r>
              <a:rPr lang="fr-FR" sz="1700" dirty="0">
                <a:solidFill>
                  <a:schemeClr val="tx2"/>
                </a:solidFill>
              </a:rPr>
              <a:t> qui, conformément à l’article L. 511-3 du Code général de la fonction 	publique, </a:t>
            </a:r>
            <a:r>
              <a:rPr lang="fr-FR" sz="1700" b="1" dirty="0">
                <a:solidFill>
                  <a:schemeClr val="tx2"/>
                </a:solidFill>
              </a:rPr>
              <a:t>est au maximum de 3 mois</a:t>
            </a:r>
            <a:r>
              <a:rPr lang="fr-FR" sz="1700" dirty="0">
                <a:solidFill>
                  <a:schemeClr val="tx2"/>
                </a:solidFill>
              </a:rPr>
              <a:t>.</a:t>
            </a:r>
          </a:p>
          <a:p>
            <a:pPr marL="285750" marR="0" lvl="0" indent="-285750" algn="just"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lang="fr-FR" sz="1700" b="1" dirty="0">
                <a:solidFill>
                  <a:schemeClr val="tx2"/>
                </a:solidFill>
              </a:rPr>
              <a:t>Il appartient à la collectivité territoriale ou établissement public d’origine de décider du délai de préavis. </a:t>
            </a:r>
          </a:p>
          <a:p>
            <a:pPr algn="just">
              <a:spcBef>
                <a:spcPts val="600"/>
              </a:spcBef>
              <a:spcAft>
                <a:spcPts val="600"/>
              </a:spcAft>
            </a:pPr>
            <a:r>
              <a:rPr lang="fr-FR" sz="1700" u="sng" dirty="0">
                <a:solidFill>
                  <a:schemeClr val="tx2"/>
                </a:solidFill>
              </a:rPr>
              <a:t>Concernant sa date de prise d’effet, trois hypothèses doivent être envisagées (article L. 512-24 CGFP) :</a:t>
            </a:r>
          </a:p>
          <a:p>
            <a:pPr marL="285750" indent="-285750" algn="just">
              <a:spcBef>
                <a:spcPts val="600"/>
              </a:spcBef>
              <a:spcAft>
                <a:spcPts val="600"/>
              </a:spcAft>
              <a:buFont typeface="Arial" panose="020B0604020202020204" pitchFamily="34" charset="0"/>
              <a:buChar char="•"/>
            </a:pPr>
            <a:r>
              <a:rPr lang="fr-FR" sz="1700" dirty="0">
                <a:solidFill>
                  <a:schemeClr val="tx2"/>
                </a:solidFill>
              </a:rPr>
              <a:t>soit la collectivité d’accueil et la collectivité d’origine trouvent un accord sur la date à retenir ;</a:t>
            </a:r>
          </a:p>
          <a:p>
            <a:pPr marL="285750" indent="-285750" algn="just">
              <a:spcBef>
                <a:spcPts val="600"/>
              </a:spcBef>
              <a:spcAft>
                <a:spcPts val="600"/>
              </a:spcAft>
              <a:buFont typeface="Arial" panose="020B0604020202020204" pitchFamily="34" charset="0"/>
              <a:buChar char="•"/>
            </a:pPr>
            <a:r>
              <a:rPr lang="fr-FR" sz="1700" dirty="0">
                <a:solidFill>
                  <a:schemeClr val="tx2"/>
                </a:solidFill>
              </a:rPr>
              <a:t>soit aucun accord n’est trouvé, dans ce cas, la collectivité d’origine peut exiger un délai de préavis qui ne pourra excéder 3 mois à compter de la date d’information de l’agent à sa collectivité d’origine ;</a:t>
            </a:r>
          </a:p>
          <a:p>
            <a:pPr marL="285750" indent="-285750" algn="just">
              <a:spcBef>
                <a:spcPts val="600"/>
              </a:spcBef>
              <a:spcAft>
                <a:spcPts val="600"/>
              </a:spcAft>
              <a:buFont typeface="Arial" panose="020B0604020202020204" pitchFamily="34" charset="0"/>
              <a:buChar char="•"/>
            </a:pPr>
            <a:r>
              <a:rPr lang="fr-FR" sz="1700" dirty="0">
                <a:solidFill>
                  <a:schemeClr val="tx2"/>
                </a:solidFill>
              </a:rPr>
              <a:t>Soit l’autorité d’origine garde le silence pendant deux mois à compter de la réception de la demande du fonctionnaire, ce silence vaut acceptation de la demande.</a:t>
            </a:r>
            <a:endParaRPr lang="fr-FR" sz="2000" dirty="0">
              <a:solidFill>
                <a:schemeClr val="accent3">
                  <a:lumMod val="75000"/>
                </a:schemeClr>
              </a:solidFill>
            </a:endParaRPr>
          </a:p>
        </p:txBody>
      </p:sp>
      <p:pic>
        <p:nvPicPr>
          <p:cNvPr id="12" name="Graphique 11" descr="Avertissement contour">
            <a:extLst>
              <a:ext uri="{FF2B5EF4-FFF2-40B4-BE49-F238E27FC236}">
                <a16:creationId xmlns:a16="http://schemas.microsoft.com/office/drawing/2014/main" id="{BE23EC9C-1856-29C4-9D01-EBA22C4A25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1545" y="2420888"/>
            <a:ext cx="754254" cy="57606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13" name="Espace réservé du numéro de diapositive 12">
            <a:extLst>
              <a:ext uri="{FF2B5EF4-FFF2-40B4-BE49-F238E27FC236}">
                <a16:creationId xmlns:a16="http://schemas.microsoft.com/office/drawing/2014/main" id="{CF619157-C975-CF01-E655-AB0BE3A22032}"/>
              </a:ext>
            </a:extLst>
          </p:cNvPr>
          <p:cNvSpPr>
            <a:spLocks noGrp="1"/>
          </p:cNvSpPr>
          <p:nvPr>
            <p:ph type="sldNum" sz="quarter" idx="12"/>
          </p:nvPr>
        </p:nvSpPr>
        <p:spPr/>
        <p:txBody>
          <a:bodyPr/>
          <a:lstStyle/>
          <a:p>
            <a:fld id="{065D238E-0235-407E-A47E-90C9449F5B8D}" type="slidenum">
              <a:rPr lang="fr-FR" smtClean="0"/>
              <a:t>8</a:t>
            </a:fld>
            <a:endParaRPr lang="fr-FR" dirty="0"/>
          </a:p>
        </p:txBody>
      </p:sp>
    </p:spTree>
    <p:extLst>
      <p:ext uri="{BB962C8B-B14F-4D97-AF65-F5344CB8AC3E}">
        <p14:creationId xmlns:p14="http://schemas.microsoft.com/office/powerpoint/2010/main" val="1491744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La procédure de mutation externe : </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dirty="0"/>
            </a:p>
          </p:txBody>
        </p:sp>
      </p:grpSp>
      <p:sp>
        <p:nvSpPr>
          <p:cNvPr id="11" name="Espace réservé du contenu 2"/>
          <p:cNvSpPr txBox="1">
            <a:spLocks/>
          </p:cNvSpPr>
          <p:nvPr/>
        </p:nvSpPr>
        <p:spPr>
          <a:xfrm>
            <a:off x="299777" y="1174562"/>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143694" y="1035884"/>
            <a:ext cx="8776486" cy="5616922"/>
          </a:xfrm>
          <a:prstGeom prst="rect">
            <a:avLst/>
          </a:prstGeom>
        </p:spPr>
        <p:txBody>
          <a:bodyPr wrap="square">
            <a:spAutoFit/>
          </a:bodyPr>
          <a:lstStyle/>
          <a:p>
            <a:pPr indent="-342900" algn="just">
              <a:spcBef>
                <a:spcPts val="600"/>
              </a:spcBef>
              <a:spcAft>
                <a:spcPts val="600"/>
              </a:spcAft>
              <a:buFont typeface="Wingdings"/>
              <a:buChar char="F"/>
              <a:defRPr/>
            </a:pPr>
            <a:r>
              <a:rPr lang="fr-FR" sz="2400" b="1" dirty="0">
                <a:solidFill>
                  <a:srgbClr val="BE0F2E"/>
                </a:solidFill>
              </a:rPr>
              <a:t>Le délai entre la titularisation et la mutation externe :</a:t>
            </a:r>
          </a:p>
          <a:p>
            <a:pPr algn="just">
              <a:spcBef>
                <a:spcPts val="600"/>
              </a:spcBef>
              <a:spcAft>
                <a:spcPts val="600"/>
              </a:spcAft>
              <a:defRPr/>
            </a:pPr>
            <a:r>
              <a:rPr lang="fr-FR" sz="1700" dirty="0">
                <a:solidFill>
                  <a:schemeClr val="tx2"/>
                </a:solidFill>
              </a:rPr>
              <a:t>La réglementation ne subordonne pas le droit à la mutation de l’agent à une condition d’ancienneté minimum dans la collectivité ou l’établissement. </a:t>
            </a:r>
          </a:p>
          <a:p>
            <a:pPr algn="just">
              <a:spcBef>
                <a:spcPts val="600"/>
              </a:spcBef>
              <a:spcAft>
                <a:spcPts val="600"/>
              </a:spcAft>
              <a:defRPr/>
            </a:pPr>
            <a:r>
              <a:rPr lang="fr-FR" sz="1700" dirty="0">
                <a:solidFill>
                  <a:schemeClr val="tx2"/>
                </a:solidFill>
              </a:rPr>
              <a:t>Néanmoins, lorsque l’agent est muté dans les trois années suivant sa titularisation, la collectivité ou l’établissement d’accueil est dans l’obligation </a:t>
            </a:r>
            <a:r>
              <a:rPr lang="fr-FR" sz="1700" b="1" dirty="0">
                <a:solidFill>
                  <a:schemeClr val="tx2"/>
                </a:solidFill>
              </a:rPr>
              <a:t>de verser une compensation financière </a:t>
            </a:r>
            <a:r>
              <a:rPr lang="fr-FR" sz="1700" dirty="0">
                <a:solidFill>
                  <a:schemeClr val="tx2"/>
                </a:solidFill>
              </a:rPr>
              <a:t>à la collectivité ou établissement d’origine (article L. 512-25 du CGFP).</a:t>
            </a:r>
          </a:p>
          <a:p>
            <a:pPr marR="0" lvl="0" indent="-342900" algn="just" defTabSz="914400" rtl="0" eaLnBrk="1" fontAlgn="auto" latinLnBrk="0" hangingPunct="1">
              <a:lnSpc>
                <a:spcPct val="100000"/>
              </a:lnSpc>
              <a:spcBef>
                <a:spcPts val="600"/>
              </a:spcBef>
              <a:spcAft>
                <a:spcPts val="600"/>
              </a:spcAft>
              <a:buClrTx/>
              <a:buSzTx/>
              <a:buFont typeface="Wingdings"/>
              <a:buChar char="F"/>
              <a:tabLst/>
              <a:defRPr/>
            </a:pPr>
            <a:r>
              <a:rPr kumimoji="0" lang="fr-FR" sz="2400" b="1" i="0" u="none" strike="noStrike" kern="1200" cap="none" spc="0" normalizeH="0" baseline="0" noProof="0" dirty="0">
                <a:ln>
                  <a:noFill/>
                </a:ln>
                <a:solidFill>
                  <a:srgbClr val="BE0F2E"/>
                </a:solidFill>
                <a:effectLst/>
                <a:uLnTx/>
                <a:uFillTx/>
                <a:latin typeface="Calibri"/>
                <a:ea typeface="+mn-ea"/>
                <a:cs typeface="+mn-cs"/>
              </a:rPr>
              <a:t>Les priorités d’examen des candidatures :</a:t>
            </a:r>
          </a:p>
          <a:p>
            <a:pPr marR="0" lvl="0" algn="just" defTabSz="914400" rtl="0" eaLnBrk="1" fontAlgn="auto" latinLnBrk="0" hangingPunct="1">
              <a:lnSpc>
                <a:spcPct val="100000"/>
              </a:lnSpc>
              <a:spcBef>
                <a:spcPts val="600"/>
              </a:spcBef>
              <a:spcAft>
                <a:spcPts val="600"/>
              </a:spcAft>
              <a:buClrTx/>
              <a:buSzTx/>
              <a:tabLst/>
              <a:defRPr/>
            </a:pPr>
            <a:r>
              <a:rPr lang="fr-FR" sz="1700" dirty="0">
                <a:solidFill>
                  <a:schemeClr val="tx2"/>
                </a:solidFill>
              </a:rPr>
              <a:t>L’article L. 512-26 du Code général de la fonction publique précise que la collectivité territoriale ou l’établissement public qui recrute </a:t>
            </a:r>
            <a:r>
              <a:rPr lang="fr-FR" sz="1700" b="1" dirty="0">
                <a:solidFill>
                  <a:schemeClr val="tx2"/>
                </a:solidFill>
              </a:rPr>
              <a:t>doit examiner en priorité les demandes de mutation émanant :</a:t>
            </a:r>
          </a:p>
          <a:p>
            <a:pPr indent="-285750" algn="just">
              <a:spcBef>
                <a:spcPts val="600"/>
              </a:spcBef>
              <a:buFont typeface="Wingdings" panose="05000000000000000000" pitchFamily="2" charset="2"/>
              <a:buChar char="§"/>
            </a:pPr>
            <a:r>
              <a:rPr lang="fr-FR" sz="1700" dirty="0">
                <a:solidFill>
                  <a:schemeClr val="tx2"/>
                </a:solidFill>
              </a:rPr>
              <a:t>des fonctionnaires séparés de leur conjoint ou de leur partenaire de PACS pour des raisons professionnelles (CAA Marseille du 22 février 2022 n°21HA01143) ;</a:t>
            </a:r>
          </a:p>
          <a:p>
            <a:pPr indent="-285750" algn="just">
              <a:spcBef>
                <a:spcPts val="600"/>
              </a:spcBef>
              <a:spcAft>
                <a:spcPts val="600"/>
              </a:spcAft>
              <a:buFont typeface="Wingdings" panose="05000000000000000000" pitchFamily="2" charset="2"/>
              <a:buChar char="§"/>
            </a:pPr>
            <a:r>
              <a:rPr lang="fr-FR" sz="1700" dirty="0">
                <a:solidFill>
                  <a:schemeClr val="tx2"/>
                </a:solidFill>
              </a:rPr>
              <a:t> des fonctionnaires en situation de handicap relevant de l’une des catégories mentionnées à l’article L.131-8 du CGFP ;</a:t>
            </a:r>
          </a:p>
          <a:p>
            <a:pPr indent="-285750" algn="just">
              <a:spcBef>
                <a:spcPts val="600"/>
              </a:spcBef>
              <a:spcAft>
                <a:spcPts val="600"/>
              </a:spcAft>
              <a:buFont typeface="Wingdings" panose="05000000000000000000" pitchFamily="2" charset="2"/>
              <a:buChar char="§"/>
            </a:pPr>
            <a:r>
              <a:rPr lang="fr-FR" sz="1700" dirty="0">
                <a:solidFill>
                  <a:schemeClr val="tx2"/>
                </a:solidFill>
              </a:rPr>
              <a:t>ainsi que les fonctionnaires territoriaux ayant la qualité de proche aidant. </a:t>
            </a:r>
          </a:p>
          <a:p>
            <a:endParaRPr lang="fr-FR" sz="2000" dirty="0">
              <a:solidFill>
                <a:schemeClr val="accent3">
                  <a:lumMod val="75000"/>
                </a:schemeClr>
              </a:solidFill>
            </a:endParaRPr>
          </a:p>
        </p:txBody>
      </p:sp>
      <p:sp>
        <p:nvSpPr>
          <p:cNvPr id="12" name="Espace réservé du numéro de diapositive 11">
            <a:extLst>
              <a:ext uri="{FF2B5EF4-FFF2-40B4-BE49-F238E27FC236}">
                <a16:creationId xmlns:a16="http://schemas.microsoft.com/office/drawing/2014/main" id="{B759A6DE-91C8-F98D-6DCA-48219409C42A}"/>
              </a:ext>
            </a:extLst>
          </p:cNvPr>
          <p:cNvSpPr>
            <a:spLocks noGrp="1"/>
          </p:cNvSpPr>
          <p:nvPr>
            <p:ph type="sldNum" sz="quarter" idx="12"/>
          </p:nvPr>
        </p:nvSpPr>
        <p:spPr/>
        <p:txBody>
          <a:bodyPr/>
          <a:lstStyle/>
          <a:p>
            <a:fld id="{065D238E-0235-407E-A47E-90C9449F5B8D}" type="slidenum">
              <a:rPr lang="fr-FR" smtClean="0"/>
              <a:t>9</a:t>
            </a:fld>
            <a:endParaRPr lang="fr-FR"/>
          </a:p>
        </p:txBody>
      </p:sp>
    </p:spTree>
    <p:extLst>
      <p:ext uri="{BB962C8B-B14F-4D97-AF65-F5344CB8AC3E}">
        <p14:creationId xmlns:p14="http://schemas.microsoft.com/office/powerpoint/2010/main" val="18728594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TYPE" val="ctColumnBox"/>
  <p:tag name="ARS_CHARTPARA_DATAFORMAT" val="ltNumberValue"/>
  <p:tag name="ARS_CHARTPARA_SHOWTIME" val="csStop"/>
  <p:tag name="ARS_CHARTPARA_NUMBERDEC" val="0"/>
  <p:tag name="ARS_CHARTPARA_DATAPERCENTBASE" val="crResponse"/>
  <p:tag name="ARS_CHARTPARA_PERCENTDEC" val="2"/>
  <p:tag name="ARS_CHARTPARA_SHOW3D" val="0"/>
  <p:tag name="ARS_CHARTPARA_SHOWWINDOW" val="0"/>
  <p:tag name="ARS_CHARTPOINTWIDTH" val="0.5"/>
  <p:tag name="ARS_CHARTSHOWITEMTEXT" val="0"/>
  <p:tag name="ARS_CHARTPARA_TEXTCHARTSPACEORLINE" val="0"/>
  <p:tag name="ARS_CHARTPARA_TEXTCHARTTYPEBYLINE"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31"/>
  <p:tag name="ARS_SLIDE_PARTICIPANTNUM_MEN" val="31"/>
  <p:tag name="ARS_SLIDE_SUBMITNUM_MEN" val="0"/>
  <p:tag name="ARS_SLIDE_PARTICIPANTNUM" val="31"/>
  <p:tag name="ARS_SLIDE_SUBMITNUM" val="0"/>
  <p:tag name="ARS_SLIDE_CORRECTNUM" val="0"/>
  <p:tag name="ARS_SLIDE_VOTEMEAN" val="0"/>
</p:tagLst>
</file>

<file path=ppt/theme/theme1.xml><?xml version="1.0" encoding="utf-8"?>
<a:theme xmlns:a="http://schemas.openxmlformats.org/drawingml/2006/main" name="Thème Office">
  <a:themeElements>
    <a:clrScheme name="CDG31">
      <a:dk1>
        <a:sysClr val="windowText" lastClr="000000"/>
      </a:dk1>
      <a:lt1>
        <a:sysClr val="window" lastClr="FFFFFF"/>
      </a:lt1>
      <a:dk2>
        <a:srgbClr val="3F2270"/>
      </a:dk2>
      <a:lt2>
        <a:srgbClr val="EEECE1"/>
      </a:lt2>
      <a:accent1>
        <a:srgbClr val="1F92B7"/>
      </a:accent1>
      <a:accent2>
        <a:srgbClr val="BE0F2E"/>
      </a:accent2>
      <a:accent3>
        <a:srgbClr val="3F2270"/>
      </a:accent3>
      <a:accent4>
        <a:srgbClr val="E1AE13"/>
      </a:accent4>
      <a:accent5>
        <a:srgbClr val="E6E5E5"/>
      </a:accent5>
      <a:accent6>
        <a:srgbClr val="7B7878"/>
      </a:accent6>
      <a:hlink>
        <a:srgbClr val="1F92B7"/>
      </a:hlink>
      <a:folHlink>
        <a:srgbClr val="3F227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3499</TotalTime>
  <Words>5715</Words>
  <Application>Microsoft Office PowerPoint</Application>
  <PresentationFormat>Affichage à l'écran (4:3)</PresentationFormat>
  <Paragraphs>397</Paragraphs>
  <Slides>43</Slides>
  <Notes>12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43</vt:i4>
      </vt:variant>
    </vt:vector>
  </HeadingPairs>
  <TitlesOfParts>
    <vt:vector size="50" baseType="lpstr">
      <vt:lpstr>Arial</vt:lpstr>
      <vt:lpstr>Bodoni MT</vt:lpstr>
      <vt:lpstr>Calibri</vt:lpstr>
      <vt:lpstr>Courier New</vt:lpstr>
      <vt:lpstr>Myriad Pro</vt:lpstr>
      <vt:lpstr>Wingdings</vt:lpstr>
      <vt:lpstr>Thème Office</vt:lpstr>
      <vt:lpstr>Présentation PowerPoint</vt:lpstr>
      <vt:lpstr>La mutation externe et le changement d’affectation</vt:lpstr>
      <vt:lpstr>Présentation PowerPoint</vt:lpstr>
      <vt:lpstr>Présentation PowerPoint</vt:lpstr>
      <vt:lpstr>I. La mutation externe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 Temps d’échange</vt:lpstr>
      <vt:lpstr>II. Le changement d’affectation  ou mutation interne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 Temps d’échange</vt:lpstr>
      <vt:lpstr>III. Foire aux questions</vt:lpstr>
      <vt:lpstr>Présentation PowerPoint</vt:lpstr>
      <vt:lpstr>Présentation PowerPoint</vt:lpstr>
      <vt:lpstr>IV. Pour aller plus loin </vt:lpstr>
      <vt:lpstr>Présentation PowerPoint</vt:lpstr>
      <vt:lpstr>V - Actualités juridiques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CDG31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FOURES Anaïs</dc:creator>
  <cp:lastModifiedBy>SARTOR Virginie</cp:lastModifiedBy>
  <cp:revision>268</cp:revision>
  <cp:lastPrinted>2023-04-18T07:15:42Z</cp:lastPrinted>
  <dcterms:created xsi:type="dcterms:W3CDTF">2022-03-16T09:03:16Z</dcterms:created>
  <dcterms:modified xsi:type="dcterms:W3CDTF">2023-04-20T07:56:23Z</dcterms:modified>
</cp:coreProperties>
</file>