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316" r:id="rId2"/>
    <p:sldId id="270" r:id="rId3"/>
    <p:sldId id="256" r:id="rId4"/>
    <p:sldId id="284" r:id="rId5"/>
    <p:sldId id="261" r:id="rId6"/>
    <p:sldId id="287" r:id="rId7"/>
    <p:sldId id="262" r:id="rId8"/>
    <p:sldId id="291" r:id="rId9"/>
    <p:sldId id="292" r:id="rId10"/>
    <p:sldId id="322" r:id="rId11"/>
    <p:sldId id="317" r:id="rId12"/>
    <p:sldId id="321" r:id="rId13"/>
    <p:sldId id="323" r:id="rId14"/>
    <p:sldId id="334" r:id="rId15"/>
    <p:sldId id="319" r:id="rId16"/>
    <p:sldId id="320" r:id="rId17"/>
    <p:sldId id="288" r:id="rId18"/>
    <p:sldId id="293" r:id="rId19"/>
    <p:sldId id="312" r:id="rId20"/>
    <p:sldId id="289" r:id="rId21"/>
    <p:sldId id="294" r:id="rId22"/>
    <p:sldId id="318" r:id="rId23"/>
    <p:sldId id="335" r:id="rId24"/>
    <p:sldId id="336" r:id="rId25"/>
    <p:sldId id="337" r:id="rId26"/>
    <p:sldId id="338" r:id="rId27"/>
    <p:sldId id="339" r:id="rId28"/>
    <p:sldId id="324" r:id="rId29"/>
    <p:sldId id="331" r:id="rId30"/>
    <p:sldId id="325" r:id="rId31"/>
    <p:sldId id="330" r:id="rId32"/>
    <p:sldId id="328" r:id="rId33"/>
    <p:sldId id="329" r:id="rId34"/>
    <p:sldId id="332" r:id="rId35"/>
    <p:sldId id="333" r:id="rId36"/>
    <p:sldId id="283" r:id="rId37"/>
    <p:sldId id="282" r:id="rId38"/>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8" d="100"/>
          <a:sy n="78" d="100"/>
        </p:scale>
        <p:origin x="1522"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5B81FCA-148A-4674-9523-196628E60D8B}" type="datetimeFigureOut">
              <a:rPr lang="fr-FR" smtClean="0"/>
              <a:t>28/03/2023</a:t>
            </a:fld>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0099C9BA-4632-4E89-A17F-71C450811C90}" type="slidenum">
              <a:rPr lang="fr-FR" smtClean="0"/>
              <a:t>‹N°›</a:t>
            </a:fld>
            <a:endParaRPr lang="fr-FR"/>
          </a:p>
        </p:txBody>
      </p:sp>
    </p:spTree>
    <p:extLst>
      <p:ext uri="{BB962C8B-B14F-4D97-AF65-F5344CB8AC3E}">
        <p14:creationId xmlns:p14="http://schemas.microsoft.com/office/powerpoint/2010/main" val="4913567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FBA6116-FFCD-4F38-8E71-92751D6C10F4}" type="datetimeFigureOut">
              <a:rPr lang="fr-FR" smtClean="0"/>
              <a:t>28/03/2023</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A303C50F-EE6D-47B1-8E88-9BCBB5C39C15}" type="slidenum">
              <a:rPr lang="fr-FR" smtClean="0"/>
              <a:t>‹N°›</a:t>
            </a:fld>
            <a:endParaRPr lang="fr-FR"/>
          </a:p>
        </p:txBody>
      </p:sp>
    </p:spTree>
    <p:extLst>
      <p:ext uri="{BB962C8B-B14F-4D97-AF65-F5344CB8AC3E}">
        <p14:creationId xmlns:p14="http://schemas.microsoft.com/office/powerpoint/2010/main" val="1157655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e l'image des diapositives 1"/>
          <p:cNvSpPr>
            <a:spLocks noGrp="1" noRot="1" noChangeAspect="1" noTextEdit="1"/>
          </p:cNvSpPr>
          <p:nvPr>
            <p:ph type="sldImg"/>
          </p:nvPr>
        </p:nvSpPr>
        <p:spPr bwMode="auto">
          <a:xfrm>
            <a:off x="917575"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p>
        </p:txBody>
      </p:sp>
      <p:sp>
        <p:nvSpPr>
          <p:cNvPr id="1024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AE980718-3462-4948-B2D3-00FE8D3BA851}" type="slidenum">
              <a:rPr lang="fr-FR" altLang="fr-FR" smtClean="0">
                <a:solidFill>
                  <a:prstClr val="black"/>
                </a:solidFill>
              </a:rPr>
              <a:pPr eaLnBrk="1" hangingPunct="1">
                <a:spcBef>
                  <a:spcPct val="0"/>
                </a:spcBef>
              </a:pPr>
              <a:t>1</a:t>
            </a:fld>
            <a:endParaRPr lang="fr-FR" altLang="fr-FR">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FBF472A9-2F21-44BD-9DF0-2EE439FB0B60}" type="datetimeFigureOut">
              <a:rPr lang="fr-FR" smtClean="0"/>
              <a:t>28/03/2023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2108447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BF472A9-2F21-44BD-9DF0-2EE439FB0B60}" type="datetimeFigureOut">
              <a:rPr lang="fr-FR" smtClean="0"/>
              <a:t>28/03/2023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814588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BF472A9-2F21-44BD-9DF0-2EE439FB0B60}" type="datetimeFigureOut">
              <a:rPr lang="fr-FR" smtClean="0"/>
              <a:t>28/03/2023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3238578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BF472A9-2F21-44BD-9DF0-2EE439FB0B60}" type="datetimeFigureOut">
              <a:rPr lang="fr-FR" smtClean="0"/>
              <a:t>28/03/2023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1759310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FBF472A9-2F21-44BD-9DF0-2EE439FB0B60}" type="datetimeFigureOut">
              <a:rPr lang="fr-FR" smtClean="0"/>
              <a:t>28/03/2023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3357599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BF472A9-2F21-44BD-9DF0-2EE439FB0B60}" type="datetimeFigureOut">
              <a:rPr lang="fr-FR" smtClean="0"/>
              <a:t>28/03/2023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2562638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BF472A9-2F21-44BD-9DF0-2EE439FB0B60}" type="datetimeFigureOut">
              <a:rPr lang="fr-FR" smtClean="0"/>
              <a:t>28/03/2023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411224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FBF472A9-2F21-44BD-9DF0-2EE439FB0B60}" type="datetimeFigureOut">
              <a:rPr lang="fr-FR" smtClean="0"/>
              <a:t>28/03/2023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1771140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BF472A9-2F21-44BD-9DF0-2EE439FB0B60}" type="datetimeFigureOut">
              <a:rPr lang="fr-FR" smtClean="0"/>
              <a:t>28/03/2023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2403573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BF472A9-2F21-44BD-9DF0-2EE439FB0B60}" type="datetimeFigureOut">
              <a:rPr lang="fr-FR" smtClean="0"/>
              <a:t>28/03/2023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3943061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BF472A9-2F21-44BD-9DF0-2EE439FB0B60}" type="datetimeFigureOut">
              <a:rPr lang="fr-FR" smtClean="0"/>
              <a:t>28/03/2023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5D238E-0235-407E-A47E-90C9449F5B8D}" type="slidenum">
              <a:rPr lang="fr-FR" smtClean="0"/>
              <a:t>‹N°›</a:t>
            </a:fld>
            <a:endParaRPr lang="fr-FR"/>
          </a:p>
        </p:txBody>
      </p:sp>
    </p:spTree>
    <p:extLst>
      <p:ext uri="{BB962C8B-B14F-4D97-AF65-F5344CB8AC3E}">
        <p14:creationId xmlns:p14="http://schemas.microsoft.com/office/powerpoint/2010/main" val="488678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F472A9-2F21-44BD-9DF0-2EE439FB0B60}" type="datetimeFigureOut">
              <a:rPr lang="fr-FR" smtClean="0"/>
              <a:t>28/03/2023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5D238E-0235-407E-A47E-90C9449F5B8D}" type="slidenum">
              <a:rPr lang="fr-FR" smtClean="0"/>
              <a:t>‹N°›</a:t>
            </a:fld>
            <a:endParaRPr lang="fr-FR"/>
          </a:p>
        </p:txBody>
      </p:sp>
    </p:spTree>
    <p:extLst>
      <p:ext uri="{BB962C8B-B14F-4D97-AF65-F5344CB8AC3E}">
        <p14:creationId xmlns:p14="http://schemas.microsoft.com/office/powerpoint/2010/main" val="834192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2.jpeg"/><Relationship Id="rId5" Type="http://schemas.openxmlformats.org/officeDocument/2006/relationships/hyperlink" Target="mailto:carri&#232;res@cdg31.fr"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www.cdg31.fr/" TargetMode="External"/><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hyperlink" Target="mailto:carrieres@cdg31.fr" TargetMode="External"/></Relationships>
</file>

<file path=ppt/slides/_rels/slide3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 y="0"/>
            <a:ext cx="250825" cy="6858000"/>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prstClr val="white"/>
              </a:solidFill>
            </a:endParaRPr>
          </a:p>
        </p:txBody>
      </p:sp>
      <p:sp>
        <p:nvSpPr>
          <p:cNvPr id="6" name="Rectangle 5"/>
          <p:cNvSpPr/>
          <p:nvPr/>
        </p:nvSpPr>
        <p:spPr>
          <a:xfrm>
            <a:off x="684219" y="4156075"/>
            <a:ext cx="250825" cy="2751138"/>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prstClr val="white"/>
              </a:solidFill>
            </a:endParaRPr>
          </a:p>
        </p:txBody>
      </p:sp>
      <p:sp>
        <p:nvSpPr>
          <p:cNvPr id="7" name="Rectangle 6"/>
          <p:cNvSpPr/>
          <p:nvPr/>
        </p:nvSpPr>
        <p:spPr>
          <a:xfrm>
            <a:off x="1042989" y="2060587"/>
            <a:ext cx="252412" cy="4824413"/>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prstClr val="white"/>
              </a:solidFill>
            </a:endParaRPr>
          </a:p>
        </p:txBody>
      </p:sp>
      <p:pic>
        <p:nvPicPr>
          <p:cNvPr id="2054" name="Picture 2" descr="\\Nas-rd5200\diffusion\Commun Diffusion\Communication\Images Logos\Logo CDG 31\heade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351" y="6237288"/>
            <a:ext cx="5256213"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ZoneTexte 10"/>
          <p:cNvSpPr txBox="1"/>
          <p:nvPr/>
        </p:nvSpPr>
        <p:spPr>
          <a:xfrm>
            <a:off x="1547663" y="1484787"/>
            <a:ext cx="7289999" cy="4062651"/>
          </a:xfrm>
          <a:prstGeom prst="rect">
            <a:avLst/>
          </a:prstGeom>
          <a:noFill/>
        </p:spPr>
        <p:txBody>
          <a:bodyPr wrap="square">
            <a:spAutoFit/>
          </a:bodyPr>
          <a:lstStyle/>
          <a:p>
            <a:pPr algn="ctr">
              <a:defRPr/>
            </a:pPr>
            <a:r>
              <a:rPr lang="fr-FR" sz="3200" b="1" dirty="0">
                <a:solidFill>
                  <a:srgbClr val="3F2270"/>
                </a:solidFill>
                <a:cs typeface="Arial" panose="020B0604020202020204" pitchFamily="34" charset="0"/>
              </a:rPr>
              <a:t>Bonjour</a:t>
            </a:r>
          </a:p>
          <a:p>
            <a:pPr algn="ctr">
              <a:defRPr/>
            </a:pPr>
            <a:r>
              <a:rPr lang="fr-FR" sz="3200" b="1" dirty="0">
                <a:solidFill>
                  <a:srgbClr val="3F2270"/>
                </a:solidFill>
                <a:cs typeface="Arial" panose="020B0604020202020204" pitchFamily="34" charset="0"/>
              </a:rPr>
              <a:t>Bienvenue au webinaire du CDG31</a:t>
            </a:r>
          </a:p>
          <a:p>
            <a:pPr>
              <a:defRPr/>
            </a:pPr>
            <a:endParaRPr lang="fr-FR" sz="2000" dirty="0">
              <a:solidFill>
                <a:srgbClr val="3F2270"/>
              </a:solidFill>
              <a:cs typeface="Arial" panose="020B0604020202020204" pitchFamily="34" charset="0"/>
            </a:endParaRPr>
          </a:p>
          <a:p>
            <a:pPr>
              <a:defRPr/>
            </a:pPr>
            <a:r>
              <a:rPr lang="fr-FR" sz="2000" dirty="0">
                <a:solidFill>
                  <a:srgbClr val="3F2270"/>
                </a:solidFill>
                <a:cs typeface="Arial" panose="020B0604020202020204" pitchFamily="34" charset="0"/>
              </a:rPr>
              <a:t>Pour une meilleure expérience, vos micros sont automatiquement coupés. Nous vous invitons à utiliser le Tchat pour poser vos questions.</a:t>
            </a:r>
          </a:p>
          <a:p>
            <a:pPr>
              <a:defRPr/>
            </a:pPr>
            <a:endParaRPr lang="fr-FR" b="1" dirty="0">
              <a:solidFill>
                <a:srgbClr val="3F2270"/>
              </a:solidFill>
              <a:cs typeface="Arial" panose="020B0604020202020204" pitchFamily="34" charset="0"/>
            </a:endParaRPr>
          </a:p>
          <a:p>
            <a:pPr>
              <a:defRPr/>
            </a:pPr>
            <a:endParaRPr lang="fr-FR" sz="2000" b="1" dirty="0">
              <a:solidFill>
                <a:srgbClr val="3F2270"/>
              </a:solidFill>
              <a:cs typeface="Arial" panose="020B0604020202020204" pitchFamily="34" charset="0"/>
            </a:endParaRPr>
          </a:p>
          <a:p>
            <a:pPr>
              <a:defRPr/>
            </a:pPr>
            <a:r>
              <a:rPr lang="fr-FR" sz="2000" dirty="0">
                <a:solidFill>
                  <a:srgbClr val="3F2270"/>
                </a:solidFill>
                <a:cs typeface="Arial" panose="020B0604020202020204" pitchFamily="34" charset="0"/>
              </a:rPr>
              <a:t>Les questions spécifiques qui concerneraient des situations individuelles sont à poser directement à l’adresse : </a:t>
            </a:r>
            <a:r>
              <a:rPr lang="fr-FR" sz="2000" dirty="0">
                <a:solidFill>
                  <a:srgbClr val="3F2270"/>
                </a:solidFill>
                <a:cs typeface="Arial" panose="020B0604020202020204" pitchFamily="34" charset="0"/>
                <a:hlinkClick r:id="rId5"/>
              </a:rPr>
              <a:t>carrieres@cdg31.fr</a:t>
            </a:r>
            <a:endParaRPr lang="fr-FR" sz="2000" dirty="0">
              <a:solidFill>
                <a:srgbClr val="3F2270"/>
              </a:solidFill>
              <a:cs typeface="Arial" panose="020B0604020202020204" pitchFamily="34" charset="0"/>
            </a:endParaRPr>
          </a:p>
          <a:p>
            <a:pPr algn="r">
              <a:defRPr/>
            </a:pPr>
            <a:endParaRPr lang="fr-FR" sz="1600" dirty="0">
              <a:solidFill>
                <a:srgbClr val="3F2270"/>
              </a:solidFill>
              <a:cs typeface="Arial" panose="020B0604020202020204" pitchFamily="34" charset="0"/>
            </a:endParaRPr>
          </a:p>
        </p:txBody>
      </p:sp>
      <p:sp>
        <p:nvSpPr>
          <p:cNvPr id="13" name="ZoneTexte 3"/>
          <p:cNvSpPr txBox="1">
            <a:spLocks noChangeArrowheads="1"/>
          </p:cNvSpPr>
          <p:nvPr/>
        </p:nvSpPr>
        <p:spPr bwMode="auto">
          <a:xfrm>
            <a:off x="4788025" y="6597364"/>
            <a:ext cx="434789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fr-FR" altLang="fr-FR" b="1" baseline="30000" dirty="0">
                <a:solidFill>
                  <a:srgbClr val="3F2270"/>
                </a:solidFill>
                <a:latin typeface="Myriad Pro" pitchFamily="34" charset="0"/>
              </a:rPr>
              <a:t>Tél : 05 81 91 93 00 • www.cdg31.fr • contact@cdg31.fr</a:t>
            </a:r>
          </a:p>
        </p:txBody>
      </p:sp>
      <p:sp>
        <p:nvSpPr>
          <p:cNvPr id="5" name="Rectangle 4"/>
          <p:cNvSpPr/>
          <p:nvPr/>
        </p:nvSpPr>
        <p:spPr>
          <a:xfrm>
            <a:off x="341313" y="1246188"/>
            <a:ext cx="252412" cy="5638800"/>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prstClr val="white"/>
              </a:solidFill>
            </a:endParaRPr>
          </a:p>
        </p:txBody>
      </p:sp>
      <p:pic>
        <p:nvPicPr>
          <p:cNvPr id="12" name="Imag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77782" y="-1"/>
            <a:ext cx="1651138" cy="1484785"/>
          </a:xfrm>
          <a:prstGeom prst="rect">
            <a:avLst/>
          </a:prstGeom>
        </p:spPr>
      </p:pic>
      <p:sp>
        <p:nvSpPr>
          <p:cNvPr id="8" name="Rectangle 7"/>
          <p:cNvSpPr/>
          <p:nvPr/>
        </p:nvSpPr>
        <p:spPr>
          <a:xfrm>
            <a:off x="2123734" y="80676"/>
            <a:ext cx="6415507" cy="1323439"/>
          </a:xfrm>
          <a:prstGeom prst="rect">
            <a:avLst/>
          </a:prstGeom>
        </p:spPr>
        <p:txBody>
          <a:bodyPr wrap="square">
            <a:spAutoFit/>
          </a:bodyPr>
          <a:lstStyle/>
          <a:p>
            <a:pPr algn="ctr">
              <a:defRPr/>
            </a:pPr>
            <a:r>
              <a:rPr lang="fr-FR" sz="4000" b="1" kern="0" dirty="0">
                <a:solidFill>
                  <a:srgbClr val="3F2270"/>
                </a:solidFill>
                <a:cs typeface="Calibri" panose="020F0502020204030204" pitchFamily="34" charset="0"/>
              </a:rPr>
              <a:t>Les mardis du statut : Webinaire</a:t>
            </a:r>
            <a:endParaRPr lang="fr-FR" kern="0" dirty="0">
              <a:solidFill>
                <a:sysClr val="windowText" lastClr="000000"/>
              </a:solidFill>
            </a:endParaRPr>
          </a:p>
        </p:txBody>
      </p:sp>
    </p:spTree>
    <p:custDataLst>
      <p:tags r:id="rId1"/>
    </p:custDataLst>
    <p:extLst>
      <p:ext uri="{BB962C8B-B14F-4D97-AF65-F5344CB8AC3E}">
        <p14:creationId xmlns:p14="http://schemas.microsoft.com/office/powerpoint/2010/main" val="1106956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B. Cadre général de la NBI</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93943" y="910255"/>
            <a:ext cx="8064896" cy="2616101"/>
          </a:xfrm>
          <a:prstGeom prst="rect">
            <a:avLst/>
          </a:prstGeom>
        </p:spPr>
        <p:txBody>
          <a:bodyPr wrap="square">
            <a:spAutoFit/>
          </a:bodyPr>
          <a:lstStyle/>
          <a:p>
            <a:pPr marL="342900" indent="-342900">
              <a:buFont typeface="Wingdings"/>
              <a:buChar char="F"/>
            </a:pPr>
            <a:r>
              <a:rPr lang="fr-FR" sz="2400" b="1" dirty="0">
                <a:solidFill>
                  <a:srgbClr val="BE0F2E"/>
                </a:solidFill>
              </a:rPr>
              <a:t>Les principes de la NBI</a:t>
            </a:r>
          </a:p>
          <a:p>
            <a:endParaRPr lang="fr-FR" sz="2000" dirty="0">
              <a:solidFill>
                <a:schemeClr val="accent3">
                  <a:lumMod val="75000"/>
                </a:schemeClr>
              </a:solidFill>
            </a:endParaRPr>
          </a:p>
          <a:p>
            <a:pPr marL="342900" indent="-342900">
              <a:buFont typeface="Arial" panose="020B0604020202020204" pitchFamily="34" charset="0"/>
              <a:buChar char="•"/>
            </a:pPr>
            <a:r>
              <a:rPr lang="fr-FR" sz="2000" dirty="0">
                <a:solidFill>
                  <a:schemeClr val="accent3">
                    <a:lumMod val="75000"/>
                  </a:schemeClr>
                </a:solidFill>
              </a:rPr>
              <a:t>Elle est versée mensuellement ;</a:t>
            </a: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r>
              <a:rPr lang="fr-FR" sz="2000" dirty="0">
                <a:solidFill>
                  <a:schemeClr val="accent3">
                    <a:lumMod val="75000"/>
                  </a:schemeClr>
                </a:solidFill>
              </a:rPr>
              <a:t>Il n’est pas possible de percevoir plusieurs NBI : seule la plus élevée est versée si un agent est éligible à plusieurs NBI.</a:t>
            </a:r>
          </a:p>
          <a:p>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p:txBody>
      </p:sp>
    </p:spTree>
    <p:extLst>
      <p:ext uri="{BB962C8B-B14F-4D97-AF65-F5344CB8AC3E}">
        <p14:creationId xmlns:p14="http://schemas.microsoft.com/office/powerpoint/2010/main" val="3115102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B. Cadre général de la NBI</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3847207"/>
          </a:xfrm>
          <a:prstGeom prst="rect">
            <a:avLst/>
          </a:prstGeom>
        </p:spPr>
        <p:txBody>
          <a:bodyPr wrap="square">
            <a:spAutoFit/>
          </a:bodyPr>
          <a:lstStyle/>
          <a:p>
            <a:pPr marL="342900" indent="-342900">
              <a:buFont typeface="Wingdings"/>
              <a:buChar char="F"/>
            </a:pPr>
            <a:r>
              <a:rPr lang="fr-FR" sz="2400" b="1" dirty="0">
                <a:solidFill>
                  <a:srgbClr val="BE0F2E"/>
                </a:solidFill>
              </a:rPr>
              <a:t>Focus sur le grade :</a:t>
            </a:r>
          </a:p>
          <a:p>
            <a:endParaRPr lang="fr-FR" sz="2000" dirty="0">
              <a:solidFill>
                <a:schemeClr val="accent3">
                  <a:lumMod val="75000"/>
                </a:schemeClr>
              </a:solidFill>
            </a:endParaRPr>
          </a:p>
          <a:p>
            <a:r>
              <a:rPr lang="fr-FR" sz="2000" dirty="0">
                <a:solidFill>
                  <a:schemeClr val="accent3">
                    <a:lumMod val="75000"/>
                  </a:schemeClr>
                </a:solidFill>
              </a:rPr>
              <a:t>Bien que seules les fonctions doivent être prises en compte pour l’octroi de la NBI, l’agent doit être dans une position statutaire conforme à son grade.</a:t>
            </a:r>
          </a:p>
          <a:p>
            <a:pPr marL="342900" indent="-342900">
              <a:buFont typeface="Arial" panose="020B0604020202020204" pitchFamily="34" charset="0"/>
              <a:buChar char="•"/>
            </a:pPr>
            <a:endParaRPr lang="fr-FR" sz="2000" dirty="0">
              <a:solidFill>
                <a:schemeClr val="accent3">
                  <a:lumMod val="75000"/>
                </a:schemeClr>
              </a:solidFill>
            </a:endParaRPr>
          </a:p>
          <a:p>
            <a:r>
              <a:rPr lang="fr-FR" sz="2000" dirty="0">
                <a:solidFill>
                  <a:schemeClr val="accent3">
                    <a:lumMod val="75000"/>
                  </a:schemeClr>
                </a:solidFill>
              </a:rPr>
              <a:t>Conseil d’Etat, 26 mai 2008, Commune de Porto-Vecchio : </a:t>
            </a:r>
            <a:r>
              <a:rPr lang="fr-FR" sz="2000" u="sng" dirty="0">
                <a:solidFill>
                  <a:schemeClr val="accent3">
                    <a:lumMod val="75000"/>
                  </a:schemeClr>
                </a:solidFill>
              </a:rPr>
              <a:t>Il est nécessaire que l’agent exerce des fonctions que son grade lui donne vocation à occuper</a:t>
            </a:r>
            <a:r>
              <a:rPr lang="fr-FR" sz="2000" dirty="0">
                <a:solidFill>
                  <a:schemeClr val="accent3">
                    <a:lumMod val="75000"/>
                  </a:schemeClr>
                </a:solidFill>
              </a:rPr>
              <a:t>. </a:t>
            </a:r>
          </a:p>
          <a:p>
            <a:endParaRPr lang="fr-FR" sz="2000" dirty="0">
              <a:solidFill>
                <a:schemeClr val="accent3">
                  <a:lumMod val="75000"/>
                </a:schemeClr>
              </a:solidFill>
            </a:endParaRPr>
          </a:p>
          <a:p>
            <a:r>
              <a:rPr lang="fr-FR" sz="2000" dirty="0">
                <a:solidFill>
                  <a:schemeClr val="accent3">
                    <a:lumMod val="75000"/>
                  </a:schemeClr>
                </a:solidFill>
              </a:rPr>
              <a:t>Il est ainsi nécessaire de se référer aux statuts particuliers des agents.</a:t>
            </a:r>
          </a:p>
          <a:p>
            <a:endParaRPr lang="fr-FR" sz="2000" dirty="0">
              <a:solidFill>
                <a:schemeClr val="accent3">
                  <a:lumMod val="75000"/>
                </a:schemeClr>
              </a:solidFill>
            </a:endParaRPr>
          </a:p>
          <a:p>
            <a:r>
              <a:rPr lang="fr-FR" sz="2000" dirty="0">
                <a:solidFill>
                  <a:schemeClr val="accent3">
                    <a:lumMod val="75000"/>
                  </a:schemeClr>
                </a:solidFill>
              </a:rPr>
              <a:t> </a:t>
            </a:r>
          </a:p>
        </p:txBody>
      </p:sp>
    </p:spTree>
    <p:extLst>
      <p:ext uri="{BB962C8B-B14F-4D97-AF65-F5344CB8AC3E}">
        <p14:creationId xmlns:p14="http://schemas.microsoft.com/office/powerpoint/2010/main" val="816900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B. Cadre général de la NBI</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5693866"/>
          </a:xfrm>
          <a:prstGeom prst="rect">
            <a:avLst/>
          </a:prstGeom>
        </p:spPr>
        <p:txBody>
          <a:bodyPr wrap="square">
            <a:spAutoFit/>
          </a:bodyPr>
          <a:lstStyle/>
          <a:p>
            <a:pPr marL="342900" indent="-342900">
              <a:buFont typeface="Wingdings"/>
              <a:buChar char="F"/>
            </a:pPr>
            <a:r>
              <a:rPr lang="fr-FR" sz="2400" b="1" dirty="0">
                <a:solidFill>
                  <a:srgbClr val="BE0F2E"/>
                </a:solidFill>
              </a:rPr>
              <a:t>Exemples :</a:t>
            </a:r>
          </a:p>
          <a:p>
            <a:endParaRPr lang="fr-FR" sz="2000" dirty="0">
              <a:solidFill>
                <a:schemeClr val="accent3">
                  <a:lumMod val="75000"/>
                </a:schemeClr>
              </a:solidFill>
            </a:endParaRPr>
          </a:p>
          <a:p>
            <a:pPr marL="342900" indent="-342900">
              <a:buFontTx/>
              <a:buChar char="-"/>
            </a:pPr>
            <a:r>
              <a:rPr lang="fr-FR" sz="2000" dirty="0">
                <a:solidFill>
                  <a:schemeClr val="accent3">
                    <a:lumMod val="75000"/>
                  </a:schemeClr>
                </a:solidFill>
              </a:rPr>
              <a:t>Un adjoint technique ne peut avoir droit à la NBI de secrétaire de mairie.</a:t>
            </a:r>
          </a:p>
          <a:p>
            <a:endParaRPr lang="fr-FR" sz="2000" dirty="0">
              <a:solidFill>
                <a:schemeClr val="accent3">
                  <a:lumMod val="75000"/>
                </a:schemeClr>
              </a:solidFill>
            </a:endParaRPr>
          </a:p>
          <a:p>
            <a:pPr marL="342900" indent="-342900">
              <a:buFontTx/>
              <a:buChar char="-"/>
            </a:pPr>
            <a:r>
              <a:rPr lang="fr-FR" sz="2000" dirty="0">
                <a:solidFill>
                  <a:schemeClr val="accent3">
                    <a:lumMod val="75000"/>
                  </a:schemeClr>
                </a:solidFill>
              </a:rPr>
              <a:t>Un adjoint administratif ne peut pas avoir de NBI de secrétaire de mairie s’il ne relève pas des grades d’avancement (décret n°2006-1690 du 22 décembre 2006). </a:t>
            </a:r>
          </a:p>
          <a:p>
            <a:endParaRPr lang="fr-FR" sz="2000" dirty="0">
              <a:solidFill>
                <a:schemeClr val="accent3">
                  <a:lumMod val="75000"/>
                </a:schemeClr>
              </a:solidFill>
            </a:endParaRPr>
          </a:p>
          <a:p>
            <a:pPr marL="342900" indent="-342900">
              <a:buFontTx/>
              <a:buChar char="-"/>
            </a:pPr>
            <a:r>
              <a:rPr lang="fr-FR" sz="2000" dirty="0">
                <a:solidFill>
                  <a:schemeClr val="accent3">
                    <a:lumMod val="75000"/>
                  </a:schemeClr>
                </a:solidFill>
              </a:rPr>
              <a:t>NBI pour des fonctions d’encadrement requérant une technicité particulière : la CAA de Toulouse, dans son arrêt du 30 décembre 2022, n° 20TL21545 a affirmé que la condition d’encadrement et celle de technicité sont cumulatives. L’encadrement implique l’évaluation des collaborateurs, la définition et l’organisation de leurs missions voire le contrôle de leur travail. Ainsi, de simples tâches de gestion, d’information et de mise en œuvre de procédures internes ne constituent pas des fonctions d’encadrement. </a:t>
            </a:r>
          </a:p>
          <a:p>
            <a:endParaRPr lang="fr-FR" sz="2000" dirty="0">
              <a:solidFill>
                <a:schemeClr val="accent3">
                  <a:lumMod val="75000"/>
                </a:schemeClr>
              </a:solidFill>
            </a:endParaRPr>
          </a:p>
          <a:p>
            <a:r>
              <a:rPr lang="fr-FR" sz="2000" dirty="0">
                <a:solidFill>
                  <a:schemeClr val="accent3">
                    <a:lumMod val="75000"/>
                  </a:schemeClr>
                </a:solidFill>
              </a:rPr>
              <a:t> </a:t>
            </a:r>
          </a:p>
        </p:txBody>
      </p:sp>
    </p:spTree>
    <p:extLst>
      <p:ext uri="{BB962C8B-B14F-4D97-AF65-F5344CB8AC3E}">
        <p14:creationId xmlns:p14="http://schemas.microsoft.com/office/powerpoint/2010/main" val="1734367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B. Cadre général de la NBI</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5386090"/>
          </a:xfrm>
          <a:prstGeom prst="rect">
            <a:avLst/>
          </a:prstGeom>
        </p:spPr>
        <p:txBody>
          <a:bodyPr wrap="square">
            <a:spAutoFit/>
          </a:bodyPr>
          <a:lstStyle/>
          <a:p>
            <a:pPr marL="342900" indent="-342900">
              <a:buFont typeface="Wingdings"/>
              <a:buChar char="F"/>
            </a:pPr>
            <a:r>
              <a:rPr lang="fr-FR" sz="2400" b="1" dirty="0">
                <a:solidFill>
                  <a:srgbClr val="BE0F2E"/>
                </a:solidFill>
              </a:rPr>
              <a:t>Exemples :</a:t>
            </a:r>
          </a:p>
          <a:p>
            <a:endParaRPr lang="fr-FR" sz="1000" dirty="0">
              <a:solidFill>
                <a:schemeClr val="accent3">
                  <a:lumMod val="75000"/>
                </a:schemeClr>
              </a:solidFill>
            </a:endParaRPr>
          </a:p>
          <a:p>
            <a:pPr marL="342900" indent="-342900">
              <a:buFontTx/>
              <a:buChar char="-"/>
            </a:pPr>
            <a:r>
              <a:rPr lang="fr-FR" sz="2000" dirty="0">
                <a:solidFill>
                  <a:schemeClr val="accent3">
                    <a:lumMod val="75000"/>
                  </a:schemeClr>
                </a:solidFill>
              </a:rPr>
              <a:t>NBI pour les fonctions d’accueil exercées à titre principal, uniquement dans les établissements et collectivités de plus de 5000 habitants :</a:t>
            </a:r>
          </a:p>
          <a:p>
            <a:pPr marL="342900" indent="-342900">
              <a:buFontTx/>
              <a:buChar char="-"/>
            </a:pPr>
            <a:endParaRPr lang="fr-FR" sz="1000" dirty="0">
              <a:solidFill>
                <a:schemeClr val="accent3">
                  <a:lumMod val="75000"/>
                </a:schemeClr>
              </a:solidFill>
            </a:endParaRPr>
          </a:p>
          <a:p>
            <a:pPr marL="800100" lvl="1" indent="-342900">
              <a:buFont typeface="Arial" panose="020B0604020202020204" pitchFamily="34" charset="0"/>
              <a:buChar char="•"/>
            </a:pPr>
            <a:r>
              <a:rPr lang="fr-FR" sz="2000" dirty="0">
                <a:solidFill>
                  <a:schemeClr val="accent3">
                    <a:lumMod val="75000"/>
                  </a:schemeClr>
                </a:solidFill>
              </a:rPr>
              <a:t>La fonction de l’agent doit être une fonction d’accueil du public à titre principal. Cela doit représenter plus de la moitié de son temps de travail et constituer un élément prédominant de sa fiche de poste. </a:t>
            </a:r>
          </a:p>
          <a:p>
            <a:pPr marL="342900" indent="-342900">
              <a:buFont typeface="Arial" panose="020B0604020202020204" pitchFamily="34" charset="0"/>
              <a:buChar char="•"/>
            </a:pPr>
            <a:endParaRPr lang="fr-FR" sz="1000" dirty="0">
              <a:solidFill>
                <a:schemeClr val="accent3">
                  <a:lumMod val="75000"/>
                </a:schemeClr>
              </a:solidFill>
            </a:endParaRPr>
          </a:p>
          <a:p>
            <a:pPr marL="800100" lvl="1" indent="-342900">
              <a:buFont typeface="Arial" panose="020B0604020202020204" pitchFamily="34" charset="0"/>
              <a:buChar char="•"/>
            </a:pPr>
            <a:r>
              <a:rPr lang="fr-FR" sz="2000" dirty="0">
                <a:solidFill>
                  <a:schemeClr val="accent3">
                    <a:lumMod val="75000"/>
                  </a:schemeClr>
                </a:solidFill>
              </a:rPr>
              <a:t>L’agent doit avoir un contact direct, fréquent et permanent avec le public. </a:t>
            </a:r>
          </a:p>
          <a:p>
            <a:pPr marL="342900" indent="-342900">
              <a:buFont typeface="Arial" panose="020B0604020202020204" pitchFamily="34" charset="0"/>
              <a:buChar char="•"/>
            </a:pPr>
            <a:endParaRPr lang="fr-FR" sz="1000" dirty="0">
              <a:solidFill>
                <a:schemeClr val="accent3">
                  <a:lumMod val="75000"/>
                </a:schemeClr>
              </a:solidFill>
            </a:endParaRPr>
          </a:p>
          <a:p>
            <a:pPr marL="800100" lvl="1" indent="-342900">
              <a:buFont typeface="Arial" panose="020B0604020202020204" pitchFamily="34" charset="0"/>
              <a:buChar char="•"/>
            </a:pPr>
            <a:r>
              <a:rPr lang="fr-FR" sz="2000" dirty="0">
                <a:solidFill>
                  <a:schemeClr val="accent3">
                    <a:lumMod val="75000"/>
                  </a:schemeClr>
                </a:solidFill>
              </a:rPr>
              <a:t>La fonction d’accueil s’apprécie au regard des heures d’ouverture au public, du temps passé par l’agent au contact du public en dehors de ces périodes, et notamment à l’occasion de rendez-vous avec les usagers. </a:t>
            </a:r>
          </a:p>
          <a:p>
            <a:endParaRPr lang="fr-FR" sz="800" dirty="0">
              <a:solidFill>
                <a:schemeClr val="accent3">
                  <a:lumMod val="75000"/>
                </a:schemeClr>
              </a:solidFill>
            </a:endParaRPr>
          </a:p>
          <a:p>
            <a:r>
              <a:rPr lang="fr-FR" sz="2000" dirty="0">
                <a:solidFill>
                  <a:schemeClr val="accent3">
                    <a:lumMod val="75000"/>
                  </a:schemeClr>
                </a:solidFill>
              </a:rPr>
              <a:t> </a:t>
            </a:r>
          </a:p>
        </p:txBody>
      </p:sp>
    </p:spTree>
    <p:extLst>
      <p:ext uri="{BB962C8B-B14F-4D97-AF65-F5344CB8AC3E}">
        <p14:creationId xmlns:p14="http://schemas.microsoft.com/office/powerpoint/2010/main" val="2082851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B. Cadre général de la NBI</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93943" y="1340768"/>
            <a:ext cx="8064896" cy="5201424"/>
          </a:xfrm>
          <a:prstGeom prst="rect">
            <a:avLst/>
          </a:prstGeom>
        </p:spPr>
        <p:txBody>
          <a:bodyPr wrap="square">
            <a:spAutoFit/>
          </a:bodyPr>
          <a:lstStyle/>
          <a:p>
            <a:pPr marL="342900" indent="-342900">
              <a:buFont typeface="Wingdings"/>
              <a:buChar char="F"/>
            </a:pPr>
            <a:r>
              <a:rPr lang="fr-FR" sz="2400" b="1" dirty="0">
                <a:solidFill>
                  <a:srgbClr val="BE0F2E"/>
                </a:solidFill>
              </a:rPr>
              <a:t>Exemples :</a:t>
            </a:r>
          </a:p>
          <a:p>
            <a:endParaRPr lang="fr-FR" sz="1000" dirty="0">
              <a:solidFill>
                <a:schemeClr val="accent3">
                  <a:lumMod val="75000"/>
                </a:schemeClr>
              </a:solidFill>
            </a:endParaRPr>
          </a:p>
          <a:p>
            <a:pPr marL="342900" indent="-342900">
              <a:buFontTx/>
              <a:buChar char="-"/>
            </a:pPr>
            <a:r>
              <a:rPr lang="fr-FR" sz="2000" dirty="0">
                <a:solidFill>
                  <a:schemeClr val="accent3">
                    <a:lumMod val="75000"/>
                  </a:schemeClr>
                </a:solidFill>
              </a:rPr>
              <a:t>NBI pour les fonctions polyvalentes liées à l’entretien, à la salubrité, à la conduite de véhicules et à des tâches polyvalentes dans les communes de moins de 2000 habitants :</a:t>
            </a:r>
          </a:p>
          <a:p>
            <a:pPr marL="342900" indent="-342900">
              <a:buFontTx/>
              <a:buChar char="-"/>
            </a:pPr>
            <a:endParaRPr lang="fr-FR" sz="1000" dirty="0">
              <a:solidFill>
                <a:schemeClr val="accent3">
                  <a:lumMod val="75000"/>
                </a:schemeClr>
              </a:solidFill>
            </a:endParaRPr>
          </a:p>
          <a:p>
            <a:pPr marL="800100" lvl="1" indent="-342900">
              <a:buFont typeface="Arial" panose="020B0604020202020204" pitchFamily="34" charset="0"/>
              <a:buChar char="•"/>
            </a:pPr>
            <a:r>
              <a:rPr lang="fr-FR" sz="2000" dirty="0">
                <a:solidFill>
                  <a:schemeClr val="accent3">
                    <a:lumMod val="75000"/>
                  </a:schemeClr>
                </a:solidFill>
              </a:rPr>
              <a:t>La notion de polyvalence implique une variété des tâches et l’intervention de l’agent dans divers domaines. </a:t>
            </a:r>
          </a:p>
          <a:p>
            <a:pPr marL="800100" lvl="1" indent="-342900">
              <a:buFont typeface="Arial" panose="020B0604020202020204" pitchFamily="34" charset="0"/>
              <a:buChar char="•"/>
            </a:pPr>
            <a:endParaRPr lang="fr-FR" sz="2000" dirty="0">
              <a:solidFill>
                <a:schemeClr val="accent3">
                  <a:lumMod val="75000"/>
                </a:schemeClr>
              </a:solidFill>
            </a:endParaRPr>
          </a:p>
          <a:p>
            <a:pPr marL="800100" lvl="1" indent="-342900">
              <a:buFont typeface="Arial" panose="020B0604020202020204" pitchFamily="34" charset="0"/>
              <a:buChar char="•"/>
            </a:pPr>
            <a:r>
              <a:rPr lang="fr-FR" sz="2000" dirty="0">
                <a:solidFill>
                  <a:schemeClr val="accent3">
                    <a:lumMod val="75000"/>
                  </a:schemeClr>
                </a:solidFill>
              </a:rPr>
              <a:t>Cette fonction doit comporter des éléments de salubrités tels que l’entretien des espaces verts, des voies et bâtiments communaux… (CAA de Bordeaux, 3 janvier 2017, n°15BX01586). </a:t>
            </a:r>
          </a:p>
          <a:p>
            <a:pPr marL="800100" lvl="1" indent="-342900">
              <a:buFont typeface="Arial" panose="020B0604020202020204" pitchFamily="34" charset="0"/>
              <a:buChar char="•"/>
            </a:pPr>
            <a:endParaRPr lang="fr-FR" sz="2000" dirty="0">
              <a:solidFill>
                <a:schemeClr val="accent3">
                  <a:lumMod val="75000"/>
                </a:schemeClr>
              </a:solidFill>
            </a:endParaRPr>
          </a:p>
          <a:p>
            <a:pPr marL="800100" lvl="1" indent="-342900">
              <a:buFont typeface="Arial" panose="020B0604020202020204" pitchFamily="34" charset="0"/>
              <a:buChar char="•"/>
            </a:pPr>
            <a:r>
              <a:rPr lang="fr-FR" sz="2000" dirty="0">
                <a:solidFill>
                  <a:schemeClr val="accent3">
                    <a:lumMod val="75000"/>
                  </a:schemeClr>
                </a:solidFill>
              </a:rPr>
              <a:t>Cependant, il n’est pas nécessaire que la totalité des tâches citées soient nécessairement exercées </a:t>
            </a:r>
            <a:r>
              <a:rPr lang="fr-FR" sz="2000">
                <a:solidFill>
                  <a:schemeClr val="accent3">
                    <a:lumMod val="75000"/>
                  </a:schemeClr>
                </a:solidFill>
              </a:rPr>
              <a:t>par l’agent. </a:t>
            </a:r>
            <a:endParaRPr lang="fr-FR" sz="2000" dirty="0">
              <a:solidFill>
                <a:schemeClr val="accent3">
                  <a:lumMod val="75000"/>
                </a:schemeClr>
              </a:solidFill>
            </a:endParaRPr>
          </a:p>
          <a:p>
            <a:pPr marL="800100" lvl="1" indent="-342900">
              <a:buFont typeface="Arial" panose="020B0604020202020204" pitchFamily="34" charset="0"/>
              <a:buChar char="•"/>
            </a:pPr>
            <a:endParaRPr lang="fr-FR" sz="2000" dirty="0">
              <a:solidFill>
                <a:schemeClr val="accent3">
                  <a:lumMod val="75000"/>
                </a:schemeClr>
              </a:solidFill>
            </a:endParaRPr>
          </a:p>
          <a:p>
            <a:pPr marL="800100" lvl="1" indent="-342900">
              <a:buFont typeface="Arial" panose="020B0604020202020204" pitchFamily="34" charset="0"/>
              <a:buChar char="•"/>
            </a:pPr>
            <a:endParaRPr lang="fr-FR" sz="800" dirty="0">
              <a:solidFill>
                <a:schemeClr val="accent3">
                  <a:lumMod val="75000"/>
                </a:schemeClr>
              </a:solidFill>
            </a:endParaRPr>
          </a:p>
          <a:p>
            <a:r>
              <a:rPr lang="fr-FR" sz="2000" dirty="0">
                <a:solidFill>
                  <a:schemeClr val="accent3">
                    <a:lumMod val="75000"/>
                  </a:schemeClr>
                </a:solidFill>
              </a:rPr>
              <a:t> </a:t>
            </a:r>
          </a:p>
        </p:txBody>
      </p:sp>
    </p:spTree>
    <p:extLst>
      <p:ext uri="{BB962C8B-B14F-4D97-AF65-F5344CB8AC3E}">
        <p14:creationId xmlns:p14="http://schemas.microsoft.com/office/powerpoint/2010/main" val="2661171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B. Cadre général de la NBI</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4770537"/>
          </a:xfrm>
          <a:prstGeom prst="rect">
            <a:avLst/>
          </a:prstGeom>
        </p:spPr>
        <p:txBody>
          <a:bodyPr wrap="square">
            <a:spAutoFit/>
          </a:bodyPr>
          <a:lstStyle/>
          <a:p>
            <a:pPr marL="342900" indent="-342900">
              <a:buFont typeface="Wingdings"/>
              <a:buChar char="F"/>
            </a:pPr>
            <a:r>
              <a:rPr lang="fr-FR" sz="2400" b="1" dirty="0">
                <a:solidFill>
                  <a:srgbClr val="BE0F2E"/>
                </a:solidFill>
              </a:rPr>
              <a:t>Procédure d’attribution :</a:t>
            </a:r>
          </a:p>
          <a:p>
            <a:endParaRPr lang="fr-FR" sz="2000" dirty="0">
              <a:solidFill>
                <a:schemeClr val="accent3">
                  <a:lumMod val="75000"/>
                </a:schemeClr>
              </a:solidFill>
            </a:endParaRPr>
          </a:p>
          <a:p>
            <a:r>
              <a:rPr lang="fr-FR" sz="2000" dirty="0">
                <a:solidFill>
                  <a:schemeClr val="accent3">
                    <a:lumMod val="75000"/>
                  </a:schemeClr>
                </a:solidFill>
              </a:rPr>
              <a:t>Il faut utiliser </a:t>
            </a:r>
            <a:r>
              <a:rPr lang="fr-FR" sz="2000" b="1" u="sng" dirty="0">
                <a:solidFill>
                  <a:schemeClr val="accent3">
                    <a:lumMod val="75000"/>
                  </a:schemeClr>
                </a:solidFill>
              </a:rPr>
              <a:t>la méthode du faisceau d’indices : </a:t>
            </a:r>
          </a:p>
          <a:p>
            <a:endParaRPr lang="fr-FR" sz="2000" dirty="0">
              <a:solidFill>
                <a:schemeClr val="accent3">
                  <a:lumMod val="75000"/>
                </a:schemeClr>
              </a:solidFill>
            </a:endParaRPr>
          </a:p>
          <a:p>
            <a:pPr marL="342900" indent="-342900">
              <a:buFontTx/>
              <a:buChar char="-"/>
            </a:pPr>
            <a:r>
              <a:rPr lang="fr-FR" sz="2000" dirty="0">
                <a:solidFill>
                  <a:schemeClr val="accent3">
                    <a:lumMod val="75000"/>
                  </a:schemeClr>
                </a:solidFill>
              </a:rPr>
              <a:t>Analyser la fiche de poste de l’agent ;</a:t>
            </a:r>
          </a:p>
          <a:p>
            <a:pPr marL="342900" indent="-342900">
              <a:buFontTx/>
              <a:buChar char="-"/>
            </a:pPr>
            <a:r>
              <a:rPr lang="fr-FR" sz="2000" dirty="0">
                <a:solidFill>
                  <a:schemeClr val="accent3">
                    <a:lumMod val="75000"/>
                  </a:schemeClr>
                </a:solidFill>
              </a:rPr>
              <a:t>Regarder le grade détenu ;</a:t>
            </a:r>
          </a:p>
          <a:p>
            <a:pPr marL="342900" indent="-342900">
              <a:buFontTx/>
              <a:buChar char="-"/>
            </a:pPr>
            <a:r>
              <a:rPr lang="fr-FR" sz="2000" dirty="0">
                <a:solidFill>
                  <a:schemeClr val="accent3">
                    <a:lumMod val="75000"/>
                  </a:schemeClr>
                </a:solidFill>
              </a:rPr>
              <a:t>Se référer à l’organigramme de la collectivité ;</a:t>
            </a:r>
          </a:p>
          <a:p>
            <a:pPr marL="342900" indent="-342900">
              <a:buFontTx/>
              <a:buChar char="-"/>
            </a:pPr>
            <a:r>
              <a:rPr lang="fr-FR" sz="2000" dirty="0">
                <a:solidFill>
                  <a:schemeClr val="accent3">
                    <a:lumMod val="75000"/>
                  </a:schemeClr>
                </a:solidFill>
              </a:rPr>
              <a:t>Voir si les fonctions de l’agent correspondent </a:t>
            </a:r>
            <a:r>
              <a:rPr lang="fr-FR" sz="2000" b="1" dirty="0">
                <a:solidFill>
                  <a:schemeClr val="accent3">
                    <a:lumMod val="75000"/>
                  </a:schemeClr>
                </a:solidFill>
              </a:rPr>
              <a:t>aux fonctions déterminées limitativement par décret</a:t>
            </a:r>
            <a:r>
              <a:rPr lang="fr-FR" sz="2000" dirty="0">
                <a:solidFill>
                  <a:schemeClr val="accent3">
                    <a:lumMod val="75000"/>
                  </a:schemeClr>
                </a:solidFill>
              </a:rPr>
              <a:t>. </a:t>
            </a:r>
          </a:p>
          <a:p>
            <a:endParaRPr lang="fr-FR" sz="2000" dirty="0">
              <a:solidFill>
                <a:schemeClr val="accent3">
                  <a:lumMod val="75000"/>
                </a:schemeClr>
              </a:solidFill>
            </a:endParaRPr>
          </a:p>
          <a:p>
            <a:endParaRPr lang="fr-FR" sz="2000" dirty="0">
              <a:solidFill>
                <a:schemeClr val="accent3">
                  <a:lumMod val="75000"/>
                </a:schemeClr>
              </a:solidFill>
            </a:endParaRPr>
          </a:p>
          <a:p>
            <a:r>
              <a:rPr lang="fr-FR" sz="2000" dirty="0">
                <a:solidFill>
                  <a:schemeClr val="accent3">
                    <a:lumMod val="75000"/>
                  </a:schemeClr>
                </a:solidFill>
              </a:rPr>
              <a:t>Il appartient à l’autorité territoriale de décider et d’attribuer ou non la NBI à un agent : un arrêté est OBLIGATOIREMENT à prendre. </a:t>
            </a:r>
          </a:p>
          <a:p>
            <a:endParaRPr lang="fr-FR" sz="2000" dirty="0">
              <a:solidFill>
                <a:schemeClr val="accent3">
                  <a:lumMod val="75000"/>
                </a:schemeClr>
              </a:solidFill>
            </a:endParaRPr>
          </a:p>
          <a:p>
            <a:r>
              <a:rPr lang="fr-FR" sz="2000" dirty="0">
                <a:solidFill>
                  <a:schemeClr val="accent3">
                    <a:lumMod val="75000"/>
                  </a:schemeClr>
                </a:solidFill>
              </a:rPr>
              <a:t> </a:t>
            </a:r>
          </a:p>
        </p:txBody>
      </p:sp>
    </p:spTree>
    <p:extLst>
      <p:ext uri="{BB962C8B-B14F-4D97-AF65-F5344CB8AC3E}">
        <p14:creationId xmlns:p14="http://schemas.microsoft.com/office/powerpoint/2010/main" val="1000680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B. Cadre général de la NBI</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4154984"/>
          </a:xfrm>
          <a:prstGeom prst="rect">
            <a:avLst/>
          </a:prstGeom>
        </p:spPr>
        <p:txBody>
          <a:bodyPr wrap="square">
            <a:spAutoFit/>
          </a:bodyPr>
          <a:lstStyle/>
          <a:p>
            <a:pPr marL="342900" indent="-342900">
              <a:buFont typeface="Wingdings"/>
              <a:buChar char="F"/>
            </a:pPr>
            <a:r>
              <a:rPr lang="fr-FR" sz="2400" b="1" dirty="0">
                <a:solidFill>
                  <a:srgbClr val="BE0F2E"/>
                </a:solidFill>
              </a:rPr>
              <a:t>Les effets sur la rémunération et la retraite :</a:t>
            </a:r>
          </a:p>
          <a:p>
            <a:endParaRPr lang="fr-FR" sz="2000" dirty="0">
              <a:solidFill>
                <a:schemeClr val="accent3">
                  <a:lumMod val="75000"/>
                </a:schemeClr>
              </a:solidFill>
            </a:endParaRPr>
          </a:p>
          <a:p>
            <a:r>
              <a:rPr lang="fr-FR" sz="2000" dirty="0">
                <a:solidFill>
                  <a:schemeClr val="accent3">
                    <a:lumMod val="75000"/>
                  </a:schemeClr>
                </a:solidFill>
              </a:rPr>
              <a:t>La NBI s’ajoute au traitement indiciaire pour le calcul du SFT et de l’indemnité de résidence. </a:t>
            </a:r>
          </a:p>
          <a:p>
            <a:endParaRPr lang="fr-FR" sz="2000" dirty="0">
              <a:solidFill>
                <a:schemeClr val="accent3">
                  <a:lumMod val="75000"/>
                </a:schemeClr>
              </a:solidFill>
            </a:endParaRPr>
          </a:p>
          <a:p>
            <a:r>
              <a:rPr lang="fr-FR" sz="2000" dirty="0">
                <a:solidFill>
                  <a:schemeClr val="accent3">
                    <a:lumMod val="75000"/>
                  </a:schemeClr>
                </a:solidFill>
              </a:rPr>
              <a:t>Elle est également prise en compte dans le calcul des différentes primes ou indemnités </a:t>
            </a:r>
            <a:r>
              <a:rPr lang="fr-FR" sz="2000" u="sng" dirty="0">
                <a:solidFill>
                  <a:schemeClr val="accent3">
                    <a:lumMod val="75000"/>
                  </a:schemeClr>
                </a:solidFill>
              </a:rPr>
              <a:t>fixées en pourcentage </a:t>
            </a:r>
            <a:r>
              <a:rPr lang="fr-FR" sz="2000" dirty="0">
                <a:solidFill>
                  <a:schemeClr val="accent3">
                    <a:lumMod val="75000"/>
                  </a:schemeClr>
                </a:solidFill>
              </a:rPr>
              <a:t>du traitement indiciaire, notamment les IHTS. </a:t>
            </a:r>
          </a:p>
          <a:p>
            <a:endParaRPr lang="fr-FR" sz="2000" dirty="0">
              <a:solidFill>
                <a:schemeClr val="accent3">
                  <a:lumMod val="75000"/>
                </a:schemeClr>
              </a:solidFill>
            </a:endParaRPr>
          </a:p>
          <a:p>
            <a:r>
              <a:rPr lang="fr-FR" sz="2000" dirty="0">
                <a:solidFill>
                  <a:schemeClr val="accent3">
                    <a:lumMod val="75000"/>
                  </a:schemeClr>
                </a:solidFill>
              </a:rPr>
              <a:t>La NBI est prise en compte pour le calcul de la retraite. </a:t>
            </a:r>
          </a:p>
          <a:p>
            <a:endParaRPr lang="fr-FR" sz="2000" dirty="0">
              <a:solidFill>
                <a:schemeClr val="accent3">
                  <a:lumMod val="75000"/>
                </a:schemeClr>
              </a:solidFill>
            </a:endParaRPr>
          </a:p>
          <a:p>
            <a:endParaRPr lang="fr-FR" sz="2000" dirty="0">
              <a:solidFill>
                <a:schemeClr val="accent3">
                  <a:lumMod val="75000"/>
                </a:schemeClr>
              </a:solidFill>
            </a:endParaRPr>
          </a:p>
          <a:p>
            <a:r>
              <a:rPr lang="fr-FR" sz="2000" dirty="0">
                <a:solidFill>
                  <a:schemeClr val="accent3">
                    <a:lumMod val="75000"/>
                  </a:schemeClr>
                </a:solidFill>
              </a:rPr>
              <a:t> </a:t>
            </a:r>
          </a:p>
        </p:txBody>
      </p:sp>
    </p:spTree>
    <p:extLst>
      <p:ext uri="{BB962C8B-B14F-4D97-AF65-F5344CB8AC3E}">
        <p14:creationId xmlns:p14="http://schemas.microsoft.com/office/powerpoint/2010/main" val="25566135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Nas-rd5200\diffusion\Commun Diffusion\Service Communication\Charte graphique\2021\changement de logo\Modèles de documents\powerpoint\page_titre_rouge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7" y="0"/>
            <a:ext cx="9142642" cy="686088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1154" y="2449341"/>
            <a:ext cx="8229600" cy="1143000"/>
          </a:xfrm>
        </p:spPr>
        <p:txBody>
          <a:bodyPr/>
          <a:lstStyle/>
          <a:p>
            <a:r>
              <a:rPr lang="fr-FR" sz="3100" b="1" dirty="0">
                <a:ln w="1905"/>
                <a:solidFill>
                  <a:schemeClr val="accent1"/>
                </a:solidFill>
                <a:latin typeface="Calibri" panose="020F0502020204030204" pitchFamily="34" charset="0"/>
                <a:cs typeface="Calibri" panose="020F0502020204030204" pitchFamily="34" charset="0"/>
              </a:rPr>
              <a:t>C. La NBI et les absences</a:t>
            </a:r>
            <a:endParaRPr lang="fr-FR" sz="3100" b="1" dirty="0">
              <a:solidFill>
                <a:schemeClr val="accent1"/>
              </a:solidFill>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1874" y="140538"/>
            <a:ext cx="738894" cy="783728"/>
          </a:xfrm>
          <a:prstGeom prst="rect">
            <a:avLst/>
          </a:prstGeom>
        </p:spPr>
      </p:pic>
    </p:spTree>
    <p:extLst>
      <p:ext uri="{BB962C8B-B14F-4D97-AF65-F5344CB8AC3E}">
        <p14:creationId xmlns:p14="http://schemas.microsoft.com/office/powerpoint/2010/main" val="795662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C. </a:t>
            </a:r>
            <a:r>
              <a:rPr lang="fr-FR" sz="3200" b="1" dirty="0">
                <a:ln w="1905"/>
                <a:solidFill>
                  <a:schemeClr val="accent1"/>
                </a:solidFill>
                <a:latin typeface="Calibri" panose="020F0502020204030204" pitchFamily="34" charset="0"/>
                <a:cs typeface="Calibri" panose="020F0502020204030204" pitchFamily="34" charset="0"/>
              </a:rPr>
              <a:t>La NBI et les absences</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5078313"/>
          </a:xfrm>
          <a:prstGeom prst="rect">
            <a:avLst/>
          </a:prstGeom>
        </p:spPr>
        <p:txBody>
          <a:bodyPr wrap="square">
            <a:spAutoFit/>
          </a:bodyPr>
          <a:lstStyle/>
          <a:p>
            <a:pPr marL="342900" indent="-342900">
              <a:buFont typeface="Wingdings"/>
              <a:buChar char="F"/>
            </a:pPr>
            <a:r>
              <a:rPr lang="fr-FR" sz="2400" b="1" dirty="0">
                <a:solidFill>
                  <a:srgbClr val="BE0F2E"/>
                </a:solidFill>
              </a:rPr>
              <a:t>Maintien de la NBI durant certaines absences :</a:t>
            </a:r>
          </a:p>
          <a:p>
            <a:endParaRPr lang="fr-FR" sz="2000" b="1" dirty="0">
              <a:solidFill>
                <a:schemeClr val="accent3">
                  <a:lumMod val="75000"/>
                </a:schemeClr>
              </a:solidFill>
            </a:endParaRPr>
          </a:p>
          <a:p>
            <a:pPr algn="just"/>
            <a:r>
              <a:rPr lang="fr-FR" sz="2000" dirty="0"/>
              <a:t>Le bénéfice de la NBI est maintenu dans les mêmes proportions que le traitement indiciaire pendant les :</a:t>
            </a:r>
          </a:p>
          <a:p>
            <a:pPr marL="342900" indent="-342900" algn="just">
              <a:buFontTx/>
              <a:buChar char="-"/>
            </a:pPr>
            <a:endParaRPr lang="fr-FR" sz="2000" dirty="0"/>
          </a:p>
          <a:p>
            <a:pPr marL="342900" indent="-342900" algn="just">
              <a:buFontTx/>
              <a:buChar char="-"/>
            </a:pPr>
            <a:r>
              <a:rPr lang="fr-FR" sz="2000" dirty="0"/>
              <a:t>Congés annuels (y compris les congés bonifiés) ;</a:t>
            </a:r>
          </a:p>
          <a:p>
            <a:pPr algn="just"/>
            <a:endParaRPr lang="fr-FR" sz="2000" dirty="0"/>
          </a:p>
          <a:p>
            <a:pPr marL="342900" indent="-342900" algn="just">
              <a:buFontTx/>
              <a:buChar char="-"/>
            </a:pPr>
            <a:r>
              <a:rPr lang="fr-FR" sz="2000" dirty="0"/>
              <a:t>Congés de maladie ordinaire, les congés pour accident de service ou maladie professionnelle ;</a:t>
            </a:r>
          </a:p>
          <a:p>
            <a:pPr marL="342900" indent="-342900" algn="just">
              <a:buFontTx/>
              <a:buChar char="-"/>
            </a:pPr>
            <a:r>
              <a:rPr lang="fr-FR" sz="2000" dirty="0"/>
              <a:t>Congés de maternité, paternité ou d’adoption ;</a:t>
            </a:r>
          </a:p>
          <a:p>
            <a:pPr marL="342900" indent="-342900" algn="just">
              <a:buFontTx/>
              <a:buChar char="-"/>
            </a:pPr>
            <a:endParaRPr lang="fr-FR" sz="2000" dirty="0"/>
          </a:p>
          <a:p>
            <a:pPr marL="342900" indent="-342900" algn="just">
              <a:buFontTx/>
              <a:buChar char="-"/>
            </a:pPr>
            <a:r>
              <a:rPr lang="fr-FR" sz="2000" dirty="0"/>
              <a:t>Jours de RTT ;</a:t>
            </a:r>
          </a:p>
          <a:p>
            <a:pPr marL="342900" indent="-342900" algn="just">
              <a:buFontTx/>
              <a:buChar char="-"/>
            </a:pPr>
            <a:endParaRPr lang="fr-FR" sz="2000" dirty="0"/>
          </a:p>
          <a:p>
            <a:pPr marL="342900" indent="-342900" algn="just">
              <a:buFontTx/>
              <a:buChar char="-"/>
            </a:pPr>
            <a:r>
              <a:rPr lang="fr-FR" sz="2000" dirty="0"/>
              <a:t>Congé de longue maladie </a:t>
            </a:r>
            <a:r>
              <a:rPr lang="fr-FR" sz="2000" u="sng" dirty="0"/>
              <a:t>tant que l’agent n’est pas remplacé dans ses fonctions</a:t>
            </a:r>
            <a:r>
              <a:rPr lang="fr-FR" sz="2000" dirty="0"/>
              <a:t>. </a:t>
            </a:r>
          </a:p>
          <a:p>
            <a:pPr marL="342900" indent="-342900">
              <a:buFont typeface="Arial" panose="020B0604020202020204" pitchFamily="34" charset="0"/>
              <a:buChar char="•"/>
            </a:pPr>
            <a:endParaRPr lang="fr-FR" sz="2000" dirty="0">
              <a:solidFill>
                <a:schemeClr val="accent3">
                  <a:lumMod val="75000"/>
                </a:schemeClr>
              </a:solidFill>
            </a:endParaRPr>
          </a:p>
        </p:txBody>
      </p:sp>
    </p:spTree>
    <p:extLst>
      <p:ext uri="{BB962C8B-B14F-4D97-AF65-F5344CB8AC3E}">
        <p14:creationId xmlns:p14="http://schemas.microsoft.com/office/powerpoint/2010/main" val="36253708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C. </a:t>
            </a:r>
            <a:r>
              <a:rPr lang="fr-FR" sz="3200" b="1" dirty="0">
                <a:ln w="1905"/>
                <a:solidFill>
                  <a:schemeClr val="accent1"/>
                </a:solidFill>
                <a:latin typeface="Calibri" panose="020F0502020204030204" pitchFamily="34" charset="0"/>
                <a:cs typeface="Calibri" panose="020F0502020204030204" pitchFamily="34" charset="0"/>
              </a:rPr>
              <a:t>La NBI et les absences</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3847207"/>
          </a:xfrm>
          <a:prstGeom prst="rect">
            <a:avLst/>
          </a:prstGeom>
        </p:spPr>
        <p:txBody>
          <a:bodyPr wrap="square">
            <a:spAutoFit/>
          </a:bodyPr>
          <a:lstStyle/>
          <a:p>
            <a:pPr marL="342900" indent="-342900">
              <a:buFont typeface="Wingdings"/>
              <a:buChar char="F"/>
            </a:pPr>
            <a:r>
              <a:rPr lang="fr-FR" sz="2400" b="1" dirty="0">
                <a:solidFill>
                  <a:srgbClr val="BE0F2E"/>
                </a:solidFill>
              </a:rPr>
              <a:t>Cessation du versement de la NBI :</a:t>
            </a:r>
          </a:p>
          <a:p>
            <a:endParaRPr lang="fr-FR" sz="2000" b="1" dirty="0">
              <a:solidFill>
                <a:schemeClr val="accent3">
                  <a:lumMod val="75000"/>
                </a:schemeClr>
              </a:solidFill>
              <a:ea typeface="Times New Roman"/>
            </a:endParaRPr>
          </a:p>
          <a:p>
            <a:pPr algn="just">
              <a:spcAft>
                <a:spcPts val="0"/>
              </a:spcAft>
            </a:pPr>
            <a:r>
              <a:rPr lang="fr-FR" sz="2000" dirty="0">
                <a:solidFill>
                  <a:schemeClr val="accent3">
                    <a:lumMod val="75000"/>
                  </a:schemeClr>
                </a:solidFill>
                <a:ea typeface="Times New Roman"/>
              </a:rPr>
              <a:t>La NBI cesse d’être versée dans les cas suivants : </a:t>
            </a:r>
          </a:p>
          <a:p>
            <a:pPr algn="just">
              <a:spcAft>
                <a:spcPts val="0"/>
              </a:spcAft>
            </a:pPr>
            <a:endParaRPr lang="fr-FR" sz="2000" dirty="0">
              <a:solidFill>
                <a:schemeClr val="accent3">
                  <a:lumMod val="75000"/>
                </a:schemeClr>
              </a:solidFill>
            </a:endParaRPr>
          </a:p>
          <a:p>
            <a:pPr marL="342900" indent="-342900" algn="just">
              <a:spcAft>
                <a:spcPts val="0"/>
              </a:spcAft>
              <a:buFontTx/>
              <a:buChar char="-"/>
            </a:pPr>
            <a:r>
              <a:rPr lang="fr-FR" sz="2000" dirty="0">
                <a:solidFill>
                  <a:schemeClr val="accent3">
                    <a:lumMod val="75000"/>
                  </a:schemeClr>
                </a:solidFill>
              </a:rPr>
              <a:t>Congé longue durée ;</a:t>
            </a:r>
          </a:p>
          <a:p>
            <a:pPr marL="342900" indent="-342900" algn="just">
              <a:spcAft>
                <a:spcPts val="0"/>
              </a:spcAft>
              <a:buFontTx/>
              <a:buChar char="-"/>
            </a:pPr>
            <a:endParaRPr lang="fr-FR" sz="2000" dirty="0">
              <a:solidFill>
                <a:schemeClr val="accent3">
                  <a:lumMod val="75000"/>
                </a:schemeClr>
              </a:solidFill>
            </a:endParaRPr>
          </a:p>
          <a:p>
            <a:pPr marL="342900" indent="-342900" algn="just">
              <a:spcAft>
                <a:spcPts val="0"/>
              </a:spcAft>
              <a:buFontTx/>
              <a:buChar char="-"/>
            </a:pPr>
            <a:r>
              <a:rPr lang="fr-FR" sz="2000" dirty="0">
                <a:solidFill>
                  <a:schemeClr val="accent3">
                    <a:lumMod val="75000"/>
                  </a:schemeClr>
                </a:solidFill>
              </a:rPr>
              <a:t>Durant tous les autres cas de congés non précédemment cités ;</a:t>
            </a:r>
          </a:p>
          <a:p>
            <a:pPr marL="342900" indent="-342900" algn="just">
              <a:spcAft>
                <a:spcPts val="0"/>
              </a:spcAft>
              <a:buFontTx/>
              <a:buChar char="-"/>
            </a:pPr>
            <a:endParaRPr lang="fr-FR" sz="2000" dirty="0">
              <a:solidFill>
                <a:schemeClr val="accent3">
                  <a:lumMod val="75000"/>
                </a:schemeClr>
              </a:solidFill>
            </a:endParaRPr>
          </a:p>
          <a:p>
            <a:pPr marL="342900" indent="-342900" algn="just">
              <a:spcAft>
                <a:spcPts val="0"/>
              </a:spcAft>
              <a:buFontTx/>
              <a:buChar char="-"/>
            </a:pPr>
            <a:r>
              <a:rPr lang="fr-FR" sz="2000" dirty="0">
                <a:solidFill>
                  <a:schemeClr val="accent3">
                    <a:lumMod val="75000"/>
                  </a:schemeClr>
                </a:solidFill>
              </a:rPr>
              <a:t>Lorsque le fonctionnaire quitte l’emploi au titre duquel il percevait la NBI. </a:t>
            </a: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p:txBody>
      </p:sp>
    </p:spTree>
    <p:extLst>
      <p:ext uri="{BB962C8B-B14F-4D97-AF65-F5344CB8AC3E}">
        <p14:creationId xmlns:p14="http://schemas.microsoft.com/office/powerpoint/2010/main" val="1029380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Serveur_gestion\Public CDG\Transfert de donnees\Diffusion-Communication\Charte graphique\Secretariat direction\autres docs\couverture powerpoin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3902"/>
            <a:ext cx="9142643" cy="6856561"/>
          </a:xfrm>
          <a:prstGeom prst="rect">
            <a:avLst/>
          </a:prstGeom>
          <a:noFill/>
          <a:extLst>
            <a:ext uri="{909E8E84-426E-40DD-AFC4-6F175D3DCCD1}">
              <a14:hiddenFill xmlns:a14="http://schemas.microsoft.com/office/drawing/2010/main">
                <a:solidFill>
                  <a:srgbClr val="FFFFFF"/>
                </a:solidFill>
              </a14:hiddenFill>
            </a:ext>
          </a:extLst>
        </p:spPr>
      </p:pic>
      <p:sp>
        <p:nvSpPr>
          <p:cNvPr id="2050" name="Rectangle 2"/>
          <p:cNvSpPr>
            <a:spLocks noGrp="1" noChangeArrowheads="1"/>
          </p:cNvSpPr>
          <p:nvPr>
            <p:ph type="ctrTitle"/>
          </p:nvPr>
        </p:nvSpPr>
        <p:spPr>
          <a:xfrm>
            <a:off x="2478466" y="1509911"/>
            <a:ext cx="5471492" cy="2376264"/>
          </a:xfrm>
        </p:spPr>
        <p:txBody>
          <a:bodyPr/>
          <a:lstStyle/>
          <a:p>
            <a:r>
              <a:rPr lang="fr-FR" altLang="fr-FR" sz="4000" b="1" dirty="0">
                <a:solidFill>
                  <a:srgbClr val="3F2270"/>
                </a:solidFill>
                <a:latin typeface="Calibri" panose="020F0502020204030204" pitchFamily="34" charset="0"/>
                <a:cs typeface="Calibri" panose="020F0502020204030204" pitchFamily="34" charset="0"/>
              </a:rPr>
              <a:t>I - La Nouvelle Bonification Indiciaire</a:t>
            </a:r>
          </a:p>
        </p:txBody>
      </p:sp>
      <p:sp>
        <p:nvSpPr>
          <p:cNvPr id="9" name="Rectangle 2"/>
          <p:cNvSpPr txBox="1">
            <a:spLocks noChangeArrowheads="1"/>
          </p:cNvSpPr>
          <p:nvPr/>
        </p:nvSpPr>
        <p:spPr bwMode="auto">
          <a:xfrm>
            <a:off x="4387277" y="6122568"/>
            <a:ext cx="3003654" cy="539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4" tIns="45712" rIns="91424" bIns="45712"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altLang="fr-FR" sz="1800" kern="0" dirty="0">
                <a:solidFill>
                  <a:schemeClr val="tx1"/>
                </a:solidFill>
                <a:latin typeface="Calibri" panose="020F0502020204030204" pitchFamily="34" charset="0"/>
                <a:cs typeface="Calibri" panose="020F0502020204030204" pitchFamily="34" charset="0"/>
              </a:rPr>
              <a:t>14 mars 2023</a:t>
            </a: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6087" y="3886174"/>
            <a:ext cx="2586131" cy="2743047"/>
          </a:xfrm>
          <a:prstGeom prst="rect">
            <a:avLst/>
          </a:prstGeom>
        </p:spPr>
      </p:pic>
    </p:spTree>
    <p:extLst>
      <p:ext uri="{BB962C8B-B14F-4D97-AF65-F5344CB8AC3E}">
        <p14:creationId xmlns:p14="http://schemas.microsoft.com/office/powerpoint/2010/main" val="2919200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2000" fill="hold"/>
                                        <p:tgtEl>
                                          <p:spTgt spid="2050"/>
                                        </p:tgtEl>
                                        <p:attrNameLst>
                                          <p:attrName>ppt_w</p:attrName>
                                        </p:attrNameLst>
                                      </p:cBhvr>
                                      <p:tavLst>
                                        <p:tav tm="0">
                                          <p:val>
                                            <p:fltVal val="0"/>
                                          </p:val>
                                        </p:tav>
                                        <p:tav tm="100000">
                                          <p:val>
                                            <p:strVal val="#ppt_w"/>
                                          </p:val>
                                        </p:tav>
                                      </p:tavLst>
                                    </p:anim>
                                    <p:anim calcmode="lin" valueType="num">
                                      <p:cBhvr>
                                        <p:cTn id="8" dur="2000" fill="hold"/>
                                        <p:tgtEl>
                                          <p:spTgt spid="2050"/>
                                        </p:tgtEl>
                                        <p:attrNameLst>
                                          <p:attrName>ppt_h</p:attrName>
                                        </p:attrNameLst>
                                      </p:cBhvr>
                                      <p:tavLst>
                                        <p:tav tm="0">
                                          <p:val>
                                            <p:fltVal val="0"/>
                                          </p:val>
                                        </p:tav>
                                        <p:tav tm="100000">
                                          <p:val>
                                            <p:strVal val="#ppt_h"/>
                                          </p:val>
                                        </p:tav>
                                      </p:tavLst>
                                    </p:anim>
                                    <p:animEffect transition="in" filter="fade">
                                      <p:cBhvr>
                                        <p:cTn id="9" dur="2000"/>
                                        <p:tgtEl>
                                          <p:spTgt spid="2050"/>
                                        </p:tgtEl>
                                      </p:cBhvr>
                                    </p:animEffect>
                                  </p:childTnLst>
                                </p:cTn>
                              </p:par>
                            </p:childTnLst>
                          </p:cTn>
                        </p:par>
                        <p:par>
                          <p:cTn id="10" fill="hold">
                            <p:stCondLst>
                              <p:cond delay="2000"/>
                            </p:stCondLst>
                            <p:childTnLst>
                              <p:par>
                                <p:cTn id="11" presetID="53" presetClass="entr" presetSubtype="16"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2000" fill="hold"/>
                                        <p:tgtEl>
                                          <p:spTgt spid="9"/>
                                        </p:tgtEl>
                                        <p:attrNameLst>
                                          <p:attrName>ppt_w</p:attrName>
                                        </p:attrNameLst>
                                      </p:cBhvr>
                                      <p:tavLst>
                                        <p:tav tm="0">
                                          <p:val>
                                            <p:fltVal val="0"/>
                                          </p:val>
                                        </p:tav>
                                        <p:tav tm="100000">
                                          <p:val>
                                            <p:strVal val="#ppt_w"/>
                                          </p:val>
                                        </p:tav>
                                      </p:tavLst>
                                    </p:anim>
                                    <p:anim calcmode="lin" valueType="num">
                                      <p:cBhvr>
                                        <p:cTn id="14" dur="2000" fill="hold"/>
                                        <p:tgtEl>
                                          <p:spTgt spid="9"/>
                                        </p:tgtEl>
                                        <p:attrNameLst>
                                          <p:attrName>ppt_h</p:attrName>
                                        </p:attrNameLst>
                                      </p:cBhvr>
                                      <p:tavLst>
                                        <p:tav tm="0">
                                          <p:val>
                                            <p:fltVal val="0"/>
                                          </p:val>
                                        </p:tav>
                                        <p:tav tm="100000">
                                          <p:val>
                                            <p:strVal val="#ppt_h"/>
                                          </p:val>
                                        </p:tav>
                                      </p:tavLst>
                                    </p:anim>
                                    <p:animEffect transition="in" filter="fade">
                                      <p:cBhvr>
                                        <p:cTn id="15"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Nas-rd5200\diffusion\Commun Diffusion\Service Communication\Charte graphique\2021\changement de logo\Modèles de documents\powerpoint\page_titre_rouge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7" y="0"/>
            <a:ext cx="9142642" cy="686088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1154" y="2449341"/>
            <a:ext cx="8229600" cy="1143000"/>
          </a:xfrm>
        </p:spPr>
        <p:txBody>
          <a:bodyPr/>
          <a:lstStyle/>
          <a:p>
            <a:r>
              <a:rPr lang="fr-FR" sz="3100" b="1" dirty="0">
                <a:ln w="1905"/>
                <a:solidFill>
                  <a:schemeClr val="accent1"/>
                </a:solidFill>
                <a:latin typeface="Calibri" panose="020F0502020204030204" pitchFamily="34" charset="0"/>
                <a:cs typeface="Calibri" panose="020F0502020204030204" pitchFamily="34" charset="0"/>
              </a:rPr>
              <a:t>D. NBI versée à tort ou non versée</a:t>
            </a:r>
            <a:endParaRPr lang="fr-FR" sz="3100" b="1" dirty="0">
              <a:solidFill>
                <a:schemeClr val="accent1"/>
              </a:solidFill>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1874" y="140538"/>
            <a:ext cx="738894" cy="783728"/>
          </a:xfrm>
          <a:prstGeom prst="rect">
            <a:avLst/>
          </a:prstGeom>
        </p:spPr>
      </p:pic>
    </p:spTree>
    <p:extLst>
      <p:ext uri="{BB962C8B-B14F-4D97-AF65-F5344CB8AC3E}">
        <p14:creationId xmlns:p14="http://schemas.microsoft.com/office/powerpoint/2010/main" val="30391533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D. </a:t>
            </a:r>
            <a:r>
              <a:rPr lang="fr-FR" sz="3200" b="1" dirty="0">
                <a:ln w="1905"/>
                <a:solidFill>
                  <a:schemeClr val="accent1"/>
                </a:solidFill>
                <a:latin typeface="Calibri" panose="020F0502020204030204" pitchFamily="34" charset="0"/>
                <a:cs typeface="Calibri" panose="020F0502020204030204" pitchFamily="34" charset="0"/>
              </a:rPr>
              <a:t>La NBI versée à tort ou non versée</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5539978"/>
          </a:xfrm>
          <a:prstGeom prst="rect">
            <a:avLst/>
          </a:prstGeom>
        </p:spPr>
        <p:txBody>
          <a:bodyPr wrap="square">
            <a:spAutoFit/>
          </a:bodyPr>
          <a:lstStyle/>
          <a:p>
            <a:pPr marL="342900" indent="-342900">
              <a:buFont typeface="Wingdings"/>
              <a:buChar char="F"/>
            </a:pPr>
            <a:r>
              <a:rPr lang="fr-FR" sz="2400" b="1" dirty="0">
                <a:solidFill>
                  <a:srgbClr val="BE0F2E"/>
                </a:solidFill>
              </a:rPr>
              <a:t>1</a:t>
            </a:r>
            <a:r>
              <a:rPr lang="fr-FR" sz="2400" b="1" baseline="30000" dirty="0">
                <a:solidFill>
                  <a:srgbClr val="BE0F2E"/>
                </a:solidFill>
              </a:rPr>
              <a:t>er</a:t>
            </a:r>
            <a:r>
              <a:rPr lang="fr-FR" sz="2400" b="1" dirty="0">
                <a:solidFill>
                  <a:srgbClr val="BE0F2E"/>
                </a:solidFill>
              </a:rPr>
              <a:t> cas : NBI versée à tort </a:t>
            </a:r>
          </a:p>
          <a:p>
            <a:pPr marL="342900" indent="-342900">
              <a:buFont typeface="Wingdings"/>
              <a:buChar char="F"/>
            </a:pPr>
            <a:endParaRPr lang="fr-FR" sz="2400" b="1" dirty="0"/>
          </a:p>
          <a:p>
            <a:pPr algn="just"/>
            <a:r>
              <a:rPr lang="fr-FR" sz="2000" dirty="0"/>
              <a:t>L’administration dispose d’un </a:t>
            </a:r>
            <a:r>
              <a:rPr lang="fr-FR" sz="2000" b="1" dirty="0"/>
              <a:t>délai de 2 ans </a:t>
            </a:r>
            <a:r>
              <a:rPr lang="fr-FR" sz="2000" dirty="0"/>
              <a:t>à compter du premier jour du mois suivant celui de la date de mise en paiement erroné, pour réclamer les sommes qu’elle a indûment versées à l’agent. </a:t>
            </a:r>
          </a:p>
          <a:p>
            <a:pPr algn="just"/>
            <a:br>
              <a:rPr lang="fr-FR" sz="2000" b="1" dirty="0"/>
            </a:br>
            <a:r>
              <a:rPr lang="fr-FR" sz="2000" dirty="0"/>
              <a:t>L’organe délibérant peut accorder une remise gracieuse à l’agent sur la dette résultant du trop perçu. </a:t>
            </a:r>
            <a:endParaRPr lang="fr-FR" sz="2400" b="1" dirty="0"/>
          </a:p>
          <a:p>
            <a:endParaRPr lang="fr-FR" sz="2400" b="1" dirty="0">
              <a:solidFill>
                <a:srgbClr val="BE0F2E"/>
              </a:solidFill>
            </a:endParaRPr>
          </a:p>
          <a:p>
            <a:pPr marL="342900" indent="-342900">
              <a:buFont typeface="Wingdings"/>
              <a:buChar char="F"/>
            </a:pPr>
            <a:r>
              <a:rPr lang="fr-FR" sz="2400" b="1" dirty="0">
                <a:solidFill>
                  <a:srgbClr val="BE0F2E"/>
                </a:solidFill>
              </a:rPr>
              <a:t>2</a:t>
            </a:r>
            <a:r>
              <a:rPr lang="fr-FR" sz="2400" b="1" baseline="30000" dirty="0">
                <a:solidFill>
                  <a:srgbClr val="BE0F2E"/>
                </a:solidFill>
              </a:rPr>
              <a:t>ème</a:t>
            </a:r>
            <a:r>
              <a:rPr lang="fr-FR" sz="2400" b="1" dirty="0">
                <a:solidFill>
                  <a:srgbClr val="BE0F2E"/>
                </a:solidFill>
              </a:rPr>
              <a:t> cas : NBI non versée</a:t>
            </a:r>
          </a:p>
          <a:p>
            <a:pPr marL="342900" indent="-342900">
              <a:buFont typeface="Wingdings"/>
              <a:buChar char="F"/>
            </a:pPr>
            <a:endParaRPr lang="fr-FR" sz="2000" b="1" dirty="0"/>
          </a:p>
          <a:p>
            <a:pPr algn="just"/>
            <a:r>
              <a:rPr lang="fr-FR" sz="2000" dirty="0"/>
              <a:t>Il faut appliquer la prescription quadriennale prévue à l’article 1 de la loi n°68-1250 du 31 décembre 1968 : p</a:t>
            </a:r>
            <a:r>
              <a:rPr lang="fr-FR" sz="2000" dirty="0">
                <a:effectLst/>
                <a:ea typeface="Calibri" panose="020F0502020204030204" pitchFamily="34" charset="0"/>
              </a:rPr>
              <a:t>our un agent qui aurait dû percevoir la NBI, il la perçoit de manière rétroactive dans la </a:t>
            </a:r>
            <a:r>
              <a:rPr lang="fr-FR" sz="2000" b="1" dirty="0">
                <a:effectLst/>
                <a:ea typeface="Calibri" panose="020F0502020204030204" pitchFamily="34" charset="0"/>
              </a:rPr>
              <a:t>limite de 4 ans </a:t>
            </a:r>
            <a:r>
              <a:rPr lang="fr-FR" sz="2000" dirty="0">
                <a:effectLst/>
                <a:ea typeface="Calibri" panose="020F0502020204030204" pitchFamily="34" charset="0"/>
              </a:rPr>
              <a:t>auparavant. </a:t>
            </a:r>
            <a:endParaRPr lang="fr-FR" sz="2000" dirty="0"/>
          </a:p>
          <a:p>
            <a:pPr algn="just"/>
            <a:endParaRPr lang="fr-FR" sz="2000" b="1"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p:txBody>
      </p:sp>
    </p:spTree>
    <p:extLst>
      <p:ext uri="{BB962C8B-B14F-4D97-AF65-F5344CB8AC3E}">
        <p14:creationId xmlns:p14="http://schemas.microsoft.com/office/powerpoint/2010/main" val="38266649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Nas-rd5200\diffusion\Commun Diffusion\Service Communication\Charte graphique\2021\changement de logo\Modèles de documents\powerpoint\page_titre_rouge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7" y="0"/>
            <a:ext cx="9142642" cy="686088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1154" y="2449341"/>
            <a:ext cx="8229600" cy="1143000"/>
          </a:xfrm>
        </p:spPr>
        <p:txBody>
          <a:bodyPr/>
          <a:lstStyle/>
          <a:p>
            <a:r>
              <a:rPr lang="fr-FR" sz="3100" b="1" dirty="0">
                <a:ln w="1905"/>
                <a:solidFill>
                  <a:schemeClr val="accent1"/>
                </a:solidFill>
                <a:latin typeface="Calibri" panose="020F0502020204030204" pitchFamily="34" charset="0"/>
                <a:cs typeface="Calibri" panose="020F0502020204030204" pitchFamily="34" charset="0"/>
              </a:rPr>
              <a:t>E. Temps d’échange</a:t>
            </a:r>
            <a:endParaRPr lang="fr-FR" sz="3100" b="1" dirty="0">
              <a:solidFill>
                <a:schemeClr val="accent1"/>
              </a:solidFill>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1874" y="140538"/>
            <a:ext cx="738894" cy="783728"/>
          </a:xfrm>
          <a:prstGeom prst="rect">
            <a:avLst/>
          </a:prstGeom>
        </p:spPr>
      </p:pic>
    </p:spTree>
    <p:extLst>
      <p:ext uri="{BB962C8B-B14F-4D97-AF65-F5344CB8AC3E}">
        <p14:creationId xmlns:p14="http://schemas.microsoft.com/office/powerpoint/2010/main" val="835939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Nas-rd5200\diffusion\Commun Diffusion\Service Communication\Charte graphique\2021\changement de logo\Modèles de documents\powerpoint\page_titre_rouge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7" y="0"/>
            <a:ext cx="9142642" cy="686088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1154" y="2449341"/>
            <a:ext cx="8229600" cy="1143000"/>
          </a:xfrm>
        </p:spPr>
        <p:txBody>
          <a:bodyPr/>
          <a:lstStyle/>
          <a:p>
            <a:r>
              <a:rPr lang="fr-FR" sz="3100" b="1" dirty="0">
                <a:ln w="1905"/>
                <a:solidFill>
                  <a:schemeClr val="accent1"/>
                </a:solidFill>
                <a:latin typeface="Calibri" panose="020F0502020204030204" pitchFamily="34" charset="0"/>
                <a:cs typeface="Calibri" panose="020F0502020204030204" pitchFamily="34" charset="0"/>
              </a:rPr>
              <a:t>F. Foire aux Questions</a:t>
            </a:r>
            <a:endParaRPr lang="fr-FR" sz="3100" b="1" dirty="0">
              <a:solidFill>
                <a:schemeClr val="accent1"/>
              </a:solidFill>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1874" y="140538"/>
            <a:ext cx="738894" cy="783728"/>
          </a:xfrm>
          <a:prstGeom prst="rect">
            <a:avLst/>
          </a:prstGeom>
        </p:spPr>
      </p:pic>
    </p:spTree>
    <p:extLst>
      <p:ext uri="{BB962C8B-B14F-4D97-AF65-F5344CB8AC3E}">
        <p14:creationId xmlns:p14="http://schemas.microsoft.com/office/powerpoint/2010/main" val="12875856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F. </a:t>
            </a:r>
            <a:r>
              <a:rPr lang="fr-FR" sz="3200" b="1" dirty="0">
                <a:ln w="1905"/>
                <a:solidFill>
                  <a:schemeClr val="accent1"/>
                </a:solidFill>
                <a:latin typeface="Calibri" panose="020F0502020204030204" pitchFamily="34" charset="0"/>
                <a:cs typeface="Calibri" panose="020F0502020204030204" pitchFamily="34" charset="0"/>
              </a:rPr>
              <a:t>Foire aux Questions</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6063198"/>
          </a:xfrm>
          <a:prstGeom prst="rect">
            <a:avLst/>
          </a:prstGeom>
        </p:spPr>
        <p:txBody>
          <a:bodyPr wrap="square">
            <a:spAutoFit/>
          </a:bodyPr>
          <a:lstStyle/>
          <a:p>
            <a:pPr marL="342900" indent="-342900">
              <a:buFont typeface="Wingdings"/>
              <a:buChar char="F"/>
            </a:pPr>
            <a:r>
              <a:rPr lang="fr-FR" sz="2400" b="1" dirty="0"/>
              <a:t> </a:t>
            </a:r>
            <a:r>
              <a:rPr lang="fr-FR" sz="2000" b="1" dirty="0"/>
              <a:t>Un adjoint technique peut-il avoir une NBI en qualité d’agent d’accueil ?</a:t>
            </a:r>
          </a:p>
          <a:p>
            <a:pPr marL="342900" indent="-342900">
              <a:buFont typeface="Wingdings"/>
              <a:buChar char="F"/>
            </a:pPr>
            <a:endParaRPr lang="fr-FR" sz="2000" b="1" dirty="0"/>
          </a:p>
          <a:p>
            <a:pPr marL="895350"/>
            <a:r>
              <a:rPr lang="fr-FR" sz="2000" dirty="0"/>
              <a:t>	Non.</a:t>
            </a:r>
          </a:p>
          <a:p>
            <a:pPr marL="895350"/>
            <a:r>
              <a:rPr lang="fr-FR" sz="2000" dirty="0"/>
              <a:t>Un adjoint technique ne peut pas prétendre à la NBI au titre de 	fonctions d’accueil exercées à titre principal. En effet, le statut 	particulier des adjoints techniques ne leur donne pas vocation à 	exercer des fonctions d’accueil. </a:t>
            </a:r>
          </a:p>
          <a:p>
            <a:pPr marL="342900" indent="-342900">
              <a:buFont typeface="Wingdings"/>
              <a:buChar char="F"/>
            </a:pPr>
            <a:endParaRPr lang="fr-FR" sz="2000" b="1" dirty="0"/>
          </a:p>
          <a:p>
            <a:pPr marL="342900" indent="-342900">
              <a:buFont typeface="Wingdings"/>
              <a:buChar char="F"/>
            </a:pPr>
            <a:r>
              <a:rPr lang="fr-FR" sz="2000" b="1" dirty="0"/>
              <a:t>La NBI est-elle versée en CLM et CLD ? </a:t>
            </a:r>
          </a:p>
          <a:p>
            <a:pPr marL="342900" indent="-342900">
              <a:buFont typeface="Wingdings"/>
              <a:buChar char="F"/>
            </a:pPr>
            <a:endParaRPr lang="fr-FR" sz="2400" b="1" dirty="0"/>
          </a:p>
          <a:p>
            <a:pPr marL="895350" algn="just"/>
            <a:r>
              <a:rPr lang="fr-FR" sz="2000" dirty="0"/>
              <a:t>	La NBI est maintenue en CLM tant que l’agent n’est pas remplacé dans ses fonctions. </a:t>
            </a:r>
          </a:p>
          <a:p>
            <a:pPr marL="895350" algn="just"/>
            <a:endParaRPr lang="fr-FR" sz="2000" dirty="0"/>
          </a:p>
          <a:p>
            <a:pPr marL="895350" algn="just"/>
            <a:r>
              <a:rPr lang="fr-FR" sz="2000" dirty="0"/>
              <a:t>Elle cesse d’être versée en cas de CLD.</a:t>
            </a:r>
          </a:p>
          <a:p>
            <a:pPr marL="895350" algn="just"/>
            <a:endParaRPr lang="fr-FR" sz="2000" dirty="0"/>
          </a:p>
          <a:p>
            <a:pPr marL="895350" algn="just"/>
            <a:endParaRPr lang="fr-FR" sz="2000" b="1"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p:txBody>
      </p:sp>
    </p:spTree>
    <p:extLst>
      <p:ext uri="{BB962C8B-B14F-4D97-AF65-F5344CB8AC3E}">
        <p14:creationId xmlns:p14="http://schemas.microsoft.com/office/powerpoint/2010/main" val="39752297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F. </a:t>
            </a:r>
            <a:r>
              <a:rPr lang="fr-FR" sz="3200" b="1" dirty="0">
                <a:ln w="1905"/>
                <a:solidFill>
                  <a:schemeClr val="accent1"/>
                </a:solidFill>
                <a:latin typeface="Calibri" panose="020F0502020204030204" pitchFamily="34" charset="0"/>
                <a:cs typeface="Calibri" panose="020F0502020204030204" pitchFamily="34" charset="0"/>
              </a:rPr>
              <a:t>Foire aux Questions</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5755422"/>
          </a:xfrm>
          <a:prstGeom prst="rect">
            <a:avLst/>
          </a:prstGeom>
        </p:spPr>
        <p:txBody>
          <a:bodyPr wrap="square">
            <a:spAutoFit/>
          </a:bodyPr>
          <a:lstStyle/>
          <a:p>
            <a:pPr marL="342900" indent="-342900">
              <a:buFont typeface="Wingdings"/>
              <a:buChar char="F"/>
            </a:pPr>
            <a:r>
              <a:rPr lang="fr-FR" sz="2400" b="1" dirty="0"/>
              <a:t> </a:t>
            </a:r>
            <a:r>
              <a:rPr lang="fr-FR" sz="2000" b="1" dirty="0"/>
              <a:t>Si le CLD est prononcé de manière rétroactive, doit-on récupérer la NBI versée sur la période couverte par le CLD ?</a:t>
            </a:r>
          </a:p>
          <a:p>
            <a:endParaRPr lang="fr-FR" sz="2000" dirty="0"/>
          </a:p>
          <a:p>
            <a:pPr marL="895350"/>
            <a:r>
              <a:rPr lang="fr-FR" dirty="0"/>
              <a:t>Les agents conservent la rémunération perçue dans l’attente de l’avis du comité médical. La NBI n’est suspendue qu’à la date de l’avis du comité médical. Cela permet de préserver la situation des agents placés rétroactivement en CLD. </a:t>
            </a:r>
          </a:p>
          <a:p>
            <a:pPr marL="895350"/>
            <a:endParaRPr lang="fr-FR" sz="2000" b="1" dirty="0"/>
          </a:p>
          <a:p>
            <a:pPr marL="342900" indent="-342900">
              <a:buFont typeface="Wingdings"/>
              <a:buChar char="F"/>
            </a:pPr>
            <a:r>
              <a:rPr lang="fr-FR" sz="2000" b="1" dirty="0"/>
              <a:t>La NBI peut-elle être versée à deux secrétaires de mairie ?</a:t>
            </a:r>
          </a:p>
          <a:p>
            <a:pPr marL="342900" indent="-342900">
              <a:buFont typeface="Wingdings"/>
              <a:buChar char="F"/>
            </a:pPr>
            <a:endParaRPr lang="fr-FR" sz="2400" b="1" dirty="0"/>
          </a:p>
          <a:p>
            <a:pPr marL="895350" algn="just"/>
            <a:r>
              <a:rPr lang="fr-FR" dirty="0"/>
              <a:t>	Si ces agents sont à temps complet, il n’est possible d’attribuer la NBI qu’à un seul d’entre eux. </a:t>
            </a:r>
          </a:p>
          <a:p>
            <a:pPr marL="895350" algn="just"/>
            <a:endParaRPr lang="fr-FR" dirty="0"/>
          </a:p>
          <a:p>
            <a:pPr marL="895350" algn="just"/>
            <a:r>
              <a:rPr lang="fr-FR" dirty="0"/>
              <a:t>En revanche, </a:t>
            </a:r>
            <a:r>
              <a:rPr lang="fr-FR" dirty="0">
                <a:effectLst/>
                <a:latin typeface="Calibri" panose="020F0502020204030204" pitchFamily="34" charset="0"/>
                <a:ea typeface="Calibri" panose="020F0502020204030204" pitchFamily="34" charset="0"/>
                <a:cs typeface="Times New Roman" panose="02020603050405020304" pitchFamily="18" charset="0"/>
              </a:rPr>
              <a:t>la réponse ministérielle n°27297 du 17 mars 2023 a précisé que si deux secrétaires de mairie exercent à mi-temps, il est possible de leur partager la NBI à hauteur de 15 points chacun. </a:t>
            </a:r>
            <a:endParaRPr lang="fr-FR" dirty="0"/>
          </a:p>
          <a:p>
            <a:pPr marL="895350" algn="just"/>
            <a:endParaRPr lang="fr-FR" sz="2000" b="1"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p:txBody>
      </p:sp>
    </p:spTree>
    <p:extLst>
      <p:ext uri="{BB962C8B-B14F-4D97-AF65-F5344CB8AC3E}">
        <p14:creationId xmlns:p14="http://schemas.microsoft.com/office/powerpoint/2010/main" val="41497467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F. </a:t>
            </a:r>
            <a:r>
              <a:rPr lang="fr-FR" sz="3200" b="1" dirty="0">
                <a:ln w="1905"/>
                <a:solidFill>
                  <a:schemeClr val="accent1"/>
                </a:solidFill>
                <a:latin typeface="Calibri" panose="020F0502020204030204" pitchFamily="34" charset="0"/>
                <a:cs typeface="Calibri" panose="020F0502020204030204" pitchFamily="34" charset="0"/>
              </a:rPr>
              <a:t>Foire aux Questions</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6063198"/>
          </a:xfrm>
          <a:prstGeom prst="rect">
            <a:avLst/>
          </a:prstGeom>
        </p:spPr>
        <p:txBody>
          <a:bodyPr wrap="square">
            <a:spAutoFit/>
          </a:bodyPr>
          <a:lstStyle/>
          <a:p>
            <a:pPr marL="342900" indent="-342900">
              <a:buFont typeface="Wingdings"/>
              <a:buChar char="F"/>
            </a:pPr>
            <a:r>
              <a:rPr lang="fr-FR" sz="2400" b="1" dirty="0"/>
              <a:t> </a:t>
            </a:r>
            <a:r>
              <a:rPr lang="fr-FR" sz="2000" b="1" dirty="0"/>
              <a:t>Si une collectivité change de strate démographique après un recensement, que devient la NBI des agents ?</a:t>
            </a:r>
          </a:p>
          <a:p>
            <a:endParaRPr lang="fr-FR" sz="2000" b="1" dirty="0"/>
          </a:p>
          <a:p>
            <a:r>
              <a:rPr lang="fr-FR" sz="2000" dirty="0"/>
              <a:t>Il faudra distinguer deux situations : </a:t>
            </a:r>
          </a:p>
          <a:p>
            <a:endParaRPr lang="fr-FR" sz="2000" dirty="0"/>
          </a:p>
          <a:p>
            <a:pPr marL="1238250" indent="-342900">
              <a:buFontTx/>
              <a:buChar char="-"/>
            </a:pPr>
            <a:r>
              <a:rPr lang="fr-FR" sz="2000" dirty="0"/>
              <a:t>Les agent qui percevaient la NBI avant le changement de strate la conservent tant qu’ils continuent d’exercer les fonctions correspondantes ; </a:t>
            </a:r>
          </a:p>
          <a:p>
            <a:pPr marL="1238250" indent="-342900">
              <a:buFontTx/>
              <a:buChar char="-"/>
            </a:pPr>
            <a:r>
              <a:rPr lang="fr-FR" sz="2000" dirty="0"/>
              <a:t>Les agents qui ne bénéficiaient pas de la NBI ne peuvent pas y prétendre si la strate démographique n’est pas prévue par décret. </a:t>
            </a:r>
          </a:p>
          <a:p>
            <a:pPr marL="895350"/>
            <a:endParaRPr lang="fr-FR" sz="2000" b="1" dirty="0"/>
          </a:p>
          <a:p>
            <a:pPr marL="342900" indent="-342900">
              <a:buFont typeface="Wingdings"/>
              <a:buChar char="F"/>
            </a:pPr>
            <a:r>
              <a:rPr lang="fr-FR" sz="2000" b="1" dirty="0"/>
              <a:t>La NBI est-elle versée lors d’un temps partiel thérapeutique ? </a:t>
            </a:r>
          </a:p>
          <a:p>
            <a:pPr marL="342900" indent="-342900">
              <a:buFont typeface="Wingdings"/>
              <a:buChar char="F"/>
            </a:pPr>
            <a:endParaRPr lang="fr-FR" sz="2400" b="1" dirty="0"/>
          </a:p>
          <a:p>
            <a:pPr marL="895350" algn="just"/>
            <a:r>
              <a:rPr lang="fr-FR" sz="2000" dirty="0"/>
              <a:t>	La NBI continue d’être versée dans les mêmes proportions que le traitement. </a:t>
            </a:r>
          </a:p>
          <a:p>
            <a:pPr marL="895350" algn="just"/>
            <a:endParaRPr lang="fr-FR" sz="2000" b="1"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p:txBody>
      </p:sp>
    </p:spTree>
    <p:extLst>
      <p:ext uri="{BB962C8B-B14F-4D97-AF65-F5344CB8AC3E}">
        <p14:creationId xmlns:p14="http://schemas.microsoft.com/office/powerpoint/2010/main" val="27861453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F. </a:t>
            </a:r>
            <a:r>
              <a:rPr lang="fr-FR" sz="3200" b="1" dirty="0">
                <a:ln w="1905"/>
                <a:solidFill>
                  <a:schemeClr val="accent1"/>
                </a:solidFill>
                <a:latin typeface="Calibri" panose="020F0502020204030204" pitchFamily="34" charset="0"/>
                <a:cs typeface="Calibri" panose="020F0502020204030204" pitchFamily="34" charset="0"/>
              </a:rPr>
              <a:t>Foire aux Questions</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4770537"/>
          </a:xfrm>
          <a:prstGeom prst="rect">
            <a:avLst/>
          </a:prstGeom>
        </p:spPr>
        <p:txBody>
          <a:bodyPr wrap="square">
            <a:spAutoFit/>
          </a:bodyPr>
          <a:lstStyle/>
          <a:p>
            <a:pPr marL="342900" indent="-342900">
              <a:buFont typeface="Wingdings"/>
              <a:buChar char="F"/>
            </a:pPr>
            <a:r>
              <a:rPr lang="fr-FR" sz="2400" b="1" dirty="0"/>
              <a:t> </a:t>
            </a:r>
            <a:r>
              <a:rPr lang="fr-FR" sz="2000" b="1" dirty="0"/>
              <a:t>Si un agent bénéficiant d’une NBI d’encadrement, se retrouve sans encadrement effectif, doit-on suspendre sa NBI ?</a:t>
            </a:r>
          </a:p>
          <a:p>
            <a:endParaRPr lang="fr-FR" sz="2000" b="1" dirty="0"/>
          </a:p>
          <a:p>
            <a:r>
              <a:rPr lang="fr-FR" sz="2000" dirty="0"/>
              <a:t>La NBI d’encadrement nécessite l’encadrement réel d’agents. </a:t>
            </a:r>
          </a:p>
          <a:p>
            <a:endParaRPr lang="fr-FR" sz="2000" dirty="0"/>
          </a:p>
          <a:p>
            <a:r>
              <a:rPr lang="fr-FR" sz="2000" dirty="0"/>
              <a:t>Par exemple pour la NBI d’encadrement d’un service administratif requérant une technicité particulière : si l’agent bénéficiant de la NBI voit le poste de l’agent encadré devenir vacant, alors il est nécessaire d’arrêter le versement de la NBI liée à l’encadrement. </a:t>
            </a:r>
          </a:p>
          <a:p>
            <a:endParaRPr lang="fr-FR" sz="2000" dirty="0"/>
          </a:p>
          <a:p>
            <a:r>
              <a:rPr lang="fr-FR" sz="2000" dirty="0"/>
              <a:t>En revanche, l’agent pourra bénéficier à nouveau de cette NBI lorsque sera recruté un nouveau collaborateur. </a:t>
            </a:r>
          </a:p>
          <a:p>
            <a:endParaRPr lang="fr-FR" sz="2000" dirty="0"/>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p:txBody>
      </p:sp>
    </p:spTree>
    <p:extLst>
      <p:ext uri="{BB962C8B-B14F-4D97-AF65-F5344CB8AC3E}">
        <p14:creationId xmlns:p14="http://schemas.microsoft.com/office/powerpoint/2010/main" val="5464875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Serveur_gestion\Public CDG\Transfert de donnees\Diffusion-Communication\Charte graphique\Secretariat direction\autres docs\couverture powerpoin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3902"/>
            <a:ext cx="9142643" cy="6856561"/>
          </a:xfrm>
          <a:prstGeom prst="rect">
            <a:avLst/>
          </a:prstGeom>
          <a:noFill/>
          <a:extLst>
            <a:ext uri="{909E8E84-426E-40DD-AFC4-6F175D3DCCD1}">
              <a14:hiddenFill xmlns:a14="http://schemas.microsoft.com/office/drawing/2010/main">
                <a:solidFill>
                  <a:srgbClr val="FFFFFF"/>
                </a:solidFill>
              </a14:hiddenFill>
            </a:ext>
          </a:extLst>
        </p:spPr>
      </p:pic>
      <p:sp>
        <p:nvSpPr>
          <p:cNvPr id="2050" name="Rectangle 2"/>
          <p:cNvSpPr>
            <a:spLocks noGrp="1" noChangeArrowheads="1"/>
          </p:cNvSpPr>
          <p:nvPr>
            <p:ph type="ctrTitle"/>
          </p:nvPr>
        </p:nvSpPr>
        <p:spPr>
          <a:xfrm>
            <a:off x="2478466" y="1509911"/>
            <a:ext cx="5471492" cy="2376264"/>
          </a:xfrm>
        </p:spPr>
        <p:txBody>
          <a:bodyPr/>
          <a:lstStyle/>
          <a:p>
            <a:r>
              <a:rPr lang="fr-FR" altLang="fr-FR" sz="4000" b="1" dirty="0">
                <a:solidFill>
                  <a:srgbClr val="3F2270"/>
                </a:solidFill>
                <a:latin typeface="Calibri" panose="020F0502020204030204" pitchFamily="34" charset="0"/>
                <a:cs typeface="Calibri" panose="020F0502020204030204" pitchFamily="34" charset="0"/>
              </a:rPr>
              <a:t>II - Actualités juridiques</a:t>
            </a:r>
          </a:p>
        </p:txBody>
      </p:sp>
      <p:sp>
        <p:nvSpPr>
          <p:cNvPr id="9" name="Rectangle 2"/>
          <p:cNvSpPr txBox="1">
            <a:spLocks noChangeArrowheads="1"/>
          </p:cNvSpPr>
          <p:nvPr/>
        </p:nvSpPr>
        <p:spPr bwMode="auto">
          <a:xfrm>
            <a:off x="4387277" y="6122568"/>
            <a:ext cx="3003654" cy="539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4" tIns="45712" rIns="91424" bIns="45712"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altLang="fr-FR" sz="1800" kern="0" dirty="0">
                <a:solidFill>
                  <a:schemeClr val="tx1"/>
                </a:solidFill>
                <a:latin typeface="Calibri" panose="020F0502020204030204" pitchFamily="34" charset="0"/>
                <a:cs typeface="Calibri" panose="020F0502020204030204" pitchFamily="34" charset="0"/>
              </a:rPr>
              <a:t>14 mars 2023</a:t>
            </a: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6087" y="3886174"/>
            <a:ext cx="2586131" cy="2743047"/>
          </a:xfrm>
          <a:prstGeom prst="rect">
            <a:avLst/>
          </a:prstGeom>
        </p:spPr>
      </p:pic>
    </p:spTree>
    <p:extLst>
      <p:ext uri="{BB962C8B-B14F-4D97-AF65-F5344CB8AC3E}">
        <p14:creationId xmlns:p14="http://schemas.microsoft.com/office/powerpoint/2010/main" val="1150109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2000" fill="hold"/>
                                        <p:tgtEl>
                                          <p:spTgt spid="2050"/>
                                        </p:tgtEl>
                                        <p:attrNameLst>
                                          <p:attrName>ppt_w</p:attrName>
                                        </p:attrNameLst>
                                      </p:cBhvr>
                                      <p:tavLst>
                                        <p:tav tm="0">
                                          <p:val>
                                            <p:fltVal val="0"/>
                                          </p:val>
                                        </p:tav>
                                        <p:tav tm="100000">
                                          <p:val>
                                            <p:strVal val="#ppt_w"/>
                                          </p:val>
                                        </p:tav>
                                      </p:tavLst>
                                    </p:anim>
                                    <p:anim calcmode="lin" valueType="num">
                                      <p:cBhvr>
                                        <p:cTn id="8" dur="2000" fill="hold"/>
                                        <p:tgtEl>
                                          <p:spTgt spid="2050"/>
                                        </p:tgtEl>
                                        <p:attrNameLst>
                                          <p:attrName>ppt_h</p:attrName>
                                        </p:attrNameLst>
                                      </p:cBhvr>
                                      <p:tavLst>
                                        <p:tav tm="0">
                                          <p:val>
                                            <p:fltVal val="0"/>
                                          </p:val>
                                        </p:tav>
                                        <p:tav tm="100000">
                                          <p:val>
                                            <p:strVal val="#ppt_h"/>
                                          </p:val>
                                        </p:tav>
                                      </p:tavLst>
                                    </p:anim>
                                    <p:animEffect transition="in" filter="fade">
                                      <p:cBhvr>
                                        <p:cTn id="9" dur="2000"/>
                                        <p:tgtEl>
                                          <p:spTgt spid="2050"/>
                                        </p:tgtEl>
                                      </p:cBhvr>
                                    </p:animEffect>
                                  </p:childTnLst>
                                </p:cTn>
                              </p:par>
                            </p:childTnLst>
                          </p:cTn>
                        </p:par>
                        <p:par>
                          <p:cTn id="10" fill="hold">
                            <p:stCondLst>
                              <p:cond delay="2000"/>
                            </p:stCondLst>
                            <p:childTnLst>
                              <p:par>
                                <p:cTn id="11" presetID="53" presetClass="entr" presetSubtype="16"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2000" fill="hold"/>
                                        <p:tgtEl>
                                          <p:spTgt spid="9"/>
                                        </p:tgtEl>
                                        <p:attrNameLst>
                                          <p:attrName>ppt_w</p:attrName>
                                        </p:attrNameLst>
                                      </p:cBhvr>
                                      <p:tavLst>
                                        <p:tav tm="0">
                                          <p:val>
                                            <p:fltVal val="0"/>
                                          </p:val>
                                        </p:tav>
                                        <p:tav tm="100000">
                                          <p:val>
                                            <p:strVal val="#ppt_w"/>
                                          </p:val>
                                        </p:tav>
                                      </p:tavLst>
                                    </p:anim>
                                    <p:anim calcmode="lin" valueType="num">
                                      <p:cBhvr>
                                        <p:cTn id="14" dur="2000" fill="hold"/>
                                        <p:tgtEl>
                                          <p:spTgt spid="9"/>
                                        </p:tgtEl>
                                        <p:attrNameLst>
                                          <p:attrName>ppt_h</p:attrName>
                                        </p:attrNameLst>
                                      </p:cBhvr>
                                      <p:tavLst>
                                        <p:tav tm="0">
                                          <p:val>
                                            <p:fltVal val="0"/>
                                          </p:val>
                                        </p:tav>
                                        <p:tav tm="100000">
                                          <p:val>
                                            <p:strVal val="#ppt_h"/>
                                          </p:val>
                                        </p:tav>
                                      </p:tavLst>
                                    </p:anim>
                                    <p:animEffect transition="in" filter="fade">
                                      <p:cBhvr>
                                        <p:cTn id="15"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II - Actualités juridiques</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5632311"/>
          </a:xfrm>
          <a:prstGeom prst="rect">
            <a:avLst/>
          </a:prstGeom>
        </p:spPr>
        <p:txBody>
          <a:bodyPr wrap="square">
            <a:spAutoFit/>
          </a:bodyPr>
          <a:lstStyle/>
          <a:p>
            <a:pPr marL="342900" indent="-342900">
              <a:buFont typeface="Wingdings"/>
              <a:buChar char="F"/>
            </a:pPr>
            <a:r>
              <a:rPr lang="fr-FR" sz="2400" b="1" dirty="0">
                <a:solidFill>
                  <a:srgbClr val="FF0000"/>
                </a:solidFill>
              </a:rPr>
              <a:t>RAPPEL : </a:t>
            </a:r>
            <a:r>
              <a:rPr lang="fr-FR" sz="2000" b="1" dirty="0">
                <a:solidFill>
                  <a:srgbClr val="FF0000"/>
                </a:solidFill>
              </a:rPr>
              <a:t>Suppression de la visite d’aptitude physique auprès du médecin agréé</a:t>
            </a:r>
          </a:p>
          <a:p>
            <a:pPr algn="just"/>
            <a:endParaRPr lang="fr-FR" sz="2000" b="1" dirty="0">
              <a:solidFill>
                <a:schemeClr val="accent3">
                  <a:lumMod val="75000"/>
                </a:schemeClr>
              </a:solidFill>
            </a:endParaRPr>
          </a:p>
          <a:p>
            <a:pPr algn="just"/>
            <a:r>
              <a:rPr lang="fr-FR" sz="1600" dirty="0"/>
              <a:t>Pour mémoire, l’article 1er de l’ordonnance « Santé-Famille » n° 2020-1447 du 25 novembre 2020 a remplacé la condition générale d’aptitude physique à l’entrée dans la fonction publique par « des conditions de santé particulières exigées pour l’exercice de certaines fonctions relevant de certains corps ou cadre d’emplois en raison des risques spécifiques que ces fonctions comportent pour les agents ou pour les tiers et des sujétions que celles-ci impliquent ».</a:t>
            </a:r>
          </a:p>
          <a:p>
            <a:pPr algn="just"/>
            <a:endParaRPr lang="fr-FR" sz="1000" dirty="0"/>
          </a:p>
          <a:p>
            <a:pPr algn="just"/>
            <a:r>
              <a:rPr lang="fr-FR" sz="1600" dirty="0"/>
              <a:t>Un délai de deux ans suivant la publication de l’ordonnance était accordé au Gouvernement afin d’engager la modification de certains statuts particuliers pour préciser les conditions de santé particulières propres aux fonctions concernées.</a:t>
            </a:r>
          </a:p>
          <a:p>
            <a:pPr algn="just"/>
            <a:endParaRPr lang="fr-FR" sz="1000" dirty="0"/>
          </a:p>
          <a:p>
            <a:pPr algn="just"/>
            <a:r>
              <a:rPr lang="fr-FR" sz="1600" b="1" dirty="0"/>
              <a:t>AINSI, DEPUIS LE 26 NOVEMBRE 2022</a:t>
            </a:r>
            <a:r>
              <a:rPr lang="fr-FR" sz="1600" dirty="0"/>
              <a:t>, la visite d’aptitude physique par un médecin agréé préalablement au recrutement des agents publics n’est plus obligatoire, sauf lorsque l’exercice de certaines fonctions exige des conditions de santé particulières en raison des risques particuliers que comportent ces fonctions. </a:t>
            </a:r>
          </a:p>
          <a:p>
            <a:pPr algn="just"/>
            <a:endParaRPr lang="fr-FR" sz="1600" dirty="0"/>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p:txBody>
      </p:sp>
    </p:spTree>
    <p:extLst>
      <p:ext uri="{BB962C8B-B14F-4D97-AF65-F5344CB8AC3E}">
        <p14:creationId xmlns:p14="http://schemas.microsoft.com/office/powerpoint/2010/main" val="3263643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chemeClr val="accent1"/>
                </a:solidFill>
                <a:latin typeface="+mj-lt"/>
              </a:rPr>
              <a:t>Sommaire</a:t>
            </a:r>
            <a:endParaRPr lang="fr-FR" altLang="fr-FR" b="1" dirty="0">
              <a:solidFill>
                <a:schemeClr val="accent1"/>
              </a:solidFill>
              <a:latin typeface="+mj-lt"/>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4955203"/>
          </a:xfrm>
          <a:prstGeom prst="rect">
            <a:avLst/>
          </a:prstGeom>
        </p:spPr>
        <p:txBody>
          <a:bodyPr wrap="square">
            <a:spAutoFit/>
          </a:bodyPr>
          <a:lstStyle/>
          <a:p>
            <a:endParaRPr lang="fr-FR" sz="2800" b="1" dirty="0">
              <a:solidFill>
                <a:schemeClr val="accent1"/>
              </a:solidFill>
            </a:endParaRPr>
          </a:p>
          <a:p>
            <a:r>
              <a:rPr lang="fr-FR" sz="2800" b="1" dirty="0">
                <a:solidFill>
                  <a:schemeClr val="accent1"/>
                </a:solidFill>
              </a:rPr>
              <a:t>A - Références juridiques</a:t>
            </a:r>
          </a:p>
          <a:p>
            <a:pPr marL="571500" indent="-571500">
              <a:buFont typeface="+mj-lt"/>
              <a:buAutoNum type="romanUcPeriod"/>
            </a:pPr>
            <a:endParaRPr lang="fr-FR" sz="1600" b="1" dirty="0">
              <a:solidFill>
                <a:schemeClr val="accent1"/>
              </a:solidFill>
            </a:endParaRPr>
          </a:p>
          <a:p>
            <a:r>
              <a:rPr lang="fr-FR" sz="2800" b="1" dirty="0">
                <a:solidFill>
                  <a:schemeClr val="accent1"/>
                </a:solidFill>
              </a:rPr>
              <a:t>B – Cadre général de la NBI</a:t>
            </a:r>
          </a:p>
          <a:p>
            <a:pPr marL="571500" indent="-571500">
              <a:buFont typeface="+mj-lt"/>
              <a:buAutoNum type="romanUcPeriod"/>
            </a:pPr>
            <a:endParaRPr lang="fr-FR" sz="1600" b="1" dirty="0">
              <a:solidFill>
                <a:schemeClr val="accent1"/>
              </a:solidFill>
            </a:endParaRPr>
          </a:p>
          <a:p>
            <a:r>
              <a:rPr lang="fr-FR" sz="2800" b="1" dirty="0">
                <a:solidFill>
                  <a:schemeClr val="accent1"/>
                </a:solidFill>
              </a:rPr>
              <a:t>C - La NBI et les absences</a:t>
            </a:r>
          </a:p>
          <a:p>
            <a:endParaRPr lang="fr-FR" sz="1600" b="1" dirty="0">
              <a:solidFill>
                <a:schemeClr val="accent1"/>
              </a:solidFill>
            </a:endParaRPr>
          </a:p>
          <a:p>
            <a:r>
              <a:rPr lang="fr-FR" sz="2800" b="1" dirty="0">
                <a:solidFill>
                  <a:schemeClr val="accent1"/>
                </a:solidFill>
              </a:rPr>
              <a:t>D - La NBI versée à tort ou non versée</a:t>
            </a:r>
          </a:p>
          <a:p>
            <a:pPr marL="571500" indent="-571500">
              <a:buFont typeface="+mj-lt"/>
              <a:buAutoNum type="romanUcPeriod"/>
            </a:pPr>
            <a:endParaRPr lang="fr-FR" sz="1600" b="1" dirty="0">
              <a:solidFill>
                <a:schemeClr val="accent1"/>
              </a:solidFill>
            </a:endParaRPr>
          </a:p>
          <a:p>
            <a:r>
              <a:rPr lang="fr-FR" sz="2800" b="1" dirty="0">
                <a:solidFill>
                  <a:schemeClr val="accent1"/>
                </a:solidFill>
              </a:rPr>
              <a:t>E - Temps d’échanges</a:t>
            </a:r>
          </a:p>
          <a:p>
            <a:endParaRPr lang="fr-FR" sz="1600" b="1" dirty="0">
              <a:solidFill>
                <a:schemeClr val="accent1"/>
              </a:solidFill>
            </a:endParaRPr>
          </a:p>
          <a:p>
            <a:r>
              <a:rPr lang="fr-FR" sz="2800" b="1" dirty="0">
                <a:solidFill>
                  <a:schemeClr val="accent1"/>
                </a:solidFill>
              </a:rPr>
              <a:t>F – Foire aux Questions</a:t>
            </a:r>
          </a:p>
          <a:p>
            <a:endParaRPr lang="fr-FR" sz="2800" b="1" dirty="0">
              <a:solidFill>
                <a:schemeClr val="accent1"/>
              </a:solidFill>
            </a:endParaRPr>
          </a:p>
        </p:txBody>
      </p:sp>
    </p:spTree>
    <p:extLst>
      <p:ext uri="{BB962C8B-B14F-4D97-AF65-F5344CB8AC3E}">
        <p14:creationId xmlns:p14="http://schemas.microsoft.com/office/powerpoint/2010/main" val="11340835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II - Actualités juridiques</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5078313"/>
          </a:xfrm>
          <a:prstGeom prst="rect">
            <a:avLst/>
          </a:prstGeom>
        </p:spPr>
        <p:txBody>
          <a:bodyPr wrap="square">
            <a:spAutoFit/>
          </a:bodyPr>
          <a:lstStyle/>
          <a:p>
            <a:pPr marL="342900" indent="-342900" algn="just">
              <a:buFont typeface="Wingdings"/>
              <a:buChar char="F"/>
            </a:pPr>
            <a:r>
              <a:rPr lang="fr-FR" sz="2400" b="1" dirty="0">
                <a:solidFill>
                  <a:srgbClr val="FF0000"/>
                </a:solidFill>
              </a:rPr>
              <a:t>RAPPEL : </a:t>
            </a:r>
            <a:r>
              <a:rPr lang="fr-FR" sz="2000" b="1" dirty="0">
                <a:solidFill>
                  <a:srgbClr val="FF0000"/>
                </a:solidFill>
              </a:rPr>
              <a:t>Suppression de la visite d’aptitude physique auprès du médecin agréé</a:t>
            </a:r>
          </a:p>
          <a:p>
            <a:pPr algn="just"/>
            <a:endParaRPr lang="fr-FR" sz="1600" dirty="0"/>
          </a:p>
          <a:p>
            <a:pPr algn="just"/>
            <a:r>
              <a:rPr lang="fr-FR" sz="1600" dirty="0"/>
              <a:t>On retrouve cette disposition au sein des articles L.321-1 et L.321-3 du Code Général de la Fonction Publique (CGFP).</a:t>
            </a:r>
          </a:p>
          <a:p>
            <a:pPr algn="just"/>
            <a:endParaRPr lang="fr-FR" sz="1600" dirty="0"/>
          </a:p>
          <a:p>
            <a:pPr algn="just"/>
            <a:r>
              <a:rPr lang="fr-FR" sz="1600" dirty="0"/>
              <a:t>Dans la fonction publique territoriale, sont concernés par le maintien de la visite d’aptitude, les sapeurs-pompiers professionnels dont les statuts (décret n°90-850 du 25 septembre 1990) prévoient des conditions de santé particulières fixées par un arrêté du 6 mai 2000.  </a:t>
            </a:r>
          </a:p>
          <a:p>
            <a:pPr algn="just"/>
            <a:endParaRPr lang="fr-FR" sz="1600" dirty="0"/>
          </a:p>
          <a:p>
            <a:pPr algn="just"/>
            <a:r>
              <a:rPr lang="fr-FR" sz="1600" dirty="0"/>
              <a:t>À l’exception des sapeurs-pompiers professionnels, </a:t>
            </a:r>
            <a:r>
              <a:rPr lang="fr-FR" sz="1600" b="1" dirty="0"/>
              <a:t>aucun statut particulier dans la fonction publique territoriale ne prévoit à ce jour de conditions de santé particulières.</a:t>
            </a:r>
          </a:p>
          <a:p>
            <a:pPr algn="just"/>
            <a:endParaRPr lang="fr-FR" sz="1600" dirty="0"/>
          </a:p>
          <a:p>
            <a:pPr algn="just"/>
            <a:r>
              <a:rPr lang="fr-FR" sz="1600" b="1" dirty="0"/>
              <a:t>IMPORTANT : la visite organisée auprès du service de médecine préventive reste obligatoire lors de chaque recrutement </a:t>
            </a:r>
            <a:r>
              <a:rPr lang="fr-FR" sz="1600" dirty="0"/>
              <a:t>(article L.812-4 du CGFP). À cette occasion, le médecin du travail peut formuler un avis ou émettre des propositions lors de l'affectation de l'agent au poste de travail au vu de ses particularités et au regard de l'état de santé de l'agent.</a:t>
            </a:r>
          </a:p>
          <a:p>
            <a:endParaRPr lang="fr-FR" sz="2000" dirty="0"/>
          </a:p>
          <a:p>
            <a:pPr marL="342900" indent="-342900">
              <a:buFont typeface="Arial" panose="020B0604020202020204" pitchFamily="34" charset="0"/>
              <a:buChar char="•"/>
            </a:pPr>
            <a:endParaRPr lang="fr-FR" sz="2000" dirty="0"/>
          </a:p>
        </p:txBody>
      </p:sp>
    </p:spTree>
    <p:extLst>
      <p:ext uri="{BB962C8B-B14F-4D97-AF65-F5344CB8AC3E}">
        <p14:creationId xmlns:p14="http://schemas.microsoft.com/office/powerpoint/2010/main" val="37003083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II - Actualités juridiques</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5693866"/>
          </a:xfrm>
          <a:prstGeom prst="rect">
            <a:avLst/>
          </a:prstGeom>
        </p:spPr>
        <p:txBody>
          <a:bodyPr wrap="square">
            <a:spAutoFit/>
          </a:bodyPr>
          <a:lstStyle/>
          <a:p>
            <a:pPr marL="342900" indent="-342900">
              <a:buFont typeface="Wingdings"/>
              <a:buChar char="F"/>
            </a:pPr>
            <a:r>
              <a:rPr lang="fr-FR" sz="2400" b="1" dirty="0">
                <a:solidFill>
                  <a:srgbClr val="FF0000"/>
                </a:solidFill>
              </a:rPr>
              <a:t>RAPPEL : </a:t>
            </a:r>
            <a:r>
              <a:rPr lang="fr-FR" sz="2000" b="1" dirty="0">
                <a:solidFill>
                  <a:srgbClr val="FF0000"/>
                </a:solidFill>
              </a:rPr>
              <a:t>1er mai : suppression du doublement de la rémunération</a:t>
            </a:r>
          </a:p>
          <a:p>
            <a:pPr algn="just"/>
            <a:endParaRPr lang="fr-FR" sz="2000" b="1" dirty="0">
              <a:solidFill>
                <a:schemeClr val="accent3">
                  <a:lumMod val="75000"/>
                </a:schemeClr>
              </a:solidFill>
            </a:endParaRPr>
          </a:p>
          <a:p>
            <a:pPr algn="just"/>
            <a:r>
              <a:rPr lang="fr-FR" sz="2000" b="1" dirty="0"/>
              <a:t>La loi de finances pour 2023 abroge les dispositions de l’article L. 621-9 du Code général de la fonction publique à compter du 1er janvier 2023</a:t>
            </a:r>
          </a:p>
          <a:p>
            <a:pPr algn="just"/>
            <a:endParaRPr lang="fr-FR" sz="2000" dirty="0"/>
          </a:p>
          <a:p>
            <a:pPr algn="just"/>
            <a:r>
              <a:rPr lang="fr-FR" sz="2000" dirty="0"/>
              <a:t>Cet article prévoyait que « le 1er mai est jour férié et chômé pour les agents publics, dans les conditions fixées aux articles L. 3133-4 et L. 3133-6 du code du travail ». </a:t>
            </a:r>
          </a:p>
          <a:p>
            <a:pPr algn="just"/>
            <a:r>
              <a:rPr lang="fr-FR" sz="2000" dirty="0"/>
              <a:t>Ainsi, les agents travaillant le 1er mai avaient droit, « en plus du salaire correspondant au travail accompli, à une indemnité égale au montant de ce salaire » à la charge de leur employeur.</a:t>
            </a:r>
          </a:p>
          <a:p>
            <a:pPr algn="just"/>
            <a:endParaRPr lang="fr-FR" sz="2000" dirty="0"/>
          </a:p>
          <a:p>
            <a:pPr algn="just"/>
            <a:r>
              <a:rPr lang="fr-FR" sz="2000" dirty="0"/>
              <a:t>Ces dispositions sont donc abrogées et </a:t>
            </a:r>
            <a:r>
              <a:rPr lang="fr-FR" sz="2000" b="1" dirty="0"/>
              <a:t>le 1er mai n’est plus doublement payé. </a:t>
            </a:r>
          </a:p>
          <a:p>
            <a:pPr algn="just"/>
            <a:r>
              <a:rPr lang="fr-FR" sz="2000" b="1" dirty="0"/>
              <a:t>Il fait l’objet d'une majoration comme pour tout autre jour férié. </a:t>
            </a:r>
          </a:p>
          <a:p>
            <a:pPr algn="just"/>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p:txBody>
      </p:sp>
    </p:spTree>
    <p:extLst>
      <p:ext uri="{BB962C8B-B14F-4D97-AF65-F5344CB8AC3E}">
        <p14:creationId xmlns:p14="http://schemas.microsoft.com/office/powerpoint/2010/main" val="20478803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II - Actualités juridiques</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4770537"/>
          </a:xfrm>
          <a:prstGeom prst="rect">
            <a:avLst/>
          </a:prstGeom>
        </p:spPr>
        <p:txBody>
          <a:bodyPr wrap="square">
            <a:spAutoFit/>
          </a:bodyPr>
          <a:lstStyle/>
          <a:p>
            <a:pPr marL="342900" indent="-342900">
              <a:buFont typeface="Wingdings"/>
              <a:buChar char="F"/>
            </a:pPr>
            <a:r>
              <a:rPr lang="fr-FR" sz="2400" b="1" dirty="0">
                <a:solidFill>
                  <a:srgbClr val="FF0000"/>
                </a:solidFill>
              </a:rPr>
              <a:t>N</a:t>
            </a:r>
            <a:r>
              <a:rPr lang="fr-FR" sz="2000" b="1" dirty="0">
                <a:solidFill>
                  <a:srgbClr val="FF0000"/>
                </a:solidFill>
              </a:rPr>
              <a:t>ouvelle mention dans le bulletin de paie : le montant net social </a:t>
            </a:r>
          </a:p>
          <a:p>
            <a:pPr algn="just"/>
            <a:endParaRPr lang="fr-FR" sz="2000" b="1" dirty="0">
              <a:solidFill>
                <a:schemeClr val="accent3">
                  <a:lumMod val="75000"/>
                </a:schemeClr>
              </a:solidFill>
            </a:endParaRPr>
          </a:p>
          <a:p>
            <a:pPr algn="just"/>
            <a:r>
              <a:rPr lang="fr-FR" sz="2000" dirty="0">
                <a:sym typeface="Wingdings"/>
              </a:rPr>
              <a:t> </a:t>
            </a:r>
            <a:r>
              <a:rPr lang="fr-FR" sz="2000" dirty="0"/>
              <a:t>Arrêté NOR : SPRS2219968A du 31 janvier 2023 modifiant l'arrêté du 25 février 2016 fixant les libellés, l'ordre et le regroupement des informations figurant sur le bulletin de paie mentionnées à l'article R. 3243-2 du code du travail</a:t>
            </a:r>
          </a:p>
          <a:p>
            <a:pPr algn="just"/>
            <a:endParaRPr lang="fr-FR" sz="2000" dirty="0"/>
          </a:p>
          <a:p>
            <a:pPr algn="just"/>
            <a:r>
              <a:rPr lang="fr-FR" sz="2000" b="1" dirty="0"/>
              <a:t>À partir du 1er juillet 2023</a:t>
            </a:r>
            <a:r>
              <a:rPr lang="fr-FR" sz="2000" dirty="0"/>
              <a:t>, en application de l'arrêté précité, le bulletin de paie comprendra une nouvelle rubrique : </a:t>
            </a:r>
            <a:r>
              <a:rPr lang="fr-FR" sz="2000" b="1" dirty="0"/>
              <a:t>le montant net social</a:t>
            </a:r>
            <a:r>
              <a:rPr lang="fr-FR" sz="2000" dirty="0"/>
              <a:t>. </a:t>
            </a:r>
          </a:p>
          <a:p>
            <a:pPr algn="just"/>
            <a:endParaRPr lang="fr-FR" sz="2000" dirty="0"/>
          </a:p>
          <a:p>
            <a:pPr algn="just"/>
            <a:r>
              <a:rPr lang="fr-FR" sz="2000"/>
              <a:t>Ce montant </a:t>
            </a:r>
            <a:r>
              <a:rPr lang="fr-FR" sz="2000" dirty="0"/>
              <a:t>est égal au revenu net après déduction de l’ensemble des cotisations sociales obligatoires.</a:t>
            </a:r>
          </a:p>
          <a:p>
            <a:pPr algn="just"/>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p:txBody>
      </p:sp>
    </p:spTree>
    <p:extLst>
      <p:ext uri="{BB962C8B-B14F-4D97-AF65-F5344CB8AC3E}">
        <p14:creationId xmlns:p14="http://schemas.microsoft.com/office/powerpoint/2010/main" val="1522291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II - Actualités juridiques</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5970865"/>
          </a:xfrm>
          <a:prstGeom prst="rect">
            <a:avLst/>
          </a:prstGeom>
        </p:spPr>
        <p:txBody>
          <a:bodyPr wrap="square">
            <a:spAutoFit/>
          </a:bodyPr>
          <a:lstStyle/>
          <a:p>
            <a:pPr marL="342900" indent="-342900">
              <a:buFont typeface="Wingdings"/>
              <a:buChar char="F"/>
            </a:pPr>
            <a:r>
              <a:rPr lang="fr-FR" sz="2400" b="1" dirty="0">
                <a:solidFill>
                  <a:srgbClr val="FF0000"/>
                </a:solidFill>
              </a:rPr>
              <a:t>Entretiens professionnels </a:t>
            </a:r>
            <a:endParaRPr lang="fr-FR" sz="2000" b="1" dirty="0">
              <a:solidFill>
                <a:srgbClr val="FF0000"/>
              </a:solidFill>
            </a:endParaRPr>
          </a:p>
          <a:p>
            <a:pPr algn="just"/>
            <a:endParaRPr lang="fr-FR" sz="1000" b="1" dirty="0">
              <a:solidFill>
                <a:schemeClr val="accent3">
                  <a:lumMod val="75000"/>
                </a:schemeClr>
              </a:solidFill>
            </a:endParaRPr>
          </a:p>
          <a:p>
            <a:pPr algn="just"/>
            <a:r>
              <a:rPr lang="fr-FR" sz="2000" u="sng" dirty="0">
                <a:solidFill>
                  <a:srgbClr val="FF0000"/>
                </a:solidFill>
              </a:rPr>
              <a:t>1 - Absence du N+1 </a:t>
            </a:r>
            <a:r>
              <a:rPr lang="fr-FR" sz="2000" dirty="0">
                <a:solidFill>
                  <a:srgbClr val="FF0000"/>
                </a:solidFill>
              </a:rPr>
              <a:t>(CAA de NANCY, 1ère chambre, 29/12/2022, n° 20NC00959)</a:t>
            </a:r>
          </a:p>
          <a:p>
            <a:pPr algn="just"/>
            <a:endParaRPr lang="fr-FR" sz="1000" dirty="0">
              <a:solidFill>
                <a:schemeClr val="accent3">
                  <a:lumMod val="75000"/>
                </a:schemeClr>
              </a:solidFill>
            </a:endParaRPr>
          </a:p>
          <a:p>
            <a:pPr algn="just"/>
            <a:r>
              <a:rPr lang="fr-FR" dirty="0">
                <a:solidFill>
                  <a:schemeClr val="accent3">
                    <a:lumMod val="75000"/>
                  </a:schemeClr>
                </a:solidFill>
              </a:rPr>
              <a:t>L'entretien professionnel annuel est conduit par le supérieur hiérarchique direct du fonctionnaire faisant l'objet de cet entretien. </a:t>
            </a:r>
          </a:p>
          <a:p>
            <a:pPr algn="just"/>
            <a:endParaRPr lang="fr-FR" dirty="0">
              <a:solidFill>
                <a:schemeClr val="accent3">
                  <a:lumMod val="75000"/>
                </a:schemeClr>
              </a:solidFill>
            </a:endParaRPr>
          </a:p>
          <a:p>
            <a:pPr algn="just"/>
            <a:r>
              <a:rPr lang="fr-FR" dirty="0">
                <a:solidFill>
                  <a:schemeClr val="accent3">
                    <a:lumMod val="75000"/>
                  </a:schemeClr>
                </a:solidFill>
              </a:rPr>
              <a:t>Seul l'empêchement de la personne ayant cette qualité est susceptible de donner compétence, pour conduire cet entretien professionnel ainsi que pour en établir et signer le compte rendu, à une autre personne, pouvant être regardée, du fait de cet empêchement, comme exerçant temporairement à l'égard du fonctionnaire concerné les fonctions de supérieur hiérarchique direct. </a:t>
            </a:r>
          </a:p>
          <a:p>
            <a:pPr algn="just"/>
            <a:endParaRPr lang="fr-FR" dirty="0">
              <a:solidFill>
                <a:schemeClr val="accent3">
                  <a:lumMod val="75000"/>
                </a:schemeClr>
              </a:solidFill>
            </a:endParaRPr>
          </a:p>
          <a:p>
            <a:pPr algn="just"/>
            <a:r>
              <a:rPr lang="fr-FR" dirty="0">
                <a:solidFill>
                  <a:schemeClr val="accent3">
                    <a:lumMod val="75000"/>
                  </a:schemeClr>
                </a:solidFill>
              </a:rPr>
              <a:t>L'autorité territoriale est, pour sa part, compétente pour se prononcer sur une demande de révision du compte rendu d'entretien. </a:t>
            </a:r>
          </a:p>
          <a:p>
            <a:pPr algn="just"/>
            <a:endParaRPr lang="fr-FR" sz="2000" dirty="0">
              <a:solidFill>
                <a:schemeClr val="accent3">
                  <a:lumMod val="75000"/>
                </a:schemeClr>
              </a:solidFill>
            </a:endParaRPr>
          </a:p>
          <a:p>
            <a:pPr algn="just"/>
            <a:endParaRPr lang="fr-FR" sz="2000" dirty="0">
              <a:solidFill>
                <a:schemeClr val="accent3">
                  <a:lumMod val="75000"/>
                </a:schemeClr>
              </a:solidFill>
            </a:endParaRPr>
          </a:p>
          <a:p>
            <a:pPr algn="just"/>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p:txBody>
      </p:sp>
    </p:spTree>
    <p:extLst>
      <p:ext uri="{BB962C8B-B14F-4D97-AF65-F5344CB8AC3E}">
        <p14:creationId xmlns:p14="http://schemas.microsoft.com/office/powerpoint/2010/main" val="10202523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II - Actualités juridiques</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6155531"/>
          </a:xfrm>
          <a:prstGeom prst="rect">
            <a:avLst/>
          </a:prstGeom>
        </p:spPr>
        <p:txBody>
          <a:bodyPr wrap="square">
            <a:spAutoFit/>
          </a:bodyPr>
          <a:lstStyle/>
          <a:p>
            <a:pPr marL="342900" indent="-342900">
              <a:buFont typeface="Wingdings"/>
              <a:buChar char="F"/>
            </a:pPr>
            <a:r>
              <a:rPr lang="fr-FR" sz="2400" b="1" dirty="0">
                <a:solidFill>
                  <a:srgbClr val="FF0000"/>
                </a:solidFill>
              </a:rPr>
              <a:t>Entretiens professionnels </a:t>
            </a:r>
            <a:endParaRPr lang="fr-FR" sz="2000" b="1" dirty="0">
              <a:solidFill>
                <a:srgbClr val="FF0000"/>
              </a:solidFill>
            </a:endParaRPr>
          </a:p>
          <a:p>
            <a:pPr algn="just"/>
            <a:endParaRPr lang="fr-FR" sz="1000" b="1" dirty="0">
              <a:solidFill>
                <a:schemeClr val="accent3">
                  <a:lumMod val="75000"/>
                </a:schemeClr>
              </a:solidFill>
            </a:endParaRPr>
          </a:p>
          <a:p>
            <a:pPr algn="just"/>
            <a:r>
              <a:rPr lang="fr-FR" sz="2000" u="sng" dirty="0">
                <a:solidFill>
                  <a:srgbClr val="FF0000"/>
                </a:solidFill>
              </a:rPr>
              <a:t>2 – Entretien professionnel et accident de service </a:t>
            </a:r>
            <a:r>
              <a:rPr lang="fr-FR" sz="2000" dirty="0">
                <a:solidFill>
                  <a:srgbClr val="FF0000"/>
                </a:solidFill>
              </a:rPr>
              <a:t>(CAA de Toulouse, 2</a:t>
            </a:r>
            <a:r>
              <a:rPr lang="fr-FR" sz="2000" baseline="30000" dirty="0">
                <a:solidFill>
                  <a:srgbClr val="FF0000"/>
                </a:solidFill>
              </a:rPr>
              <a:t>ème</a:t>
            </a:r>
            <a:r>
              <a:rPr lang="fr-FR" sz="2000" dirty="0">
                <a:solidFill>
                  <a:srgbClr val="FF0000"/>
                </a:solidFill>
              </a:rPr>
              <a:t> chambre, 30 décembre 2022, n° 21TL00894 ; </a:t>
            </a:r>
            <a:r>
              <a:rPr lang="fr-FR" sz="2000" dirty="0" err="1">
                <a:solidFill>
                  <a:srgbClr val="FF0000"/>
                </a:solidFill>
              </a:rPr>
              <a:t>cf</a:t>
            </a:r>
            <a:r>
              <a:rPr lang="fr-FR" sz="2000" dirty="0">
                <a:solidFill>
                  <a:srgbClr val="FF0000"/>
                </a:solidFill>
              </a:rPr>
              <a:t> également : CE, 27 septembre 2021, Mme A., n° 440983). </a:t>
            </a:r>
          </a:p>
          <a:p>
            <a:pPr algn="just"/>
            <a:endParaRPr lang="fr-FR" sz="1000" dirty="0">
              <a:solidFill>
                <a:schemeClr val="accent3">
                  <a:lumMod val="75000"/>
                </a:schemeClr>
              </a:solidFill>
            </a:endParaRPr>
          </a:p>
          <a:p>
            <a:pPr algn="just"/>
            <a:r>
              <a:rPr lang="fr-FR" u="sng" dirty="0">
                <a:solidFill>
                  <a:schemeClr val="accent3">
                    <a:lumMod val="75000"/>
                  </a:schemeClr>
                </a:solidFill>
              </a:rPr>
              <a:t>Rappel :</a:t>
            </a:r>
            <a:r>
              <a:rPr lang="fr-FR" dirty="0">
                <a:solidFill>
                  <a:schemeClr val="accent3">
                    <a:lumMod val="75000"/>
                  </a:schemeClr>
                </a:solidFill>
              </a:rPr>
              <a:t> constitue un accident de service, un évènement survenu à une date certaine, par le fait ou à l'occasion du service, dont il est résulté une lésion ou une affection physique ou psychologique, quelle que soit la date d'apparition de celle-ci. </a:t>
            </a:r>
          </a:p>
          <a:p>
            <a:pPr algn="just"/>
            <a:endParaRPr lang="fr-FR" sz="1000" dirty="0">
              <a:solidFill>
                <a:schemeClr val="accent3">
                  <a:lumMod val="75000"/>
                </a:schemeClr>
              </a:solidFill>
            </a:endParaRPr>
          </a:p>
          <a:p>
            <a:pPr algn="just"/>
            <a:r>
              <a:rPr lang="fr-FR" dirty="0">
                <a:solidFill>
                  <a:schemeClr val="accent3">
                    <a:lumMod val="75000"/>
                  </a:schemeClr>
                </a:solidFill>
              </a:rPr>
              <a:t>Un entretien d’évaluation entre un agent et son supérieur hiérarchique, </a:t>
            </a:r>
            <a:r>
              <a:rPr lang="fr-FR" b="1" dirty="0">
                <a:solidFill>
                  <a:schemeClr val="accent3">
                    <a:lumMod val="75000"/>
                  </a:schemeClr>
                </a:solidFill>
              </a:rPr>
              <a:t>qui peut conduire le supérieur hiérarchique à adresser aux agents des recommandations, remarques, reproches ou à prendre à leur encontre des mesures disciplinaires, ne saurait être regardé comme un événement soudain et violent susceptible d'être qualifié d'accident de service, quels que soient les effets qu'il a pu produire sur l'agent, sauf à ce qu'il soit établi qu'il aurait donné lieu à un comportement ou à des propos excédant l'exercice normal du pouvoir hiérarchique . </a:t>
            </a:r>
          </a:p>
          <a:p>
            <a:pPr algn="just"/>
            <a:endParaRPr lang="fr-FR" sz="2000" dirty="0">
              <a:solidFill>
                <a:schemeClr val="accent3">
                  <a:lumMod val="75000"/>
                </a:schemeClr>
              </a:solidFill>
            </a:endParaRPr>
          </a:p>
          <a:p>
            <a:pPr algn="just"/>
            <a:endParaRPr lang="fr-FR" sz="2000" dirty="0">
              <a:solidFill>
                <a:schemeClr val="accent3">
                  <a:lumMod val="75000"/>
                </a:schemeClr>
              </a:solidFill>
            </a:endParaRPr>
          </a:p>
          <a:p>
            <a:pPr algn="just"/>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p:txBody>
      </p:sp>
    </p:spTree>
    <p:extLst>
      <p:ext uri="{BB962C8B-B14F-4D97-AF65-F5344CB8AC3E}">
        <p14:creationId xmlns:p14="http://schemas.microsoft.com/office/powerpoint/2010/main" val="42808584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II - Actualités juridiques</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4770537"/>
          </a:xfrm>
          <a:prstGeom prst="rect">
            <a:avLst/>
          </a:prstGeom>
        </p:spPr>
        <p:txBody>
          <a:bodyPr wrap="square">
            <a:spAutoFit/>
          </a:bodyPr>
          <a:lstStyle/>
          <a:p>
            <a:pPr marL="342900" indent="-342900">
              <a:buFont typeface="Wingdings"/>
              <a:buChar char="F"/>
            </a:pPr>
            <a:r>
              <a:rPr lang="fr-FR" sz="2400" b="1" dirty="0">
                <a:solidFill>
                  <a:srgbClr val="FF0000"/>
                </a:solidFill>
              </a:rPr>
              <a:t>Nouveaux documents à venir prochainement : </a:t>
            </a:r>
            <a:endParaRPr lang="fr-FR" sz="2000" b="1" dirty="0">
              <a:solidFill>
                <a:srgbClr val="FF0000"/>
              </a:solidFill>
            </a:endParaRPr>
          </a:p>
          <a:p>
            <a:pPr algn="just"/>
            <a:endParaRPr lang="fr-FR" sz="2000" dirty="0">
              <a:solidFill>
                <a:schemeClr val="accent3">
                  <a:lumMod val="75000"/>
                </a:schemeClr>
              </a:solidFill>
            </a:endParaRPr>
          </a:p>
          <a:p>
            <a:pPr algn="just"/>
            <a:r>
              <a:rPr lang="fr-FR" sz="2000" dirty="0">
                <a:solidFill>
                  <a:schemeClr val="accent3">
                    <a:lumMod val="75000"/>
                  </a:schemeClr>
                </a:solidFill>
              </a:rPr>
              <a:t>1 – Une note sur la démission des fonctionnaires et des agents contractuels de droit public </a:t>
            </a:r>
          </a:p>
          <a:p>
            <a:pPr algn="just"/>
            <a:endParaRPr lang="fr-FR" sz="2000" dirty="0">
              <a:solidFill>
                <a:schemeClr val="accent3">
                  <a:lumMod val="75000"/>
                </a:schemeClr>
              </a:solidFill>
            </a:endParaRPr>
          </a:p>
          <a:p>
            <a:pPr algn="just"/>
            <a:r>
              <a:rPr lang="fr-FR" sz="2000" dirty="0">
                <a:solidFill>
                  <a:schemeClr val="accent3">
                    <a:lumMod val="75000"/>
                  </a:schemeClr>
                </a:solidFill>
              </a:rPr>
              <a:t>2- Une note sur le report des congés annuels et l’indemnisation des congés annuels, avec un modèle de délibération permettant l’indemnisation </a:t>
            </a:r>
          </a:p>
          <a:p>
            <a:pPr algn="just"/>
            <a:endParaRPr lang="fr-FR" sz="2000" dirty="0">
              <a:solidFill>
                <a:schemeClr val="accent3">
                  <a:lumMod val="75000"/>
                </a:schemeClr>
              </a:solidFill>
            </a:endParaRPr>
          </a:p>
          <a:p>
            <a:pPr algn="just"/>
            <a:r>
              <a:rPr lang="fr-FR" sz="2000" dirty="0">
                <a:solidFill>
                  <a:schemeClr val="accent3">
                    <a:lumMod val="75000"/>
                  </a:schemeClr>
                </a:solidFill>
              </a:rPr>
              <a:t>3 – Une note sur le forfait mobilité durable, avec un modèle de délibération, d’attestation sur l’honneur et d’un état récapitulatif à fournir à la paierie. </a:t>
            </a:r>
          </a:p>
          <a:p>
            <a:pPr algn="just"/>
            <a:endParaRPr lang="fr-FR" sz="2000" dirty="0">
              <a:solidFill>
                <a:schemeClr val="accent3">
                  <a:lumMod val="75000"/>
                </a:schemeClr>
              </a:solidFill>
            </a:endParaRPr>
          </a:p>
          <a:p>
            <a:pPr algn="just"/>
            <a:r>
              <a:rPr lang="fr-FR" sz="2000" dirty="0">
                <a:solidFill>
                  <a:schemeClr val="accent3">
                    <a:lumMod val="75000"/>
                  </a:schemeClr>
                </a:solidFill>
              </a:rPr>
              <a:t>4 – Une note sur les congés bonifiés </a:t>
            </a:r>
          </a:p>
          <a:p>
            <a:pPr algn="just"/>
            <a:endParaRPr lang="fr-FR" sz="2000" dirty="0">
              <a:solidFill>
                <a:schemeClr val="accent3">
                  <a:lumMod val="75000"/>
                </a:schemeClr>
              </a:solidFill>
            </a:endParaRPr>
          </a:p>
          <a:p>
            <a:endParaRPr lang="fr-FR" sz="2000" dirty="0">
              <a:solidFill>
                <a:schemeClr val="accent3">
                  <a:lumMod val="75000"/>
                </a:schemeClr>
              </a:solidFill>
            </a:endParaRPr>
          </a:p>
          <a:p>
            <a:pPr marL="342900" indent="-342900">
              <a:buFont typeface="Arial" panose="020B0604020202020204" pitchFamily="34" charset="0"/>
              <a:buChar char="•"/>
            </a:pPr>
            <a:endParaRPr lang="fr-FR" sz="2000" dirty="0">
              <a:solidFill>
                <a:schemeClr val="accent3">
                  <a:lumMod val="75000"/>
                </a:schemeClr>
              </a:solidFill>
            </a:endParaRPr>
          </a:p>
        </p:txBody>
      </p:sp>
    </p:spTree>
    <p:extLst>
      <p:ext uri="{BB962C8B-B14F-4D97-AF65-F5344CB8AC3E}">
        <p14:creationId xmlns:p14="http://schemas.microsoft.com/office/powerpoint/2010/main" val="25474758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Nas-rd5200\diffusion\Commun Diffusion\Service Communication\Charte graphique\kit de charte graphique\powerpoint\page_texte_bleu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126" y="-1439"/>
            <a:ext cx="9142642" cy="6859439"/>
          </a:xfrm>
          <a:prstGeom prst="rect">
            <a:avLst/>
          </a:prstGeom>
          <a:noFill/>
          <a:extLst>
            <a:ext uri="{909E8E84-426E-40DD-AFC4-6F175D3DCCD1}">
              <a14:hiddenFill xmlns:a14="http://schemas.microsoft.com/office/drawing/2010/main">
                <a:solidFill>
                  <a:srgbClr val="FFFFFF"/>
                </a:solidFill>
              </a14:hiddenFill>
            </a:ext>
          </a:extLst>
        </p:spPr>
      </p:pic>
      <p:sp>
        <p:nvSpPr>
          <p:cNvPr id="6" name="Titre 2"/>
          <p:cNvSpPr txBox="1">
            <a:spLocks/>
          </p:cNvSpPr>
          <p:nvPr/>
        </p:nvSpPr>
        <p:spPr bwMode="auto">
          <a:xfrm>
            <a:off x="457200" y="32847"/>
            <a:ext cx="8229600" cy="999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4" tIns="45712" rIns="91424" bIns="45712"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3500" b="1" kern="0" dirty="0">
                <a:ln w="1905"/>
                <a:solidFill>
                  <a:srgbClr val="1F92B7"/>
                </a:solidFill>
                <a:latin typeface="Calibri" panose="020F0502020204030204" pitchFamily="34" charset="0"/>
                <a:cs typeface="Calibri" panose="020F0502020204030204" pitchFamily="34" charset="0"/>
              </a:rPr>
              <a:t>Contact </a:t>
            </a:r>
          </a:p>
        </p:txBody>
      </p:sp>
      <p:sp>
        <p:nvSpPr>
          <p:cNvPr id="9" name="Espace réservé du contenu 2"/>
          <p:cNvSpPr>
            <a:spLocks noGrp="1"/>
          </p:cNvSpPr>
          <p:nvPr>
            <p:ph idx="1"/>
          </p:nvPr>
        </p:nvSpPr>
        <p:spPr>
          <a:xfrm>
            <a:off x="442395" y="3559621"/>
            <a:ext cx="8229600" cy="3134910"/>
          </a:xfrm>
        </p:spPr>
        <p:txBody>
          <a:bodyPr>
            <a:normAutofit/>
          </a:bodyPr>
          <a:lstStyle/>
          <a:p>
            <a:pPr marL="0" lvl="3" indent="0" algn="ctr">
              <a:spcBef>
                <a:spcPts val="0"/>
              </a:spcBef>
              <a:spcAft>
                <a:spcPts val="2400"/>
              </a:spcAft>
              <a:buNone/>
            </a:pPr>
            <a:r>
              <a:rPr lang="fr-FR" sz="1800" b="1" dirty="0">
                <a:latin typeface="Calibri" panose="020F0502020204030204" pitchFamily="34" charset="0"/>
                <a:cs typeface="Calibri" panose="020F0502020204030204" pitchFamily="34" charset="0"/>
              </a:rPr>
              <a:t>Centre de Gestion de la Fonction Publique Territoriale de la Haute-Garonne</a:t>
            </a:r>
          </a:p>
          <a:p>
            <a:pPr marL="0" lvl="3" indent="0" algn="ctr">
              <a:spcBef>
                <a:spcPts val="0"/>
              </a:spcBef>
              <a:spcAft>
                <a:spcPts val="2400"/>
              </a:spcAft>
              <a:buNone/>
            </a:pPr>
            <a:r>
              <a:rPr lang="fr-FR" sz="1800" dirty="0">
                <a:latin typeface="Calibri" panose="020F0502020204030204" pitchFamily="34" charset="0"/>
                <a:cs typeface="Calibri" panose="020F0502020204030204" pitchFamily="34" charset="0"/>
              </a:rPr>
              <a:t>590, rue Buissonnière – CS 37666 – 31676 LABEGE CEDEX</a:t>
            </a:r>
          </a:p>
          <a:p>
            <a:pPr marL="0" lvl="3" indent="0" algn="ctr">
              <a:spcBef>
                <a:spcPts val="0"/>
              </a:spcBef>
              <a:spcAft>
                <a:spcPts val="2400"/>
              </a:spcAft>
              <a:buNone/>
            </a:pPr>
            <a:r>
              <a:rPr lang="fr-FR" sz="1800" b="1" dirty="0">
                <a:latin typeface="Calibri" panose="020F0502020204030204" pitchFamily="34" charset="0"/>
                <a:cs typeface="Calibri" panose="020F0502020204030204" pitchFamily="34" charset="0"/>
              </a:rPr>
              <a:t>Tel</a:t>
            </a:r>
            <a:r>
              <a:rPr lang="fr-FR" sz="1800" dirty="0">
                <a:latin typeface="Calibri" panose="020F0502020204030204" pitchFamily="34" charset="0"/>
                <a:cs typeface="Calibri" panose="020F0502020204030204" pitchFamily="34" charset="0"/>
              </a:rPr>
              <a:t> : 05 81 91 93 00 – </a:t>
            </a:r>
            <a:r>
              <a:rPr lang="fr-FR" sz="1800" b="1" dirty="0">
                <a:latin typeface="Calibri" panose="020F0502020204030204" pitchFamily="34" charset="0"/>
                <a:cs typeface="Calibri" panose="020F0502020204030204" pitchFamily="34" charset="0"/>
              </a:rPr>
              <a:t>Fax</a:t>
            </a:r>
            <a:r>
              <a:rPr lang="fr-FR" sz="1800" dirty="0">
                <a:latin typeface="Calibri" panose="020F0502020204030204" pitchFamily="34" charset="0"/>
                <a:cs typeface="Calibri" panose="020F0502020204030204" pitchFamily="34" charset="0"/>
              </a:rPr>
              <a:t> : 05 62 26 09 39</a:t>
            </a:r>
          </a:p>
          <a:p>
            <a:pPr marL="0" lvl="3" indent="0" algn="ctr">
              <a:spcBef>
                <a:spcPts val="0"/>
              </a:spcBef>
              <a:spcAft>
                <a:spcPts val="2400"/>
              </a:spcAft>
              <a:buNone/>
            </a:pPr>
            <a:r>
              <a:rPr lang="fr-FR" sz="1800" b="1" dirty="0">
                <a:latin typeface="Calibri" panose="020F0502020204030204" pitchFamily="34" charset="0"/>
                <a:cs typeface="Calibri" panose="020F0502020204030204" pitchFamily="34" charset="0"/>
              </a:rPr>
              <a:t>Site internet </a:t>
            </a:r>
            <a:r>
              <a:rPr lang="fr-FR" sz="1800" dirty="0">
                <a:latin typeface="Calibri" panose="020F0502020204030204" pitchFamily="34" charset="0"/>
                <a:cs typeface="Calibri" panose="020F0502020204030204" pitchFamily="34" charset="0"/>
              </a:rPr>
              <a:t>: </a:t>
            </a:r>
            <a:r>
              <a:rPr lang="fr-FR" sz="1800" dirty="0">
                <a:latin typeface="Calibri" panose="020F0502020204030204" pitchFamily="34" charset="0"/>
                <a:cs typeface="Calibri" panose="020F0502020204030204" pitchFamily="34" charset="0"/>
                <a:hlinkClick r:id="rId3"/>
              </a:rPr>
              <a:t>www.cdg31.fr</a:t>
            </a:r>
            <a:r>
              <a:rPr lang="fr-FR" sz="1800" dirty="0">
                <a:latin typeface="Bodoni MT" panose="02070603080606020203" pitchFamily="18" charset="0"/>
              </a:rPr>
              <a:t>	</a:t>
            </a:r>
          </a:p>
        </p:txBody>
      </p:sp>
      <p:sp>
        <p:nvSpPr>
          <p:cNvPr id="5" name="Espace réservé du contenu 2"/>
          <p:cNvSpPr txBox="1">
            <a:spLocks/>
          </p:cNvSpPr>
          <p:nvPr/>
        </p:nvSpPr>
        <p:spPr bwMode="auto">
          <a:xfrm>
            <a:off x="587518" y="1268760"/>
            <a:ext cx="8229600" cy="176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4" tIns="45712" rIns="91424" bIns="45712" numCol="1" anchor="t" anchorCtr="0" compatLnSpc="1">
            <a:prstTxWarp prst="textNoShape">
              <a:avLst/>
            </a:prstTxWarp>
          </a:bodyPr>
          <a:lstStyle>
            <a:lvl1pPr marL="391146" indent="-391146" algn="l" rtl="0" fontAlgn="base">
              <a:spcBef>
                <a:spcPct val="20000"/>
              </a:spcBef>
              <a:spcAft>
                <a:spcPct val="0"/>
              </a:spcAft>
              <a:buChar char="•"/>
              <a:defRPr sz="3700">
                <a:solidFill>
                  <a:schemeClr val="tx1"/>
                </a:solidFill>
                <a:latin typeface="+mn-lt"/>
                <a:ea typeface="+mn-ea"/>
                <a:cs typeface="+mn-cs"/>
              </a:defRPr>
            </a:lvl1pPr>
            <a:lvl2pPr marL="847483" indent="-325955" algn="l" rtl="0" fontAlgn="base">
              <a:spcBef>
                <a:spcPct val="20000"/>
              </a:spcBef>
              <a:spcAft>
                <a:spcPct val="0"/>
              </a:spcAft>
              <a:buChar char="–"/>
              <a:defRPr sz="3200">
                <a:solidFill>
                  <a:schemeClr val="tx1"/>
                </a:solidFill>
                <a:latin typeface="+mn-lt"/>
              </a:defRPr>
            </a:lvl2pPr>
            <a:lvl3pPr marL="1303820" indent="-260764" algn="l" rtl="0" fontAlgn="base">
              <a:spcBef>
                <a:spcPct val="20000"/>
              </a:spcBef>
              <a:spcAft>
                <a:spcPct val="0"/>
              </a:spcAft>
              <a:buChar char="•"/>
              <a:defRPr sz="2700">
                <a:solidFill>
                  <a:schemeClr val="tx1"/>
                </a:solidFill>
                <a:latin typeface="+mn-lt"/>
              </a:defRPr>
            </a:lvl3pPr>
            <a:lvl4pPr marL="1825348" indent="-260764" algn="l" rtl="0" fontAlgn="base">
              <a:spcBef>
                <a:spcPct val="20000"/>
              </a:spcBef>
              <a:spcAft>
                <a:spcPct val="0"/>
              </a:spcAft>
              <a:buChar char="–"/>
              <a:defRPr sz="2300">
                <a:solidFill>
                  <a:schemeClr val="tx1"/>
                </a:solidFill>
                <a:latin typeface="+mn-lt"/>
              </a:defRPr>
            </a:lvl4pPr>
            <a:lvl5pPr marL="2346876" indent="-260764" algn="l" rtl="0" fontAlgn="base">
              <a:spcBef>
                <a:spcPct val="20000"/>
              </a:spcBef>
              <a:spcAft>
                <a:spcPct val="0"/>
              </a:spcAft>
              <a:buChar char="»"/>
              <a:defRPr sz="2300">
                <a:solidFill>
                  <a:schemeClr val="tx1"/>
                </a:solidFill>
                <a:latin typeface="+mn-lt"/>
              </a:defRPr>
            </a:lvl5pPr>
            <a:lvl6pPr marL="2868404" indent="-260764" algn="l" rtl="0" fontAlgn="base">
              <a:spcBef>
                <a:spcPct val="20000"/>
              </a:spcBef>
              <a:spcAft>
                <a:spcPct val="0"/>
              </a:spcAft>
              <a:buChar char="»"/>
              <a:defRPr sz="2300">
                <a:solidFill>
                  <a:schemeClr val="tx1"/>
                </a:solidFill>
                <a:latin typeface="+mn-lt"/>
              </a:defRPr>
            </a:lvl6pPr>
            <a:lvl7pPr marL="3389932" indent="-260764" algn="l" rtl="0" fontAlgn="base">
              <a:spcBef>
                <a:spcPct val="20000"/>
              </a:spcBef>
              <a:spcAft>
                <a:spcPct val="0"/>
              </a:spcAft>
              <a:buChar char="»"/>
              <a:defRPr sz="2300">
                <a:solidFill>
                  <a:schemeClr val="tx1"/>
                </a:solidFill>
                <a:latin typeface="+mn-lt"/>
              </a:defRPr>
            </a:lvl7pPr>
            <a:lvl8pPr marL="3911460" indent="-260764" algn="l" rtl="0" fontAlgn="base">
              <a:spcBef>
                <a:spcPct val="20000"/>
              </a:spcBef>
              <a:spcAft>
                <a:spcPct val="0"/>
              </a:spcAft>
              <a:buChar char="»"/>
              <a:defRPr sz="2300">
                <a:solidFill>
                  <a:schemeClr val="tx1"/>
                </a:solidFill>
                <a:latin typeface="+mn-lt"/>
              </a:defRPr>
            </a:lvl8pPr>
            <a:lvl9pPr marL="4432988" indent="-260764" algn="l" rtl="0" fontAlgn="base">
              <a:spcBef>
                <a:spcPct val="20000"/>
              </a:spcBef>
              <a:spcAft>
                <a:spcPct val="0"/>
              </a:spcAft>
              <a:buChar char="»"/>
              <a:defRPr sz="2300">
                <a:solidFill>
                  <a:schemeClr val="tx1"/>
                </a:solidFill>
                <a:latin typeface="+mn-lt"/>
              </a:defRPr>
            </a:lvl9pPr>
          </a:lstStyle>
          <a:p>
            <a:pPr marL="0" lvl="3" indent="0" algn="ctr">
              <a:spcBef>
                <a:spcPts val="0"/>
              </a:spcBef>
              <a:spcAft>
                <a:spcPts val="2400"/>
              </a:spcAft>
              <a:buNone/>
            </a:pPr>
            <a:r>
              <a:rPr lang="fr-FR" sz="1800" b="1" kern="0" dirty="0">
                <a:latin typeface="Calibri" panose="020F0502020204030204" pitchFamily="34" charset="0"/>
                <a:cs typeface="Calibri" panose="020F0502020204030204" pitchFamily="34" charset="0"/>
              </a:rPr>
              <a:t>Service Expertise juridique statutaire</a:t>
            </a:r>
          </a:p>
          <a:p>
            <a:pPr marL="0" lvl="3" indent="0" algn="ctr">
              <a:spcBef>
                <a:spcPts val="0"/>
              </a:spcBef>
              <a:spcAft>
                <a:spcPts val="2400"/>
              </a:spcAft>
              <a:buNone/>
            </a:pPr>
            <a:r>
              <a:rPr lang="fr-FR" sz="1800" b="1" kern="0" dirty="0">
                <a:latin typeface="Calibri" panose="020F0502020204030204" pitchFamily="34" charset="0"/>
                <a:cs typeface="Calibri" panose="020F0502020204030204" pitchFamily="34" charset="0"/>
              </a:rPr>
              <a:t>Note du CDG31 sur la NBI</a:t>
            </a:r>
          </a:p>
          <a:p>
            <a:pPr marL="0" lvl="3" indent="0" algn="ctr">
              <a:spcBef>
                <a:spcPts val="0"/>
              </a:spcBef>
              <a:spcAft>
                <a:spcPts val="2400"/>
              </a:spcAft>
              <a:buNone/>
            </a:pPr>
            <a:r>
              <a:rPr lang="fr-FR" sz="1800" b="1" kern="0" dirty="0">
                <a:latin typeface="Calibri" panose="020F0502020204030204" pitchFamily="34" charset="0"/>
                <a:cs typeface="Calibri" panose="020F0502020204030204" pitchFamily="34" charset="0"/>
              </a:rPr>
              <a:t>Mél : </a:t>
            </a:r>
            <a:r>
              <a:rPr lang="fr-FR" sz="1800" kern="0" dirty="0">
                <a:latin typeface="Calibri" panose="020F0502020204030204" pitchFamily="34" charset="0"/>
                <a:cs typeface="Calibri" panose="020F0502020204030204" pitchFamily="34" charset="0"/>
                <a:hlinkClick r:id="rId4"/>
              </a:rPr>
              <a:t>carrieres@cdg31.fr</a:t>
            </a:r>
            <a:endParaRPr lang="fr-FR" sz="1800" kern="0" dirty="0">
              <a:latin typeface="Calibri" panose="020F0502020204030204" pitchFamily="34" charset="0"/>
              <a:cs typeface="Calibri" panose="020F0502020204030204" pitchFamily="34" charset="0"/>
            </a:endParaRPr>
          </a:p>
          <a:p>
            <a:pPr marL="0" lvl="3" indent="0" algn="ctr">
              <a:spcBef>
                <a:spcPts val="0"/>
              </a:spcBef>
              <a:spcAft>
                <a:spcPts val="2400"/>
              </a:spcAft>
              <a:buNone/>
            </a:pPr>
            <a:endParaRPr lang="fr-FR" sz="1800" b="1" kern="0" dirty="0">
              <a:latin typeface="Calibri" panose="020F0502020204030204" pitchFamily="34" charset="0"/>
              <a:cs typeface="Calibri" panose="020F0502020204030204" pitchFamily="34" charset="0"/>
            </a:endParaRPr>
          </a:p>
        </p:txBody>
      </p:sp>
      <p:cxnSp>
        <p:nvCxnSpPr>
          <p:cNvPr id="3" name="Connecteur droit 2"/>
          <p:cNvCxnSpPr/>
          <p:nvPr/>
        </p:nvCxnSpPr>
        <p:spPr>
          <a:xfrm>
            <a:off x="0" y="3298378"/>
            <a:ext cx="9128516"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6754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1000"/>
                                        <p:tgtEl>
                                          <p:spTgt spid="9">
                                            <p:txEl>
                                              <p:pRg st="1" end="1"/>
                                            </p:txEl>
                                          </p:spTgt>
                                        </p:tgtEl>
                                      </p:cBhvr>
                                    </p:animEffect>
                                    <p:anim calcmode="lin" valueType="num">
                                      <p:cBhvr>
                                        <p:cTn id="13"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9">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1000"/>
                                        <p:tgtEl>
                                          <p:spTgt spid="9">
                                            <p:txEl>
                                              <p:pRg st="2" end="2"/>
                                            </p:txEl>
                                          </p:spTgt>
                                        </p:tgtEl>
                                      </p:cBhvr>
                                    </p:animEffect>
                                    <p:anim calcmode="lin" valueType="num">
                                      <p:cBhvr>
                                        <p:cTn id="18"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9">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1000"/>
                                        <p:tgtEl>
                                          <p:spTgt spid="9">
                                            <p:txEl>
                                              <p:pRg st="3" end="3"/>
                                            </p:txEl>
                                          </p:spTgt>
                                        </p:tgtEl>
                                      </p:cBhvr>
                                    </p:animEffect>
                                    <p:anim calcmode="lin" valueType="num">
                                      <p:cBhvr>
                                        <p:cTn id="23"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par>
                          <p:cTn id="25" fill="hold">
                            <p:stCondLst>
                              <p:cond delay="1000"/>
                            </p:stCondLst>
                            <p:childTnLst>
                              <p:par>
                                <p:cTn id="26" presetID="42" presetClass="entr" presetSubtype="0" fill="hold" grpId="0" nodeType="after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Effect transition="in" filter="fade">
                                      <p:cBhvr>
                                        <p:cTn id="28" dur="1000"/>
                                        <p:tgtEl>
                                          <p:spTgt spid="5">
                                            <p:txEl>
                                              <p:pRg st="0" end="0"/>
                                            </p:txEl>
                                          </p:spTgt>
                                        </p:tgtEl>
                                      </p:cBhvr>
                                    </p:animEffect>
                                    <p:anim calcmode="lin" valueType="num">
                                      <p:cBhvr>
                                        <p:cTn id="29"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0" end="0"/>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5">
                                            <p:txEl>
                                              <p:pRg st="1" end="1"/>
                                            </p:txEl>
                                          </p:spTgt>
                                        </p:tgtEl>
                                        <p:attrNameLst>
                                          <p:attrName>style.visibility</p:attrName>
                                        </p:attrNameLst>
                                      </p:cBhvr>
                                      <p:to>
                                        <p:strVal val="visible"/>
                                      </p:to>
                                    </p:set>
                                    <p:animEffect transition="in" filter="fade">
                                      <p:cBhvr>
                                        <p:cTn id="33" dur="1000"/>
                                        <p:tgtEl>
                                          <p:spTgt spid="5">
                                            <p:txEl>
                                              <p:pRg st="1" end="1"/>
                                            </p:txEl>
                                          </p:spTgt>
                                        </p:tgtEl>
                                      </p:cBhvr>
                                    </p:animEffect>
                                    <p:anim calcmode="lin" valueType="num">
                                      <p:cBhvr>
                                        <p:cTn id="34"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5">
                                            <p:txEl>
                                              <p:pRg st="1" end="1"/>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5">
                                            <p:txEl>
                                              <p:pRg st="2" end="2"/>
                                            </p:txEl>
                                          </p:spTgt>
                                        </p:tgtEl>
                                        <p:attrNameLst>
                                          <p:attrName>style.visibility</p:attrName>
                                        </p:attrNameLst>
                                      </p:cBhvr>
                                      <p:to>
                                        <p:strVal val="visible"/>
                                      </p:to>
                                    </p:set>
                                    <p:animEffect transition="in" filter="fade">
                                      <p:cBhvr>
                                        <p:cTn id="38" dur="1000"/>
                                        <p:tgtEl>
                                          <p:spTgt spid="5">
                                            <p:txEl>
                                              <p:pRg st="2" end="2"/>
                                            </p:txEl>
                                          </p:spTgt>
                                        </p:tgtEl>
                                      </p:cBhvr>
                                    </p:animEffect>
                                    <p:anim calcmode="lin" valueType="num">
                                      <p:cBhvr>
                                        <p:cTn id="39"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40"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5"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e 6"/>
          <p:cNvGrpSpPr/>
          <p:nvPr/>
        </p:nvGrpSpPr>
        <p:grpSpPr>
          <a:xfrm>
            <a:off x="0" y="0"/>
            <a:ext cx="9142642" cy="6856561"/>
            <a:chOff x="0" y="0"/>
            <a:chExt cx="10691812" cy="7559676"/>
          </a:xfrm>
        </p:grpSpPr>
        <p:pic>
          <p:nvPicPr>
            <p:cNvPr id="6146" name="Picture 2" descr="\\Nas-rd5200\diffusion\Commun Diffusion\Service Communication\Charte graphique\2021\changement de logo\Modèles de documents\powerpoint\couverture powerpoint_losang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0691812" cy="7559676"/>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e 5"/>
            <p:cNvGrpSpPr/>
            <p:nvPr/>
          </p:nvGrpSpPr>
          <p:grpSpPr>
            <a:xfrm>
              <a:off x="3762524" y="4200652"/>
              <a:ext cx="3168352" cy="407206"/>
              <a:chOff x="3762524" y="4200652"/>
              <a:chExt cx="3168352" cy="407206"/>
            </a:xfrm>
          </p:grpSpPr>
          <p:sp>
            <p:nvSpPr>
              <p:cNvPr id="5" name="Rectangle 4"/>
              <p:cNvSpPr/>
              <p:nvPr/>
            </p:nvSpPr>
            <p:spPr>
              <a:xfrm>
                <a:off x="3762524" y="4200652"/>
                <a:ext cx="3168352" cy="1560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3923351" y="4200652"/>
                <a:ext cx="2845111" cy="407206"/>
              </a:xfrm>
              <a:prstGeom prst="rect">
                <a:avLst/>
              </a:prstGeom>
              <a:solidFill>
                <a:schemeClr val="bg1"/>
              </a:solidFill>
            </p:spPr>
            <p:txBody>
              <a:bodyPr wrap="square" rtlCol="0">
                <a:spAutoFit/>
              </a:bodyPr>
              <a:lstStyle/>
              <a:p>
                <a:pPr algn="ctr"/>
                <a:r>
                  <a:rPr lang="fr-FR" sz="900" dirty="0">
                    <a:latin typeface="Calibri" panose="020F0502020204030204" pitchFamily="34" charset="0"/>
                    <a:cs typeface="Calibri" panose="020F0502020204030204" pitchFamily="34" charset="0"/>
                  </a:rPr>
                  <a:t>© CDG 31. Tous droits réservés. [2023].</a:t>
                </a:r>
              </a:p>
              <a:p>
                <a:pPr algn="ctr"/>
                <a:r>
                  <a:rPr lang="fr-FR" sz="900" dirty="0">
                    <a:latin typeface="Calibri" panose="020F0502020204030204" pitchFamily="34" charset="0"/>
                    <a:cs typeface="Calibri" panose="020F0502020204030204" pitchFamily="34" charset="0"/>
                  </a:rPr>
                  <a:t>Toute exploitation commerciale est interdite</a:t>
                </a:r>
              </a:p>
            </p:txBody>
          </p:sp>
        </p:grpSp>
        <p:sp>
          <p:nvSpPr>
            <p:cNvPr id="8" name="Titre 1"/>
            <p:cNvSpPr txBox="1">
              <a:spLocks/>
            </p:cNvSpPr>
            <p:nvPr/>
          </p:nvSpPr>
          <p:spPr bwMode="auto">
            <a:xfrm>
              <a:off x="3474492" y="2844527"/>
              <a:ext cx="3744416"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r>
                <a:rPr lang="fr-FR" sz="1800" kern="0" dirty="0">
                  <a:ln w="1905"/>
                  <a:solidFill>
                    <a:schemeClr val="bg1"/>
                  </a:solidFill>
                  <a:latin typeface="Calibri" panose="020F0502020204030204" pitchFamily="34" charset="0"/>
                  <a:cs typeface="Calibri" panose="020F0502020204030204" pitchFamily="34" charset="0"/>
                </a:rPr>
                <a:t>Centre de Gestion </a:t>
              </a:r>
            </a:p>
            <a:p>
              <a:r>
                <a:rPr lang="fr-FR" sz="1800" kern="0" dirty="0">
                  <a:ln w="1905"/>
                  <a:solidFill>
                    <a:schemeClr val="bg1"/>
                  </a:solidFill>
                  <a:latin typeface="Calibri" panose="020F0502020204030204" pitchFamily="34" charset="0"/>
                  <a:cs typeface="Calibri" panose="020F0502020204030204" pitchFamily="34" charset="0"/>
                </a:rPr>
                <a:t>de la Fonction Publique Territoriale </a:t>
              </a:r>
            </a:p>
            <a:p>
              <a:r>
                <a:rPr lang="fr-FR" sz="1800" kern="0" dirty="0">
                  <a:ln w="1905"/>
                  <a:solidFill>
                    <a:schemeClr val="bg1"/>
                  </a:solidFill>
                  <a:latin typeface="Calibri" panose="020F0502020204030204" pitchFamily="34" charset="0"/>
                  <a:cs typeface="Calibri" panose="020F0502020204030204" pitchFamily="34" charset="0"/>
                </a:rPr>
                <a:t>de la Haute-Garonne</a:t>
              </a:r>
              <a:endParaRPr lang="fr-FR" sz="1800" kern="0" dirty="0">
                <a:solidFill>
                  <a:schemeClr val="bg1"/>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348491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Nas-rd5200\diffusion\Commun Diffusion\Service Communication\Charte graphique\2021\changement de logo\Modèles de documents\powerpoint\page_titre_rouge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7" y="0"/>
            <a:ext cx="9142642" cy="686088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1154" y="2449341"/>
            <a:ext cx="8229600" cy="1143000"/>
          </a:xfrm>
        </p:spPr>
        <p:txBody>
          <a:bodyPr/>
          <a:lstStyle/>
          <a:p>
            <a:r>
              <a:rPr lang="fr-FR" sz="3100" b="1" dirty="0">
                <a:solidFill>
                  <a:schemeClr val="accent1"/>
                </a:solidFill>
                <a:latin typeface="Calibri" panose="020F0502020204030204" pitchFamily="34" charset="0"/>
                <a:cs typeface="Calibri" panose="020F0502020204030204" pitchFamily="34" charset="0"/>
              </a:rPr>
              <a:t>A. Références juridiques</a:t>
            </a: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1874" y="140538"/>
            <a:ext cx="738894" cy="783728"/>
          </a:xfrm>
          <a:prstGeom prst="rect">
            <a:avLst/>
          </a:prstGeom>
        </p:spPr>
      </p:pic>
    </p:spTree>
    <p:extLst>
      <p:ext uri="{BB962C8B-B14F-4D97-AF65-F5344CB8AC3E}">
        <p14:creationId xmlns:p14="http://schemas.microsoft.com/office/powerpoint/2010/main" val="2711311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chemeClr val="accent1"/>
                </a:solidFill>
                <a:latin typeface="+mj-lt"/>
              </a:rPr>
              <a:t>A. Références juridiques</a:t>
            </a:r>
            <a:endParaRPr lang="fr-FR" altLang="fr-FR" b="1" dirty="0">
              <a:solidFill>
                <a:schemeClr val="accent1"/>
              </a:solidFill>
              <a:latin typeface="+mj-lt"/>
            </a:endParaRPr>
          </a:p>
        </p:txBody>
      </p:sp>
      <p:cxnSp>
        <p:nvCxnSpPr>
          <p:cNvPr id="5" name="Connecteur droit 4"/>
          <p:cNvCxnSpPr>
            <a:cxnSpLocks/>
          </p:cNvCxnSpPr>
          <p:nvPr/>
        </p:nvCxnSpPr>
        <p:spPr>
          <a:xfrm>
            <a:off x="0" y="836712"/>
            <a:ext cx="9144000"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93943" y="951979"/>
            <a:ext cx="8064896" cy="5693866"/>
          </a:xfrm>
          <a:prstGeom prst="rect">
            <a:avLst/>
          </a:prstGeom>
        </p:spPr>
        <p:txBody>
          <a:bodyPr wrap="square">
            <a:spAutoFit/>
          </a:bodyPr>
          <a:lstStyle/>
          <a:p>
            <a:pPr marL="342900" indent="-342900">
              <a:buFont typeface="Wingdings" panose="05000000000000000000" pitchFamily="2" charset="2"/>
              <a:buChar char="F"/>
            </a:pPr>
            <a:r>
              <a:rPr lang="fr-FR" sz="2400" b="1" dirty="0">
                <a:solidFill>
                  <a:srgbClr val="BE0F2E"/>
                </a:solidFill>
              </a:rPr>
              <a:t>Les principales références juridiques</a:t>
            </a:r>
          </a:p>
          <a:p>
            <a:endParaRPr lang="fr-FR" sz="2000" u="sng" dirty="0"/>
          </a:p>
          <a:p>
            <a:pPr marL="342900" indent="-342900" algn="just">
              <a:buFont typeface="Arial" panose="020B0604020202020204" pitchFamily="34" charset="0"/>
              <a:buChar char="•"/>
            </a:pPr>
            <a:r>
              <a:rPr lang="fr-FR" sz="2000" dirty="0"/>
              <a:t>Code général de la fonction publique ;</a:t>
            </a:r>
          </a:p>
          <a:p>
            <a:pPr marL="342900" indent="-342900" algn="just">
              <a:buFont typeface="Arial" panose="020B0604020202020204" pitchFamily="34" charset="0"/>
              <a:buChar char="•"/>
            </a:pPr>
            <a:endParaRPr lang="fr-FR" sz="2000" dirty="0"/>
          </a:p>
          <a:p>
            <a:pPr marL="342900" indent="-342900" algn="just">
              <a:buFont typeface="Arial" panose="020B0604020202020204" pitchFamily="34" charset="0"/>
              <a:buChar char="•"/>
            </a:pPr>
            <a:r>
              <a:rPr lang="fr-FR" sz="2000" dirty="0"/>
              <a:t>Loi n° 91-73 du 18 janvier 1991 portant dispositions relatives à la santé publique et aux assurances sociales ;</a:t>
            </a:r>
          </a:p>
          <a:p>
            <a:pPr marL="342900" indent="-342900" algn="just">
              <a:buFont typeface="Arial" panose="020B0604020202020204" pitchFamily="34" charset="0"/>
              <a:buChar char="•"/>
            </a:pPr>
            <a:endParaRPr lang="fr-FR" sz="2000" dirty="0"/>
          </a:p>
          <a:p>
            <a:pPr marL="342900" indent="-342900" algn="just">
              <a:buFont typeface="Arial" panose="020B0604020202020204" pitchFamily="34" charset="0"/>
              <a:buChar char="•"/>
            </a:pPr>
            <a:r>
              <a:rPr lang="fr-FR" sz="2000" dirty="0"/>
              <a:t>Décret n° 93-863 du 18 juin 1993 modifié relatif aux conditions de mise en œuvre de la NBI dans la Fonction publique territoriale ;</a:t>
            </a:r>
          </a:p>
          <a:p>
            <a:pPr marL="342900" indent="-342900" algn="just">
              <a:buFont typeface="Arial" panose="020B0604020202020204" pitchFamily="34" charset="0"/>
              <a:buChar char="•"/>
            </a:pPr>
            <a:endParaRPr lang="fr-FR" sz="2000" dirty="0"/>
          </a:p>
          <a:p>
            <a:pPr marL="342900" indent="-342900" algn="just">
              <a:buFont typeface="Arial" panose="020B0604020202020204" pitchFamily="34" charset="0"/>
              <a:buChar char="•"/>
            </a:pPr>
            <a:r>
              <a:rPr lang="fr-FR" sz="2000" dirty="0"/>
              <a:t>Décret n° 2006-779 du 3 juillet 2006 modifié portant attribution de la nouvelle bonification indiciaire à certains personnels de la fonction publique territoriale ;</a:t>
            </a:r>
          </a:p>
          <a:p>
            <a:pPr marL="342900" indent="-342900" algn="just">
              <a:buFont typeface="Arial" panose="020B0604020202020204" pitchFamily="34" charset="0"/>
              <a:buChar char="•"/>
            </a:pPr>
            <a:endParaRPr lang="fr-FR" sz="2000" dirty="0"/>
          </a:p>
          <a:p>
            <a:pPr marL="342900" indent="-342900" algn="just">
              <a:buFont typeface="Arial" panose="020B0604020202020204" pitchFamily="34" charset="0"/>
              <a:buChar char="•"/>
            </a:pPr>
            <a:r>
              <a:rPr lang="fr-FR" sz="2000" dirty="0"/>
              <a:t>Décret n° 2006-780 du 3 juillet 2006 modifié portant attribution de la nouvelle bonification indiciaire à certains personnels de la fonction publique territoriale exerçant dans des zones à caractère sensible. </a:t>
            </a:r>
          </a:p>
          <a:p>
            <a:pPr marL="342900" indent="-342900">
              <a:buFont typeface="Arial" panose="020B0604020202020204" pitchFamily="34" charset="0"/>
              <a:buChar char="•"/>
            </a:pPr>
            <a:endParaRPr lang="fr-FR" sz="2000" dirty="0">
              <a:solidFill>
                <a:schemeClr val="tx2"/>
              </a:solidFill>
            </a:endParaRPr>
          </a:p>
        </p:txBody>
      </p:sp>
    </p:spTree>
    <p:extLst>
      <p:ext uri="{BB962C8B-B14F-4D97-AF65-F5344CB8AC3E}">
        <p14:creationId xmlns:p14="http://schemas.microsoft.com/office/powerpoint/2010/main" val="3967380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Nas-rd5200\diffusion\Commun Diffusion\Service Communication\Charte graphique\2021\changement de logo\Modèles de documents\powerpoint\page_titre_rouge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7" y="0"/>
            <a:ext cx="9142642" cy="686088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1154" y="2449341"/>
            <a:ext cx="8229600" cy="1143000"/>
          </a:xfrm>
        </p:spPr>
        <p:txBody>
          <a:bodyPr/>
          <a:lstStyle/>
          <a:p>
            <a:r>
              <a:rPr lang="fr-FR" sz="3100" b="1" dirty="0">
                <a:ln w="1905"/>
                <a:solidFill>
                  <a:schemeClr val="accent1"/>
                </a:solidFill>
                <a:latin typeface="Calibri" panose="020F0502020204030204" pitchFamily="34" charset="0"/>
                <a:cs typeface="Calibri" panose="020F0502020204030204" pitchFamily="34" charset="0"/>
              </a:rPr>
              <a:t>B. Cadre général de la NBI</a:t>
            </a:r>
            <a:endParaRPr lang="fr-FR" sz="3100" b="1" dirty="0">
              <a:solidFill>
                <a:schemeClr val="accent1"/>
              </a:solidFill>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1874" y="140538"/>
            <a:ext cx="738894" cy="783728"/>
          </a:xfrm>
          <a:prstGeom prst="rect">
            <a:avLst/>
          </a:prstGeom>
        </p:spPr>
      </p:pic>
    </p:spTree>
    <p:extLst>
      <p:ext uri="{BB962C8B-B14F-4D97-AF65-F5344CB8AC3E}">
        <p14:creationId xmlns:p14="http://schemas.microsoft.com/office/powerpoint/2010/main" val="4046197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B. Cadre général de la NBI</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93943" y="1039353"/>
            <a:ext cx="8064896" cy="5693866"/>
          </a:xfrm>
          <a:prstGeom prst="rect">
            <a:avLst/>
          </a:prstGeom>
        </p:spPr>
        <p:txBody>
          <a:bodyPr wrap="square">
            <a:spAutoFit/>
          </a:bodyPr>
          <a:lstStyle/>
          <a:p>
            <a:pPr marL="342900" indent="-342900">
              <a:buFont typeface="Wingdings"/>
              <a:buChar char="F"/>
            </a:pPr>
            <a:r>
              <a:rPr lang="fr-FR" sz="2400" b="1" dirty="0">
                <a:solidFill>
                  <a:srgbClr val="BE0F2E"/>
                </a:solidFill>
              </a:rPr>
              <a:t>Définition de la NBI</a:t>
            </a:r>
          </a:p>
          <a:p>
            <a:pPr marL="342900" indent="-342900">
              <a:buFont typeface="Wingdings"/>
              <a:buChar char="F"/>
            </a:pPr>
            <a:endParaRPr lang="fr-FR" sz="2000" b="1" dirty="0">
              <a:solidFill>
                <a:srgbClr val="BE0F2E"/>
              </a:solidFill>
            </a:endParaRPr>
          </a:p>
          <a:p>
            <a:pPr algn="just"/>
            <a:r>
              <a:rPr lang="fr-FR" sz="2000" dirty="0">
                <a:solidFill>
                  <a:schemeClr val="accent3">
                    <a:lumMod val="75000"/>
                  </a:schemeClr>
                </a:solidFill>
              </a:rPr>
              <a:t>A l’origine, </a:t>
            </a:r>
            <a:r>
              <a:rPr lang="fr-FR" sz="2000" b="1" dirty="0">
                <a:solidFill>
                  <a:schemeClr val="accent3">
                    <a:lumMod val="75000"/>
                  </a:schemeClr>
                </a:solidFill>
              </a:rPr>
              <a:t>la NBI</a:t>
            </a:r>
            <a:r>
              <a:rPr lang="fr-FR" sz="2000" dirty="0">
                <a:solidFill>
                  <a:schemeClr val="accent3">
                    <a:lumMod val="75000"/>
                  </a:schemeClr>
                </a:solidFill>
              </a:rPr>
              <a:t>,</a:t>
            </a:r>
            <a:r>
              <a:rPr lang="fr-FR" sz="2000" b="1" dirty="0">
                <a:solidFill>
                  <a:schemeClr val="accent3">
                    <a:lumMod val="75000"/>
                  </a:schemeClr>
                </a:solidFill>
              </a:rPr>
              <a:t> </a:t>
            </a:r>
            <a:r>
              <a:rPr lang="fr-FR" sz="2000" dirty="0">
                <a:solidFill>
                  <a:schemeClr val="accent3">
                    <a:lumMod val="75000"/>
                  </a:schemeClr>
                </a:solidFill>
              </a:rPr>
              <a:t>instituée par la loi du 18 janvier 1991, visait à valoriser les agents occupant certains emplois comportant une responsabilité ou technicité particulière et </a:t>
            </a:r>
            <a:r>
              <a:rPr lang="fr-FR" sz="2000" b="1" dirty="0">
                <a:solidFill>
                  <a:schemeClr val="accent3">
                    <a:lumMod val="75000"/>
                  </a:schemeClr>
                </a:solidFill>
              </a:rPr>
              <a:t>titulaires d’un grade déterminé</a:t>
            </a:r>
            <a:r>
              <a:rPr lang="fr-FR" sz="2000" dirty="0">
                <a:solidFill>
                  <a:schemeClr val="accent3">
                    <a:lumMod val="75000"/>
                  </a:schemeClr>
                </a:solidFill>
              </a:rPr>
              <a:t>. </a:t>
            </a:r>
          </a:p>
          <a:p>
            <a:pPr algn="just"/>
            <a:endParaRPr lang="fr-FR" sz="2000" dirty="0">
              <a:solidFill>
                <a:schemeClr val="accent3">
                  <a:lumMod val="75000"/>
                </a:schemeClr>
              </a:solidFill>
            </a:endParaRPr>
          </a:p>
          <a:p>
            <a:pPr algn="just"/>
            <a:r>
              <a:rPr lang="fr-FR" sz="2000" dirty="0">
                <a:solidFill>
                  <a:schemeClr val="accent3">
                    <a:lumMod val="75000"/>
                  </a:schemeClr>
                </a:solidFill>
              </a:rPr>
              <a:t>Les agents devaient ainsi remplir une double condition : l’exercice de certaines fonctions prédéterminées et détenir le grade correspondant pour pouvoir bénéficier de la NBI. </a:t>
            </a:r>
          </a:p>
          <a:p>
            <a:pPr algn="just"/>
            <a:endParaRPr lang="fr-FR" sz="2000" dirty="0">
              <a:solidFill>
                <a:schemeClr val="accent3">
                  <a:lumMod val="75000"/>
                </a:schemeClr>
              </a:solidFill>
            </a:endParaRPr>
          </a:p>
          <a:p>
            <a:pPr algn="just"/>
            <a:r>
              <a:rPr lang="fr-FR" sz="2000" dirty="0">
                <a:solidFill>
                  <a:schemeClr val="accent3">
                    <a:lumMod val="75000"/>
                  </a:schemeClr>
                </a:solidFill>
              </a:rPr>
              <a:t>Il existe également une NBI spécifique accordée aux agents exerçant dans des « Quartiers prioritaires de la ville ». </a:t>
            </a:r>
          </a:p>
          <a:p>
            <a:pPr algn="just"/>
            <a:endParaRPr lang="fr-FR" sz="2000" dirty="0">
              <a:solidFill>
                <a:schemeClr val="accent3">
                  <a:lumMod val="75000"/>
                </a:schemeClr>
              </a:solidFill>
            </a:endParaRPr>
          </a:p>
          <a:p>
            <a:pPr algn="just"/>
            <a:r>
              <a:rPr lang="fr-FR" sz="2000" dirty="0">
                <a:solidFill>
                  <a:schemeClr val="accent3">
                    <a:lumMod val="75000"/>
                  </a:schemeClr>
                </a:solidFill>
              </a:rPr>
              <a:t>Décision du Conseil d’Etat du 5 avril 2006 : Seules les fonctions sont maintenant à prendre en compte pour l’attribution de la NBI. </a:t>
            </a:r>
          </a:p>
          <a:p>
            <a:pPr algn="just"/>
            <a:endParaRPr lang="fr-FR" sz="2000" dirty="0">
              <a:solidFill>
                <a:schemeClr val="accent3">
                  <a:lumMod val="75000"/>
                </a:schemeClr>
              </a:solidFill>
            </a:endParaRPr>
          </a:p>
          <a:p>
            <a:pPr algn="just"/>
            <a:r>
              <a:rPr lang="fr-FR" sz="2000" dirty="0">
                <a:solidFill>
                  <a:schemeClr val="accent3">
                    <a:lumMod val="75000"/>
                  </a:schemeClr>
                </a:solidFill>
              </a:rPr>
              <a:t>Dès lors, il faut comprendre que : </a:t>
            </a:r>
            <a:r>
              <a:rPr lang="fr-FR" sz="2000" b="1" u="sng" dirty="0">
                <a:solidFill>
                  <a:srgbClr val="FF0000"/>
                </a:solidFill>
              </a:rPr>
              <a:t>la NBI n’est pas une prime</a:t>
            </a:r>
            <a:r>
              <a:rPr lang="fr-FR" sz="2000" dirty="0">
                <a:solidFill>
                  <a:schemeClr val="accent3">
                    <a:lumMod val="75000"/>
                  </a:schemeClr>
                </a:solidFill>
              </a:rPr>
              <a:t>. </a:t>
            </a:r>
          </a:p>
          <a:p>
            <a:pPr marL="342900" indent="-342900" algn="just">
              <a:buFont typeface="Arial" panose="020B0604020202020204" pitchFamily="34" charset="0"/>
              <a:buChar char="•"/>
            </a:pPr>
            <a:endParaRPr lang="fr-FR" sz="2000" dirty="0">
              <a:solidFill>
                <a:schemeClr val="accent3">
                  <a:lumMod val="75000"/>
                </a:schemeClr>
              </a:solidFill>
            </a:endParaRPr>
          </a:p>
        </p:txBody>
      </p:sp>
    </p:spTree>
    <p:extLst>
      <p:ext uri="{BB962C8B-B14F-4D97-AF65-F5344CB8AC3E}">
        <p14:creationId xmlns:p14="http://schemas.microsoft.com/office/powerpoint/2010/main" val="2677982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B. Cadre général de la NBI</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67544" y="1340768"/>
            <a:ext cx="8064896" cy="5078313"/>
          </a:xfrm>
          <a:prstGeom prst="rect">
            <a:avLst/>
          </a:prstGeom>
        </p:spPr>
        <p:txBody>
          <a:bodyPr wrap="square">
            <a:spAutoFit/>
          </a:bodyPr>
          <a:lstStyle/>
          <a:p>
            <a:pPr marL="342900" indent="-342900">
              <a:buFont typeface="Wingdings"/>
              <a:buChar char="F"/>
            </a:pPr>
            <a:r>
              <a:rPr lang="fr-FR" sz="2400" b="1" dirty="0">
                <a:solidFill>
                  <a:srgbClr val="BE0F2E"/>
                </a:solidFill>
              </a:rPr>
              <a:t>Bénéficiaires</a:t>
            </a:r>
          </a:p>
          <a:p>
            <a:pPr algn="just"/>
            <a:r>
              <a:rPr lang="fr-FR" sz="2000" dirty="0"/>
              <a:t> </a:t>
            </a:r>
            <a:endParaRPr lang="fr-FR" sz="2000" dirty="0">
              <a:solidFill>
                <a:schemeClr val="accent3">
                  <a:lumMod val="75000"/>
                </a:schemeClr>
              </a:solidFill>
            </a:endParaRPr>
          </a:p>
          <a:p>
            <a:pPr marL="342900" indent="-342900">
              <a:buFont typeface="Arial" panose="020B0604020202020204" pitchFamily="34" charset="0"/>
              <a:buChar char="•"/>
            </a:pPr>
            <a:r>
              <a:rPr lang="fr-FR" sz="2000" dirty="0">
                <a:solidFill>
                  <a:schemeClr val="accent3">
                    <a:lumMod val="75000"/>
                  </a:schemeClr>
                </a:solidFill>
              </a:rPr>
              <a:t>Les fonctionnaires (titulaires et stagiaires) à temps complet, non complet ou temps partiel ;</a:t>
            </a: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r>
              <a:rPr lang="fr-FR" sz="2000" dirty="0">
                <a:solidFill>
                  <a:schemeClr val="accent3">
                    <a:lumMod val="75000"/>
                  </a:schemeClr>
                </a:solidFill>
              </a:rPr>
              <a:t>Les fonctionnaires de l’Etat ou hospitaliers détachés dans la fonction publique territoriale qui exercent des fonctions ouvrant droit à la NBI dans l’emploi de détachement ; </a:t>
            </a:r>
          </a:p>
          <a:p>
            <a:pPr marL="342900" indent="-342900">
              <a:buFont typeface="Arial" panose="020B0604020202020204" pitchFamily="34" charset="0"/>
              <a:buChar char="•"/>
            </a:pPr>
            <a:endParaRPr lang="fr-FR" sz="2000" dirty="0">
              <a:solidFill>
                <a:schemeClr val="accent3">
                  <a:lumMod val="75000"/>
                </a:schemeClr>
              </a:solidFill>
            </a:endParaRPr>
          </a:p>
          <a:p>
            <a:pPr marL="342900" indent="-342900">
              <a:buFont typeface="Arial" panose="020B0604020202020204" pitchFamily="34" charset="0"/>
              <a:buChar char="•"/>
            </a:pPr>
            <a:r>
              <a:rPr lang="fr-FR" sz="2000" dirty="0">
                <a:solidFill>
                  <a:schemeClr val="accent3">
                    <a:lumMod val="75000"/>
                  </a:schemeClr>
                </a:solidFill>
              </a:rPr>
              <a:t>Les agents contractuels recrutés sur l’article L.352-4 du CGFP (ex article 38 de la loi du 26 janvier 1984 : travailleurs en situation de handicap). </a:t>
            </a:r>
          </a:p>
          <a:p>
            <a:endParaRPr lang="fr-FR" sz="2000" dirty="0">
              <a:solidFill>
                <a:schemeClr val="accent3">
                  <a:lumMod val="75000"/>
                </a:schemeClr>
              </a:solidFill>
            </a:endParaRPr>
          </a:p>
          <a:p>
            <a:endParaRPr lang="fr-FR" sz="2000" dirty="0">
              <a:solidFill>
                <a:schemeClr val="accent3">
                  <a:lumMod val="75000"/>
                </a:schemeClr>
              </a:solidFill>
            </a:endParaRPr>
          </a:p>
          <a:p>
            <a:r>
              <a:rPr lang="fr-FR" sz="2000" dirty="0">
                <a:solidFill>
                  <a:schemeClr val="accent3">
                    <a:lumMod val="75000"/>
                  </a:schemeClr>
                </a:solidFill>
              </a:rPr>
              <a:t>Agents exclus : les agents contractuels de droit public et de droit privé. </a:t>
            </a:r>
          </a:p>
          <a:p>
            <a:endParaRPr lang="fr-FR" sz="2000" dirty="0">
              <a:solidFill>
                <a:schemeClr val="accent3">
                  <a:lumMod val="75000"/>
                </a:schemeClr>
              </a:solidFill>
            </a:endParaRPr>
          </a:p>
          <a:p>
            <a:endParaRPr lang="fr-FR" sz="2000" dirty="0">
              <a:solidFill>
                <a:schemeClr val="accent3">
                  <a:lumMod val="75000"/>
                </a:schemeClr>
              </a:solidFill>
            </a:endParaRPr>
          </a:p>
        </p:txBody>
      </p:sp>
    </p:spTree>
    <p:extLst>
      <p:ext uri="{BB962C8B-B14F-4D97-AF65-F5344CB8AC3E}">
        <p14:creationId xmlns:p14="http://schemas.microsoft.com/office/powerpoint/2010/main" val="2097917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143694" y="188912"/>
            <a:ext cx="85296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altLang="fr-FR" sz="3200" b="1" dirty="0">
                <a:solidFill>
                  <a:srgbClr val="1F92B7"/>
                </a:solidFill>
              </a:rPr>
              <a:t>B. Cadre général de la NBI</a:t>
            </a:r>
            <a:endParaRPr lang="fr-FR" altLang="fr-FR" b="1" dirty="0">
              <a:solidFill>
                <a:srgbClr val="1F92B7"/>
              </a:solidFill>
            </a:endParaRPr>
          </a:p>
        </p:txBody>
      </p:sp>
      <p:cxnSp>
        <p:nvCxnSpPr>
          <p:cNvPr id="5" name="Connecteur droit 4"/>
          <p:cNvCxnSpPr/>
          <p:nvPr/>
        </p:nvCxnSpPr>
        <p:spPr>
          <a:xfrm>
            <a:off x="-36512" y="836712"/>
            <a:ext cx="9324528"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grpSp>
        <p:nvGrpSpPr>
          <p:cNvPr id="6" name="Groupe 2"/>
          <p:cNvGrpSpPr>
            <a:grpSpLocks/>
          </p:cNvGrpSpPr>
          <p:nvPr/>
        </p:nvGrpSpPr>
        <p:grpSpPr bwMode="auto">
          <a:xfrm>
            <a:off x="3829417" y="6493638"/>
            <a:ext cx="1462663" cy="319738"/>
            <a:chOff x="6588224" y="404664"/>
            <a:chExt cx="1656184" cy="361900"/>
          </a:xfrm>
        </p:grpSpPr>
        <p:sp>
          <p:nvSpPr>
            <p:cNvPr id="7" name="Rectangle 6"/>
            <p:cNvSpPr/>
            <p:nvPr/>
          </p:nvSpPr>
          <p:spPr>
            <a:xfrm>
              <a:off x="6588224" y="404664"/>
              <a:ext cx="360455" cy="36031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8" name="Rectangle 7"/>
            <p:cNvSpPr/>
            <p:nvPr/>
          </p:nvSpPr>
          <p:spPr>
            <a:xfrm>
              <a:off x="7016958" y="404664"/>
              <a:ext cx="360455" cy="360313"/>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9" name="Rectangle 8"/>
            <p:cNvSpPr/>
            <p:nvPr/>
          </p:nvSpPr>
          <p:spPr>
            <a:xfrm>
              <a:off x="7461571" y="404664"/>
              <a:ext cx="360455" cy="360313"/>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sp>
          <p:nvSpPr>
            <p:cNvPr id="10" name="Rectangle 9"/>
            <p:cNvSpPr/>
            <p:nvPr/>
          </p:nvSpPr>
          <p:spPr>
            <a:xfrm>
              <a:off x="7883953" y="406252"/>
              <a:ext cx="360455" cy="360312"/>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p>
          </p:txBody>
        </p:sp>
      </p:grpSp>
      <p:sp>
        <p:nvSpPr>
          <p:cNvPr id="11" name="Espace réservé du contenu 2"/>
          <p:cNvSpPr txBox="1">
            <a:spLocks/>
          </p:cNvSpPr>
          <p:nvPr/>
        </p:nvSpPr>
        <p:spPr>
          <a:xfrm>
            <a:off x="299777" y="1124744"/>
            <a:ext cx="8544445" cy="50405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r-FR" sz="1800" b="1" dirty="0">
              <a:solidFill>
                <a:srgbClr val="3F2270"/>
              </a:solidFill>
            </a:endParaRPr>
          </a:p>
          <a:p>
            <a:endParaRPr lang="fr-FR" dirty="0"/>
          </a:p>
        </p:txBody>
      </p:sp>
      <p:sp>
        <p:nvSpPr>
          <p:cNvPr id="2" name="Rectangle 1"/>
          <p:cNvSpPr/>
          <p:nvPr/>
        </p:nvSpPr>
        <p:spPr>
          <a:xfrm>
            <a:off x="493943" y="910255"/>
            <a:ext cx="8064896" cy="5386090"/>
          </a:xfrm>
          <a:prstGeom prst="rect">
            <a:avLst/>
          </a:prstGeom>
        </p:spPr>
        <p:txBody>
          <a:bodyPr wrap="square">
            <a:spAutoFit/>
          </a:bodyPr>
          <a:lstStyle/>
          <a:p>
            <a:pPr marL="342900" indent="-342900">
              <a:buFont typeface="Wingdings"/>
              <a:buChar char="F"/>
            </a:pPr>
            <a:r>
              <a:rPr lang="fr-FR" sz="2400" b="1" dirty="0">
                <a:solidFill>
                  <a:srgbClr val="BE0F2E"/>
                </a:solidFill>
              </a:rPr>
              <a:t>Les principes de la NBI</a:t>
            </a:r>
          </a:p>
          <a:p>
            <a:endParaRPr lang="fr-FR" sz="2000" b="1" dirty="0">
              <a:solidFill>
                <a:srgbClr val="BE0F2E"/>
              </a:solidFill>
            </a:endParaRPr>
          </a:p>
          <a:p>
            <a:pPr marL="342900" indent="-342900">
              <a:buFont typeface="Arial" panose="020B0604020202020204" pitchFamily="34" charset="0"/>
              <a:buChar char="•"/>
            </a:pPr>
            <a:r>
              <a:rPr lang="fr-FR" sz="2000" dirty="0"/>
              <a:t>Dès que l’agent remplit les conditions, </a:t>
            </a:r>
            <a:r>
              <a:rPr lang="fr-FR" sz="2000" b="1" dirty="0"/>
              <a:t>il s’agit d’un droit</a:t>
            </a:r>
            <a:r>
              <a:rPr lang="fr-FR" sz="2000" dirty="0"/>
              <a:t>. </a:t>
            </a:r>
            <a:r>
              <a:rPr lang="fr-FR" sz="2000" u="sng" dirty="0"/>
              <a:t>Une délibération n’est ainsi pas nécessaire</a:t>
            </a:r>
            <a:r>
              <a:rPr lang="fr-FR" sz="2000" dirty="0"/>
              <a:t> ;</a:t>
            </a:r>
          </a:p>
          <a:p>
            <a:pPr marL="342900" indent="-342900">
              <a:buFont typeface="Arial" panose="020B0604020202020204" pitchFamily="34" charset="0"/>
              <a:buChar char="•"/>
            </a:pPr>
            <a:endParaRPr lang="fr-FR" sz="2000" dirty="0"/>
          </a:p>
          <a:p>
            <a:pPr marL="342900" indent="-342900">
              <a:buFont typeface="Arial" panose="020B0604020202020204" pitchFamily="34" charset="0"/>
              <a:buChar char="•"/>
            </a:pPr>
            <a:r>
              <a:rPr lang="fr-FR" sz="2000" dirty="0"/>
              <a:t>Elle correspond à un nombre de points d’indices majorés qui varient selon les fonctions exercées ; </a:t>
            </a:r>
          </a:p>
          <a:p>
            <a:pPr marL="342900" indent="-342900">
              <a:buFont typeface="Arial" panose="020B0604020202020204" pitchFamily="34" charset="0"/>
              <a:buChar char="•"/>
            </a:pPr>
            <a:endParaRPr lang="fr-FR" sz="2000" dirty="0"/>
          </a:p>
          <a:p>
            <a:pPr marL="342900" indent="-342900">
              <a:buFont typeface="Arial" panose="020B0604020202020204" pitchFamily="34" charset="0"/>
              <a:buChar char="•"/>
            </a:pPr>
            <a:r>
              <a:rPr lang="fr-FR" sz="2000" dirty="0"/>
              <a:t>La NBI constitue un élément à part entière de la rémunération ;</a:t>
            </a:r>
          </a:p>
          <a:p>
            <a:endParaRPr lang="fr-FR" sz="2000" dirty="0"/>
          </a:p>
          <a:p>
            <a:pPr marL="342900" indent="-342900">
              <a:buFont typeface="Arial" panose="020B0604020202020204" pitchFamily="34" charset="0"/>
              <a:buChar char="•"/>
            </a:pPr>
            <a:r>
              <a:rPr lang="fr-FR" sz="2000" dirty="0"/>
              <a:t> Le fonctionnaire doit </a:t>
            </a:r>
            <a:r>
              <a:rPr lang="fr-FR" sz="2000" b="1" dirty="0"/>
              <a:t>exercer de façon permanente </a:t>
            </a:r>
            <a:r>
              <a:rPr lang="fr-FR" sz="2000" dirty="0"/>
              <a:t>la fonction ouvrant droit à la NBI. Un fonctionnaire qui en remplace un autre pendant une période d’absence n’est ainsi pas éligible ;</a:t>
            </a:r>
          </a:p>
          <a:p>
            <a:pPr marL="342900" indent="-342900">
              <a:buFont typeface="Arial" panose="020B0604020202020204" pitchFamily="34" charset="0"/>
              <a:buChar char="•"/>
            </a:pPr>
            <a:endParaRPr lang="fr-FR" sz="2000" dirty="0"/>
          </a:p>
          <a:p>
            <a:pPr marL="342900" indent="-342900">
              <a:buFont typeface="Arial" panose="020B0604020202020204" pitchFamily="34" charset="0"/>
              <a:buChar char="•"/>
            </a:pPr>
            <a:r>
              <a:rPr lang="fr-FR" sz="2000" dirty="0"/>
              <a:t>La NBI est proratisée en fonction du temps de travail pour les agents à temps partiel ou à temps non complet ;</a:t>
            </a:r>
          </a:p>
          <a:p>
            <a:pPr marL="342900" indent="-342900">
              <a:buFont typeface="Arial" panose="020B0604020202020204" pitchFamily="34" charset="0"/>
              <a:buChar char="•"/>
            </a:pPr>
            <a:endParaRPr lang="fr-FR" sz="2000" dirty="0">
              <a:solidFill>
                <a:schemeClr val="accent3">
                  <a:lumMod val="75000"/>
                </a:schemeClr>
              </a:solidFill>
            </a:endParaRPr>
          </a:p>
        </p:txBody>
      </p:sp>
    </p:spTree>
    <p:extLst>
      <p:ext uri="{BB962C8B-B14F-4D97-AF65-F5344CB8AC3E}">
        <p14:creationId xmlns:p14="http://schemas.microsoft.com/office/powerpoint/2010/main" val="157311488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TYPE" val="ctColumnBox"/>
  <p:tag name="ARS_CHARTPARA_DATAFORMAT" val="ltNumberValue"/>
  <p:tag name="ARS_CHARTPARA_SHOWTIME" val="csStop"/>
  <p:tag name="ARS_CHARTPARA_NUMBERDEC" val="0"/>
  <p:tag name="ARS_CHARTPARA_DATAPERCENTBASE" val="crResponse"/>
  <p:tag name="ARS_CHARTPARA_PERCENTDEC" val="2"/>
  <p:tag name="ARS_CHARTPARA_SHOW3D" val="0"/>
  <p:tag name="ARS_CHARTPARA_SHOWWINDOW" val="0"/>
  <p:tag name="ARS_CHARTPOINTWIDTH" val="0.5"/>
  <p:tag name="ARS_CHARTSHOWITEMTEXT" val="0"/>
  <p:tag name="ARS_CHARTPARA_TEXTCHARTSPACEORLINE" val="0"/>
  <p:tag name="ARS_CHARTPARA_TEXTCHARTTYPEBYLINE"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31"/>
  <p:tag name="ARS_SLIDE_PARTICIPANTNUM_MEN" val="31"/>
  <p:tag name="ARS_SLIDE_SUBMITNUM_MEN" val="0"/>
  <p:tag name="ARS_SLIDE_PARTICIPANTNUM" val="31"/>
  <p:tag name="ARS_SLIDE_SUBMITNUM" val="0"/>
  <p:tag name="ARS_SLIDE_CORRECTNUM" val="0"/>
  <p:tag name="ARS_SLIDE_VOTEMEAN" val="0"/>
</p:tagLst>
</file>

<file path=ppt/theme/theme1.xml><?xml version="1.0" encoding="utf-8"?>
<a:theme xmlns:a="http://schemas.openxmlformats.org/drawingml/2006/main" name="Thème Office">
  <a:themeElements>
    <a:clrScheme name="CDG31">
      <a:dk1>
        <a:sysClr val="windowText" lastClr="000000"/>
      </a:dk1>
      <a:lt1>
        <a:sysClr val="window" lastClr="FFFFFF"/>
      </a:lt1>
      <a:dk2>
        <a:srgbClr val="3F2270"/>
      </a:dk2>
      <a:lt2>
        <a:srgbClr val="EEECE1"/>
      </a:lt2>
      <a:accent1>
        <a:srgbClr val="1F92B7"/>
      </a:accent1>
      <a:accent2>
        <a:srgbClr val="BE0F2E"/>
      </a:accent2>
      <a:accent3>
        <a:srgbClr val="3F2270"/>
      </a:accent3>
      <a:accent4>
        <a:srgbClr val="E1AE13"/>
      </a:accent4>
      <a:accent5>
        <a:srgbClr val="E6E5E5"/>
      </a:accent5>
      <a:accent6>
        <a:srgbClr val="7B7878"/>
      </a:accent6>
      <a:hlink>
        <a:srgbClr val="1F92B7"/>
      </a:hlink>
      <a:folHlink>
        <a:srgbClr val="3F227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1022</TotalTime>
  <Words>3031</Words>
  <Application>Microsoft Office PowerPoint</Application>
  <PresentationFormat>Affichage à l'écran (4:3)</PresentationFormat>
  <Paragraphs>321</Paragraphs>
  <Slides>37</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37</vt:i4>
      </vt:variant>
    </vt:vector>
  </HeadingPairs>
  <TitlesOfParts>
    <vt:vector size="43" baseType="lpstr">
      <vt:lpstr>Arial</vt:lpstr>
      <vt:lpstr>Bodoni MT</vt:lpstr>
      <vt:lpstr>Calibri</vt:lpstr>
      <vt:lpstr>Myriad Pro</vt:lpstr>
      <vt:lpstr>Wingdings</vt:lpstr>
      <vt:lpstr>Thème Office</vt:lpstr>
      <vt:lpstr>Présentation PowerPoint</vt:lpstr>
      <vt:lpstr>I - La Nouvelle Bonification Indiciaire</vt:lpstr>
      <vt:lpstr>Présentation PowerPoint</vt:lpstr>
      <vt:lpstr>A. Références juridiques</vt:lpstr>
      <vt:lpstr>Présentation PowerPoint</vt:lpstr>
      <vt:lpstr>B. Cadre général de la NBI</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 La NBI et les absences</vt:lpstr>
      <vt:lpstr>Présentation PowerPoint</vt:lpstr>
      <vt:lpstr>Présentation PowerPoint</vt:lpstr>
      <vt:lpstr>D. NBI versée à tort ou non versée</vt:lpstr>
      <vt:lpstr>Présentation PowerPoint</vt:lpstr>
      <vt:lpstr>E. Temps d’échange</vt:lpstr>
      <vt:lpstr>F. Foire aux Questions</vt:lpstr>
      <vt:lpstr>Présentation PowerPoint</vt:lpstr>
      <vt:lpstr>Présentation PowerPoint</vt:lpstr>
      <vt:lpstr>Présentation PowerPoint</vt:lpstr>
      <vt:lpstr>Présentation PowerPoint</vt:lpstr>
      <vt:lpstr>II - Actualités juridiques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CDG31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FOURES Anaïs</dc:creator>
  <cp:lastModifiedBy>PINTO Mathieu</cp:lastModifiedBy>
  <cp:revision>240</cp:revision>
  <cp:lastPrinted>2022-10-18T13:56:57Z</cp:lastPrinted>
  <dcterms:created xsi:type="dcterms:W3CDTF">2022-03-16T09:03:16Z</dcterms:created>
  <dcterms:modified xsi:type="dcterms:W3CDTF">2023-03-28T09:54:40Z</dcterms:modified>
</cp:coreProperties>
</file>