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6" r:id="rId2"/>
    <p:sldId id="270" r:id="rId3"/>
    <p:sldId id="256" r:id="rId4"/>
    <p:sldId id="284" r:id="rId5"/>
    <p:sldId id="261" r:id="rId6"/>
    <p:sldId id="287" r:id="rId7"/>
    <p:sldId id="262" r:id="rId8"/>
    <p:sldId id="291" r:id="rId9"/>
    <p:sldId id="292" r:id="rId10"/>
    <p:sldId id="288" r:id="rId11"/>
    <p:sldId id="293" r:id="rId12"/>
    <p:sldId id="312" r:id="rId13"/>
    <p:sldId id="294" r:id="rId14"/>
    <p:sldId id="296" r:id="rId15"/>
    <p:sldId id="297" r:id="rId16"/>
    <p:sldId id="303" r:id="rId17"/>
    <p:sldId id="298" r:id="rId18"/>
    <p:sldId id="304" r:id="rId19"/>
    <p:sldId id="315" r:id="rId20"/>
    <p:sldId id="299" r:id="rId21"/>
    <p:sldId id="314" r:id="rId22"/>
    <p:sldId id="305" r:id="rId23"/>
    <p:sldId id="301" r:id="rId24"/>
    <p:sldId id="313" r:id="rId25"/>
    <p:sldId id="302" r:id="rId26"/>
    <p:sldId id="306" r:id="rId27"/>
    <p:sldId id="307" r:id="rId28"/>
    <p:sldId id="308" r:id="rId29"/>
    <p:sldId id="311" r:id="rId30"/>
    <p:sldId id="289" r:id="rId31"/>
    <p:sldId id="283" r:id="rId32"/>
    <p:sldId id="282" r:id="rId3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3000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1FCA-148A-4674-9523-196628E60D8B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9C9BA-4632-4E89-A17F-71C450811C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35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A6116-FFCD-4F38-8E71-92751D6C10F4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C50F-EE6D-47B1-8E88-9BCBB5C39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5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980718-3462-4948-B2D3-00FE8D3BA851}" type="slidenum">
              <a:rPr lang="fr-FR" altLang="fr-FR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44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58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57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1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5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3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2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4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7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06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67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72A9-2F21-44BD-9DF0-2EE439FB0B60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238E-0235-407E-A47E-90C9449F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9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mailto:carri&#232;res@cdg31.fr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g31.f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rieres@cdg31.fr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" y="0"/>
            <a:ext cx="250825" cy="6858000"/>
          </a:xfrm>
          <a:prstGeom prst="rect">
            <a:avLst/>
          </a:prstGeom>
          <a:solidFill>
            <a:srgbClr val="E1A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19" y="4156075"/>
            <a:ext cx="250825" cy="2751138"/>
          </a:xfrm>
          <a:prstGeom prst="rect">
            <a:avLst/>
          </a:prstGeom>
          <a:solidFill>
            <a:srgbClr val="1F9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989" y="2060587"/>
            <a:ext cx="252412" cy="4824413"/>
          </a:xfrm>
          <a:prstGeom prst="rect">
            <a:avLst/>
          </a:prstGeom>
          <a:solidFill>
            <a:srgbClr val="BE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054" name="Picture 2" descr="\\Nas-rd5200\diffusion\Commun Diffusion\Communication\Images Logos\Logo CDG 31\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1" y="6237288"/>
            <a:ext cx="525621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47663" y="1484787"/>
            <a:ext cx="728999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3F2270"/>
                </a:solidFill>
                <a:cs typeface="Arial" panose="020B0604020202020204" pitchFamily="34" charset="0"/>
              </a:rPr>
              <a:t>Bonjour</a:t>
            </a:r>
          </a:p>
          <a:p>
            <a:pPr algn="ctr">
              <a:defRPr/>
            </a:pPr>
            <a:r>
              <a:rPr lang="fr-FR" sz="3200" b="1" dirty="0" smtClean="0">
                <a:solidFill>
                  <a:srgbClr val="3F2270"/>
                </a:solidFill>
                <a:cs typeface="Arial" panose="020B0604020202020204" pitchFamily="34" charset="0"/>
              </a:rPr>
              <a:t>Bienvenue au webinaire du CDG31</a:t>
            </a:r>
          </a:p>
          <a:p>
            <a:pPr>
              <a:defRPr/>
            </a:pPr>
            <a:endParaRPr lang="fr-FR" sz="2000" dirty="0" smtClean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</a:rPr>
              <a:t>Pour une meilleure expérience, vos micros sont automatiquement coupés. Nous vous invitons à lever la main et à activer votre micro si vous souhaitez participer.</a:t>
            </a:r>
          </a:p>
          <a:p>
            <a:pPr>
              <a:defRPr/>
            </a:pPr>
            <a:endParaRPr lang="fr-FR" b="1" dirty="0" smtClean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fr-FR" sz="2000" b="1" dirty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dirty="0">
                <a:solidFill>
                  <a:srgbClr val="3F2270"/>
                </a:solidFill>
                <a:cs typeface="Arial" panose="020B0604020202020204" pitchFamily="34" charset="0"/>
              </a:rPr>
              <a:t>Les questions spécifiques qui concerneraient des situations individuelles sont à poser directement </a:t>
            </a: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</a:rPr>
              <a:t>à l’adresse </a:t>
            </a:r>
            <a:r>
              <a:rPr lang="fr-FR" sz="2000" dirty="0">
                <a:solidFill>
                  <a:srgbClr val="3F2270"/>
                </a:solidFill>
                <a:cs typeface="Arial" panose="020B0604020202020204" pitchFamily="34" charset="0"/>
              </a:rPr>
              <a:t>: </a:t>
            </a:r>
            <a:r>
              <a:rPr lang="fr-FR" sz="2000" dirty="0" smtClean="0">
                <a:solidFill>
                  <a:srgbClr val="3F2270"/>
                </a:solidFill>
                <a:cs typeface="Arial" panose="020B0604020202020204" pitchFamily="34" charset="0"/>
                <a:hlinkClick r:id="rId5"/>
              </a:rPr>
              <a:t>carrieres@cdg31.fr</a:t>
            </a:r>
            <a:endParaRPr lang="fr-FR" sz="2000" dirty="0">
              <a:solidFill>
                <a:srgbClr val="3F2270"/>
              </a:solidFill>
              <a:cs typeface="Arial" panose="020B0604020202020204" pitchFamily="34" charset="0"/>
            </a:endParaRPr>
          </a:p>
          <a:p>
            <a:pPr algn="r">
              <a:defRPr/>
            </a:pPr>
            <a:endParaRPr lang="fr-FR" sz="1600" dirty="0">
              <a:solidFill>
                <a:srgbClr val="3F2270"/>
              </a:solidFill>
              <a:cs typeface="Arial" panose="020B0604020202020204" pitchFamily="34" charset="0"/>
            </a:endParaRPr>
          </a:p>
        </p:txBody>
      </p:sp>
      <p:sp>
        <p:nvSpPr>
          <p:cNvPr id="13" name="ZoneTexte 3"/>
          <p:cNvSpPr txBox="1">
            <a:spLocks noChangeArrowheads="1"/>
          </p:cNvSpPr>
          <p:nvPr/>
        </p:nvSpPr>
        <p:spPr bwMode="auto">
          <a:xfrm>
            <a:off x="4788025" y="6597364"/>
            <a:ext cx="4347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b="1" baseline="30000" dirty="0" smtClean="0">
                <a:solidFill>
                  <a:srgbClr val="3F2270"/>
                </a:solidFill>
                <a:latin typeface="Myriad Pro" pitchFamily="34" charset="0"/>
              </a:rPr>
              <a:t>Tél </a:t>
            </a:r>
            <a:r>
              <a:rPr lang="fr-FR" altLang="fr-FR" b="1" baseline="30000" dirty="0">
                <a:solidFill>
                  <a:srgbClr val="3F2270"/>
                </a:solidFill>
                <a:latin typeface="Myriad Pro" pitchFamily="34" charset="0"/>
              </a:rPr>
              <a:t>: 05 81 91 93 00 • </a:t>
            </a:r>
            <a:r>
              <a:rPr lang="fr-FR" altLang="fr-FR" b="1" baseline="30000" dirty="0" smtClean="0">
                <a:solidFill>
                  <a:srgbClr val="3F2270"/>
                </a:solidFill>
                <a:latin typeface="Myriad Pro" pitchFamily="34" charset="0"/>
              </a:rPr>
              <a:t>www.cdg31.fr </a:t>
            </a:r>
            <a:r>
              <a:rPr lang="fr-FR" altLang="fr-FR" b="1" baseline="30000" dirty="0">
                <a:solidFill>
                  <a:srgbClr val="3F2270"/>
                </a:solidFill>
                <a:latin typeface="Myriad Pro" pitchFamily="34" charset="0"/>
              </a:rPr>
              <a:t>• contact@cdg31.fr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313" y="1246188"/>
            <a:ext cx="252412" cy="5638800"/>
          </a:xfrm>
          <a:prstGeom prst="rect">
            <a:avLst/>
          </a:prstGeom>
          <a:solidFill>
            <a:srgbClr val="3F2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2" y="-1"/>
            <a:ext cx="1651138" cy="1484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3734" y="80676"/>
            <a:ext cx="6415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kern="0" dirty="0" smtClean="0">
                <a:solidFill>
                  <a:srgbClr val="3F2270"/>
                </a:solidFill>
                <a:cs typeface="Calibri" panose="020F0502020204030204" pitchFamily="34" charset="0"/>
              </a:rPr>
              <a:t>Les mardis du statut : Webinaire</a:t>
            </a:r>
            <a:endParaRPr lang="fr-FR" kern="0" dirty="0" smtClean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9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itr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" y="0"/>
            <a:ext cx="9142642" cy="6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1154" y="2449341"/>
            <a:ext cx="8229600" cy="1143000"/>
          </a:xfrm>
        </p:spPr>
        <p:txBody>
          <a:bodyPr/>
          <a:lstStyle/>
          <a:p>
            <a:r>
              <a:rPr lang="fr-FR" sz="3100" b="1" dirty="0">
                <a:ln w="1905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fr-FR" sz="3100" b="1" dirty="0" smtClean="0">
                <a:ln w="1905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Règles de réintégration</a:t>
            </a:r>
            <a:endParaRPr lang="fr-FR" sz="3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4" y="140538"/>
            <a:ext cx="738894" cy="7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Conditions de réintégration</a:t>
            </a: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Droit </a:t>
            </a:r>
            <a:r>
              <a:rPr lang="fr-FR" sz="2000" b="1">
                <a:solidFill>
                  <a:schemeClr val="accent3">
                    <a:lumMod val="75000"/>
                  </a:schemeClr>
                </a:solidFill>
              </a:rPr>
              <a:t>à </a:t>
            </a:r>
            <a:r>
              <a:rPr lang="fr-FR" sz="2000" b="1" smtClean="0">
                <a:solidFill>
                  <a:schemeClr val="accent3">
                    <a:lumMod val="75000"/>
                  </a:schemeClr>
                </a:solidFill>
              </a:rPr>
              <a:t>réintégration.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2000" b="1" dirty="0" smtClean="0">
              <a:solidFill>
                <a:srgbClr val="BE0F2E"/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L’agent doit envoyer sa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demande de réintégration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3 mois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avant la fin de sa 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à moins que sa disponibilité n’excède pas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3 mois.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Absence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de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demande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: possibilité de lancer une procédure d’abandon de poste.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érification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de l’aptitude physique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du fonctionnaire à l’exercice des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fonctions.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Existence d’un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poste vacant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 qui correspond au grade de l’agent.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7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Conditions de réintégration</a:t>
            </a:r>
          </a:p>
          <a:p>
            <a:endParaRPr lang="fr-FR" sz="2000" b="1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Pour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apprécier si la disponibilité a excédé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durée requise,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collectivité doit se placer à la date à compter de laquelle il demande à être réintégré et non à celle de sa demande de réintégration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(CE, n° 135808, 30 mars 1994, Mme L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.).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Si l’agent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refuse successivement 3 postes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, il peut être licencié après avis de la CAP.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Les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offres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formulées doivent être fermes et précises quant à la nature de l’emploi et la rémunération.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L’agent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peut être réintégré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dans une autre collectivité dans le cadre d’une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mutation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8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1</a:t>
            </a:r>
            <a:r>
              <a:rPr lang="fr-FR" sz="2400" b="1" baseline="30000" dirty="0" smtClean="0">
                <a:solidFill>
                  <a:srgbClr val="BE0F2E"/>
                </a:solidFill>
              </a:rPr>
              <a:t>ère</a:t>
            </a:r>
            <a:r>
              <a:rPr lang="fr-FR" sz="2400" b="1" dirty="0" smtClean="0">
                <a:solidFill>
                  <a:srgbClr val="BE0F2E"/>
                </a:solidFill>
              </a:rPr>
              <a:t> modalité : moins de 6 mois / plus de 6 mois</a:t>
            </a:r>
          </a:p>
          <a:p>
            <a:pPr marL="342900" indent="-342900">
              <a:buFont typeface="Wingdings"/>
              <a:buChar char="F"/>
            </a:pPr>
            <a:endParaRPr lang="fr-FR" sz="2000" b="1" dirty="0" smtClean="0">
              <a:solidFill>
                <a:srgbClr val="BE0F2E"/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Concerne :</a:t>
            </a:r>
          </a:p>
          <a:p>
            <a:pPr marL="342900" indent="-342900" algn="just">
              <a:buFont typeface="Wingdings"/>
              <a:buChar char="F"/>
            </a:pPr>
            <a:endParaRPr lang="fr-FR" sz="2000" b="1" dirty="0" smtClean="0">
              <a:solidFill>
                <a:srgbClr val="BE0F2E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élever un enfant de moins de 12 ans 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donner des soins à la suite d’un accident ou d’une grave maladie 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donner des soins à une personne atteinte d’un handicap nécessitant la présence d’une tierce personne 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d’office après épuisement des congés maladie.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6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1</a:t>
            </a:r>
            <a:r>
              <a:rPr lang="fr-FR" sz="2400" b="1" baseline="30000" dirty="0">
                <a:solidFill>
                  <a:srgbClr val="BE0F2E"/>
                </a:solidFill>
              </a:rPr>
              <a:t>ère</a:t>
            </a:r>
            <a:r>
              <a:rPr lang="fr-FR" sz="2400" b="1" dirty="0">
                <a:solidFill>
                  <a:srgbClr val="BE0F2E"/>
                </a:solidFill>
              </a:rPr>
              <a:t> modalité : moins de 6 mois / plus de 6 mois</a:t>
            </a: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</a:rPr>
              <a:t>de moins de 6 mois</a:t>
            </a:r>
            <a:endParaRPr lang="fr-FR" sz="2000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L’agent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est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obligatoirement réintégré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dans son cadre d’emplois et réaffecté dans l’emploi qu’il occupait antérieurement.</a:t>
            </a:r>
          </a:p>
          <a:p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6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1</a:t>
            </a:r>
            <a:r>
              <a:rPr lang="fr-FR" sz="2400" b="1" baseline="30000" dirty="0">
                <a:solidFill>
                  <a:srgbClr val="BE0F2E"/>
                </a:solidFill>
              </a:rPr>
              <a:t>ère</a:t>
            </a:r>
            <a:r>
              <a:rPr lang="fr-FR" sz="2400" b="1" dirty="0">
                <a:solidFill>
                  <a:srgbClr val="BE0F2E"/>
                </a:solidFill>
              </a:rPr>
              <a:t> modalité : moins de 6 mois / plus de 6 mois</a:t>
            </a:r>
          </a:p>
          <a:p>
            <a:pPr marL="342900" indent="-342900">
              <a:buFont typeface="Wingdings"/>
              <a:buChar char="F"/>
            </a:pPr>
            <a:endParaRPr lang="fr-FR" sz="2000" b="1" dirty="0" smtClean="0">
              <a:solidFill>
                <a:srgbClr val="BE0F2E"/>
              </a:solidFill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</a:rPr>
              <a:t>de plus de 6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</a:rPr>
              <a:t>mois</a:t>
            </a:r>
          </a:p>
          <a:p>
            <a:pPr algn="just"/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En cas d’emploi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vacant :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L’agent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est réintégré et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réaffecté prioritairement sur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la première vacance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ou création d’emploi correspondant à son grade dans sa collectivité.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Si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l’agent refuse d’être réaffecté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à la première vacance d’emploi, il ne peut être réaffecté que si une nouvelle vacance est ouverte ou un poste est créé.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Dans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l’attente, il est placé en disponibilité d’office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04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1</a:t>
            </a:r>
            <a:r>
              <a:rPr lang="fr-FR" sz="2400" b="1" baseline="30000" dirty="0">
                <a:solidFill>
                  <a:srgbClr val="BE0F2E"/>
                </a:solidFill>
              </a:rPr>
              <a:t>ère</a:t>
            </a:r>
            <a:r>
              <a:rPr lang="fr-FR" sz="2400" b="1" dirty="0">
                <a:solidFill>
                  <a:srgbClr val="BE0F2E"/>
                </a:solidFill>
              </a:rPr>
              <a:t> modalité : moins de 6 mois / plus de 6 mois</a:t>
            </a:r>
          </a:p>
          <a:p>
            <a:pPr marL="342900" indent="-342900">
              <a:buFont typeface="Wingdings"/>
              <a:buChar char="F"/>
            </a:pPr>
            <a:endParaRPr lang="fr-FR" sz="2000" b="1" dirty="0" smtClean="0">
              <a:solidFill>
                <a:srgbClr val="BE0F2E"/>
              </a:solidFill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</a:rPr>
              <a:t>de plus de 6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</a:rPr>
              <a:t>mois</a:t>
            </a:r>
          </a:p>
          <a:p>
            <a:pPr algn="just"/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Si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aucun emploi n’est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vacant :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Le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fonctionnaire est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maintenu en surnombre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avec maintien de sa rémunération pendant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un an avant d’être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pris en charge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par le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CDG.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1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2</a:t>
            </a:r>
            <a:r>
              <a:rPr lang="fr-FR" sz="2400" b="1" baseline="30000" dirty="0" smtClean="0">
                <a:solidFill>
                  <a:srgbClr val="BE0F2E"/>
                </a:solidFill>
              </a:rPr>
              <a:t>ème</a:t>
            </a:r>
            <a:r>
              <a:rPr lang="fr-FR" sz="2400" b="1" dirty="0" smtClean="0">
                <a:solidFill>
                  <a:srgbClr val="BE0F2E"/>
                </a:solidFill>
              </a:rPr>
              <a:t> modalité </a:t>
            </a:r>
            <a:r>
              <a:rPr lang="fr-FR" sz="2400" b="1" dirty="0">
                <a:solidFill>
                  <a:srgbClr val="BE0F2E"/>
                </a:solidFill>
              </a:rPr>
              <a:t>: moins de </a:t>
            </a:r>
            <a:r>
              <a:rPr lang="fr-FR" sz="2400" b="1" dirty="0" smtClean="0">
                <a:solidFill>
                  <a:srgbClr val="BE0F2E"/>
                </a:solidFill>
              </a:rPr>
              <a:t>3 ans / </a:t>
            </a:r>
            <a:r>
              <a:rPr lang="fr-FR" sz="2400" b="1" dirty="0">
                <a:solidFill>
                  <a:srgbClr val="BE0F2E"/>
                </a:solidFill>
              </a:rPr>
              <a:t>plus de </a:t>
            </a:r>
            <a:r>
              <a:rPr lang="fr-FR" sz="2400" b="1" dirty="0" smtClean="0">
                <a:solidFill>
                  <a:srgbClr val="BE0F2E"/>
                </a:solidFill>
              </a:rPr>
              <a:t>3 ans et moins de 6 mois / plus de 6 mois</a:t>
            </a: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Concerne :</a:t>
            </a: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suivre son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conjoint.</a:t>
            </a:r>
          </a:p>
        </p:txBody>
      </p:sp>
    </p:spTree>
    <p:extLst>
      <p:ext uri="{BB962C8B-B14F-4D97-AF65-F5344CB8AC3E}">
        <p14:creationId xmlns:p14="http://schemas.microsoft.com/office/powerpoint/2010/main" val="406373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2</a:t>
            </a:r>
            <a:r>
              <a:rPr lang="fr-FR" sz="2400" b="1" baseline="30000" dirty="0" smtClean="0">
                <a:solidFill>
                  <a:srgbClr val="BE0F2E"/>
                </a:solidFill>
              </a:rPr>
              <a:t>ème</a:t>
            </a:r>
            <a:r>
              <a:rPr lang="fr-FR" sz="2400" b="1" dirty="0" smtClean="0">
                <a:solidFill>
                  <a:srgbClr val="BE0F2E"/>
                </a:solidFill>
              </a:rPr>
              <a:t> modalité </a:t>
            </a:r>
            <a:r>
              <a:rPr lang="fr-FR" sz="2400" b="1" dirty="0">
                <a:solidFill>
                  <a:srgbClr val="BE0F2E"/>
                </a:solidFill>
              </a:rPr>
              <a:t>: moins de </a:t>
            </a:r>
            <a:r>
              <a:rPr lang="fr-FR" sz="2400" b="1" dirty="0" smtClean="0">
                <a:solidFill>
                  <a:srgbClr val="BE0F2E"/>
                </a:solidFill>
              </a:rPr>
              <a:t>3 ans / </a:t>
            </a:r>
            <a:r>
              <a:rPr lang="fr-FR" sz="2400" b="1" dirty="0">
                <a:solidFill>
                  <a:srgbClr val="BE0F2E"/>
                </a:solidFill>
              </a:rPr>
              <a:t>plus de </a:t>
            </a:r>
            <a:r>
              <a:rPr lang="fr-FR" sz="2400" b="1" dirty="0" smtClean="0">
                <a:solidFill>
                  <a:srgbClr val="BE0F2E"/>
                </a:solidFill>
              </a:rPr>
              <a:t>3 ans et moins de 6 mois / plus de 6 mois</a:t>
            </a: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de moins de 3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ans et de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moins de 6 mois</a:t>
            </a:r>
            <a:endParaRPr lang="fr-FR" sz="2000" u="sng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L’agent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est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obligatoirement réintégré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dans son cadre d’emplois et réaffecté dans l’emploi qu’il occupait antérieurement.</a:t>
            </a:r>
          </a:p>
          <a:p>
            <a:pPr algn="just"/>
            <a:endParaRPr lang="fr-FR" sz="2000" b="1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303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2</a:t>
            </a:r>
            <a:r>
              <a:rPr lang="fr-FR" sz="2400" b="1" baseline="30000" dirty="0" smtClean="0">
                <a:solidFill>
                  <a:srgbClr val="BE0F2E"/>
                </a:solidFill>
              </a:rPr>
              <a:t>ème</a:t>
            </a:r>
            <a:r>
              <a:rPr lang="fr-FR" sz="2400" b="1" dirty="0" smtClean="0">
                <a:solidFill>
                  <a:srgbClr val="BE0F2E"/>
                </a:solidFill>
              </a:rPr>
              <a:t> modalité </a:t>
            </a:r>
            <a:r>
              <a:rPr lang="fr-FR" sz="2400" b="1" dirty="0">
                <a:solidFill>
                  <a:srgbClr val="BE0F2E"/>
                </a:solidFill>
              </a:rPr>
              <a:t>: moins de </a:t>
            </a:r>
            <a:r>
              <a:rPr lang="fr-FR" sz="2400" b="1" dirty="0" smtClean="0">
                <a:solidFill>
                  <a:srgbClr val="BE0F2E"/>
                </a:solidFill>
              </a:rPr>
              <a:t>3 ans / </a:t>
            </a:r>
            <a:r>
              <a:rPr lang="fr-FR" sz="2400" b="1" dirty="0">
                <a:solidFill>
                  <a:srgbClr val="BE0F2E"/>
                </a:solidFill>
              </a:rPr>
              <a:t>plus de </a:t>
            </a:r>
            <a:r>
              <a:rPr lang="fr-FR" sz="2400" b="1" dirty="0" smtClean="0">
                <a:solidFill>
                  <a:srgbClr val="BE0F2E"/>
                </a:solidFill>
              </a:rPr>
              <a:t>3 ans et moins de 6 mois / plus de 6 mois</a:t>
            </a:r>
          </a:p>
          <a:p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de moins de 3 ans et de plus de 6 mois</a:t>
            </a:r>
            <a:endParaRPr lang="fr-FR" sz="2000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En cas d’emploi vacant :</a:t>
            </a: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L’agent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est réintégré et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réaffecté prioritairement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à la première vacance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ou création d’emploi correspondant à son grade dans sa collectivité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.</a:t>
            </a: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Si aucun emploi n’est vacant :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Le fonctionnaire est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maintenu en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surnombre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avec maintien de sa rémunération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pendant un an avant d’être pris en charge par le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CDG.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erveur_gestion\Public CDG\Transfert de donnees\Diffusion-Communication\Charte graphique\Secretariat direction\autres docs\couverture power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2"/>
            <a:ext cx="9142643" cy="68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8466" y="1509911"/>
            <a:ext cx="5471492" cy="2376264"/>
          </a:xfrm>
        </p:spPr>
        <p:txBody>
          <a:bodyPr/>
          <a:lstStyle/>
          <a:p>
            <a:r>
              <a:rPr lang="fr-FR" altLang="fr-FR" sz="4000" b="1" dirty="0" smtClean="0">
                <a:solidFill>
                  <a:srgbClr val="3F22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Disponibilité et réintégration</a:t>
            </a:r>
            <a:endParaRPr lang="fr-FR" altLang="fr-FR" sz="4000" b="1" dirty="0">
              <a:solidFill>
                <a:srgbClr val="3F227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87277" y="6122568"/>
            <a:ext cx="3003654" cy="53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altLang="fr-FR" sz="18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octobre 2022</a:t>
            </a:r>
            <a:endParaRPr lang="fr-FR" altLang="fr-FR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87" y="3886174"/>
            <a:ext cx="2586131" cy="27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2</a:t>
            </a:r>
            <a:r>
              <a:rPr lang="fr-FR" sz="2400" b="1" baseline="30000" dirty="0">
                <a:solidFill>
                  <a:srgbClr val="BE0F2E"/>
                </a:solidFill>
              </a:rPr>
              <a:t>ème</a:t>
            </a:r>
            <a:r>
              <a:rPr lang="fr-FR" sz="2400" b="1" dirty="0">
                <a:solidFill>
                  <a:srgbClr val="BE0F2E"/>
                </a:solidFill>
              </a:rPr>
              <a:t> modalité : moins de 3 ans / plus de 3 ans et moins de 6 mois / plus de 6 mois</a:t>
            </a:r>
          </a:p>
          <a:p>
            <a:pPr marL="342900" indent="-342900">
              <a:buFont typeface="Wingdings"/>
              <a:buChar char="F"/>
            </a:pPr>
            <a:endParaRPr lang="fr-FR" sz="2000" b="1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de plus de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 ans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Droit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à réintégration sur l’une des trois premières vacances d’emploi : une des trois premières vacances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dans la collectivité ou l’établissement d’origine doit être proposée au fonctionnaire.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réintégration pourra être écartée sur les deux premières vacances mais elle sera de droit sur la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troisième.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Le refus de réintégration sur les 2 premières vacances doit être lié à l’intérêt du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service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.</a:t>
            </a: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3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2</a:t>
            </a:r>
            <a:r>
              <a:rPr lang="fr-FR" sz="2400" b="1" baseline="30000" dirty="0">
                <a:solidFill>
                  <a:srgbClr val="BE0F2E"/>
                </a:solidFill>
              </a:rPr>
              <a:t>ème</a:t>
            </a:r>
            <a:r>
              <a:rPr lang="fr-FR" sz="2400" b="1" dirty="0">
                <a:solidFill>
                  <a:srgbClr val="BE0F2E"/>
                </a:solidFill>
              </a:rPr>
              <a:t> modalité : moins de 3 ans / plus de 3 ans et moins de 6 mois / plus de 6 mois</a:t>
            </a:r>
          </a:p>
          <a:p>
            <a:pPr marL="342900" indent="-342900">
              <a:buFont typeface="Wingdings"/>
              <a:buChar char="F"/>
            </a:pPr>
            <a:endParaRPr lang="fr-FR" sz="2000" b="1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de plus de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 ans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Si la collectivité ne peut réintégrer l’agent faute d’emploi vacant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,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elle refuse alors la réintégration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et maintient l’agent en disponibilité dans l’attente d’une vacance d’emploi.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collectivité doit motiver sa décision de refus et doit saisir le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CDG.</a:t>
            </a: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u="sng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L’agent est considéré comme étant involontairement privé d’emploi, il a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donc droit aux allocations chômage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(CE, n° 108610, 10 juin 1992, Bureau d’aide sociale de Paris c/ Mlle H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.).</a:t>
            </a: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39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3</a:t>
            </a:r>
            <a:r>
              <a:rPr lang="fr-FR" sz="2400" b="1" baseline="30000" dirty="0" smtClean="0">
                <a:solidFill>
                  <a:srgbClr val="BE0F2E"/>
                </a:solidFill>
              </a:rPr>
              <a:t>ème</a:t>
            </a:r>
            <a:r>
              <a:rPr lang="fr-FR" sz="2400" b="1" dirty="0" smtClean="0">
                <a:solidFill>
                  <a:srgbClr val="BE0F2E"/>
                </a:solidFill>
              </a:rPr>
              <a:t> </a:t>
            </a:r>
            <a:r>
              <a:rPr lang="fr-FR" sz="2400" b="1" dirty="0">
                <a:solidFill>
                  <a:srgbClr val="BE0F2E"/>
                </a:solidFill>
              </a:rPr>
              <a:t>modalité : moins de 3 ans / plus de 3 </a:t>
            </a:r>
            <a:r>
              <a:rPr lang="fr-FR" sz="2400" b="1" dirty="0" smtClean="0">
                <a:solidFill>
                  <a:srgbClr val="BE0F2E"/>
                </a:solidFill>
              </a:rPr>
              <a:t>ans</a:t>
            </a:r>
          </a:p>
          <a:p>
            <a:pPr marL="342900" indent="-342900">
              <a:buFont typeface="Wingdings"/>
              <a:buChar char="F"/>
            </a:pPr>
            <a:endParaRPr lang="fr-FR" sz="2400" b="1" dirty="0">
              <a:solidFill>
                <a:srgbClr val="BE0F2E"/>
              </a:solidFill>
              <a:ea typeface="Times New Roman"/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Concerne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pour convenances personnelles 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pour créer ou reprendre une entreprise 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pour exercer un mandat local 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d’office en cas de refus de poste à l’occasion d’une réintégration 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;</a:t>
            </a: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pour études ou recherches présentant un intérêt général.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400" dirty="0">
                <a:ea typeface="Times New Roman"/>
              </a:rPr>
              <a:t> </a:t>
            </a:r>
            <a:endParaRPr lang="fr-FR" sz="2400" dirty="0">
              <a:latin typeface="Times New Roman"/>
              <a:ea typeface="Times New Roman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3</a:t>
            </a:r>
            <a:r>
              <a:rPr lang="fr-FR" sz="2400" b="1" baseline="30000" dirty="0">
                <a:solidFill>
                  <a:srgbClr val="BE0F2E"/>
                </a:solidFill>
              </a:rPr>
              <a:t>ème</a:t>
            </a:r>
            <a:r>
              <a:rPr lang="fr-FR" sz="2400" b="1" dirty="0">
                <a:solidFill>
                  <a:srgbClr val="BE0F2E"/>
                </a:solidFill>
              </a:rPr>
              <a:t> modalité : moins de 3 ans / plus de 3 ans</a:t>
            </a:r>
          </a:p>
          <a:p>
            <a:pPr lvl="1" algn="just"/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de moins de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 ans</a:t>
            </a:r>
            <a:endParaRPr lang="fr-FR" sz="2000" u="sng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Droit à réintégration sur l’une des trois premières vacances d’emploi : une des trois premières vacances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dans la collectivité ou l’établissement d’origine doit être proposée au fonctionnaire.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réintégration pourra être écartée sur les deux premières vacances mais elle sera de droit sur la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troisième.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Le refus de réintégration sur les 2 premières vacances doit être lié à l’intérêt du service.</a:t>
            </a: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7024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3</a:t>
            </a:r>
            <a:r>
              <a:rPr lang="fr-FR" sz="2400" b="1" baseline="30000" dirty="0">
                <a:solidFill>
                  <a:srgbClr val="BE0F2E"/>
                </a:solidFill>
              </a:rPr>
              <a:t>ème</a:t>
            </a:r>
            <a:r>
              <a:rPr lang="fr-FR" sz="2400" b="1" dirty="0">
                <a:solidFill>
                  <a:srgbClr val="BE0F2E"/>
                </a:solidFill>
              </a:rPr>
              <a:t> modalité : moins de 3 ans / plus de 3 </a:t>
            </a:r>
            <a:r>
              <a:rPr lang="fr-FR" sz="2400" b="1" dirty="0" smtClean="0">
                <a:solidFill>
                  <a:srgbClr val="BE0F2E"/>
                </a:solidFill>
              </a:rPr>
              <a:t>ans</a:t>
            </a:r>
          </a:p>
          <a:p>
            <a:endParaRPr lang="fr-FR" sz="2400" b="1" dirty="0">
              <a:solidFill>
                <a:srgbClr val="BE0F2E"/>
              </a:solidFill>
              <a:ea typeface="Times New Roman"/>
            </a:endParaRPr>
          </a:p>
          <a:p>
            <a:pPr algn="just"/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de moins de 3 ans</a:t>
            </a:r>
            <a:endParaRPr lang="fr-FR" sz="2000" u="sng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Si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collectivité ne peut réintégrer l’agent faute d’emploi vacant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,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elle refuse alors la réintégration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et maintient l’agent en disponibilité dans l’attente d’une vacance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d’emploi.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collectivité doit motiver sa décision de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refus et doit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saisir le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CDG.</a:t>
            </a: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u="sng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L’agent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est considéré comme étant involontairement privé d’emploi, il a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donc droit aux allocations chômage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(CE, n° 108610, 10 juin 1992, Bureau d’aide sociale de Paris c/ Mlle H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45800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3</a:t>
            </a:r>
            <a:r>
              <a:rPr lang="fr-FR" sz="2400" b="1" baseline="30000" dirty="0">
                <a:solidFill>
                  <a:srgbClr val="BE0F2E"/>
                </a:solidFill>
              </a:rPr>
              <a:t>ème</a:t>
            </a:r>
            <a:r>
              <a:rPr lang="fr-FR" sz="2400" b="1" dirty="0">
                <a:solidFill>
                  <a:srgbClr val="BE0F2E"/>
                </a:solidFill>
              </a:rPr>
              <a:t> modalité : moins de 3 ans / plus de 3 </a:t>
            </a:r>
            <a:r>
              <a:rPr lang="fr-FR" sz="2400" b="1" dirty="0" smtClean="0">
                <a:solidFill>
                  <a:srgbClr val="BE0F2E"/>
                </a:solidFill>
              </a:rPr>
              <a:t>ans</a:t>
            </a:r>
          </a:p>
          <a:p>
            <a:endParaRPr lang="fr-FR" sz="2400" b="1" dirty="0">
              <a:solidFill>
                <a:srgbClr val="BE0F2E"/>
              </a:solidFill>
              <a:ea typeface="Times New Roman"/>
            </a:endParaRPr>
          </a:p>
          <a:p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de plus de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 ans</a:t>
            </a:r>
            <a:endParaRPr lang="fr-FR" sz="2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endParaRPr lang="fr-FR" sz="2000" b="1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Droit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à réintégration dans un délai raisonnable :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en l’absence de dispositif légal ou réglementaire, le juge administratif a considéré que la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réintégration devait intervenir dans un délai raisonnable.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délai raisonnable est fixé en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fonction du nombre de vacances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d’emploi correspondant au grade de l’agent intervenues depuis la demande de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réintégration.</a:t>
            </a:r>
            <a:endParaRPr lang="fr-FR" sz="2000" b="1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fr-FR" sz="2000" b="1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Ainsi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, le fonctionnaire ne peut pas se prévaloir d’un droit à être réintégré en priorité sur la première vacance de poste.</a:t>
            </a: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572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3</a:t>
            </a:r>
            <a:r>
              <a:rPr lang="fr-FR" sz="2400" b="1" baseline="30000" dirty="0">
                <a:solidFill>
                  <a:srgbClr val="BE0F2E"/>
                </a:solidFill>
              </a:rPr>
              <a:t>ème</a:t>
            </a:r>
            <a:r>
              <a:rPr lang="fr-FR" sz="2400" b="1" dirty="0">
                <a:solidFill>
                  <a:srgbClr val="BE0F2E"/>
                </a:solidFill>
              </a:rPr>
              <a:t> modalité : moins de 3 ans / plus de 3 </a:t>
            </a:r>
            <a:r>
              <a:rPr lang="fr-FR" sz="2400" b="1" dirty="0" smtClean="0">
                <a:solidFill>
                  <a:srgbClr val="BE0F2E"/>
                </a:solidFill>
              </a:rPr>
              <a:t>ans</a:t>
            </a:r>
          </a:p>
          <a:p>
            <a:endParaRPr lang="fr-FR" sz="2400" b="1" dirty="0">
              <a:solidFill>
                <a:srgbClr val="BE0F2E"/>
              </a:solidFill>
              <a:ea typeface="Times New Roman"/>
            </a:endParaRPr>
          </a:p>
          <a:p>
            <a:pPr algn="just"/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Disponibilité </a:t>
            </a:r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de plus de </a:t>
            </a:r>
            <a:r>
              <a:rPr lang="fr-FR" sz="2000" b="1" u="sng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 ans</a:t>
            </a:r>
            <a:endParaRPr lang="fr-FR" sz="2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Si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collectivité ne peut réintégrer l’agent faute d’emploi vacant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,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elle refuse alors la réintégration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et maintient l’agent en disponibilité dans l’attente d’une vacance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d’emploi.</a:t>
            </a:r>
          </a:p>
          <a:p>
            <a:pPr algn="just">
              <a:spcAft>
                <a:spcPts val="0"/>
              </a:spcAft>
            </a:pP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La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collectivité doit motiver sa décision de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refus et doit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saisir le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CDG.</a:t>
            </a:r>
            <a:endParaRPr lang="fr-FR" sz="2000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u="sng" dirty="0" smtClean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L’agent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est considéré comme étant involontairement privé d’emploi, il a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donc droit aux allocations chômage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 (CE, n° 108610, 10 juin 1992, Bureau d’aide sociale de Paris c/ Mlle H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421609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Focus sur la disponibilité pour convenances personnelles</a:t>
            </a:r>
          </a:p>
          <a:p>
            <a:endParaRPr lang="fr-FR" sz="2400" b="1" dirty="0">
              <a:solidFill>
                <a:srgbClr val="BE0F2E"/>
              </a:solidFill>
              <a:ea typeface="Times New Roman"/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Le décret du 27 mars 2019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a allongé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la durée initiale de la disponibilité pour convenances personnelles à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5 ans au lieu de 3 ans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et a instauré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une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obligation de retour dans la fonction publique d’au moins 18 mois continus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le fonctionnaire souhaitant renouveler cette disponibilité au-delà d’une première période de 5 ans, renouvelable dans la limite d’un total de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10 années pour l’ensemble de la carrière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Les périodes de disponibilité accordées avant l’entrée en vigueur du présent décret sont exclues du calcul des 5 années de disponibilité au terme desquelles le fonctionnaire est tenu d’accomplir au moins 18 mois de services effectifs dans la fonction publique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Cette disposition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est entrée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en vigueur le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29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mars 2019.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4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Focus sur la disponibilité pour convenances personnelles</a:t>
            </a:r>
          </a:p>
          <a:p>
            <a:endParaRPr lang="fr-FR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i="1" dirty="0" smtClean="0">
                <a:solidFill>
                  <a:schemeClr val="accent3">
                    <a:lumMod val="75000"/>
                  </a:schemeClr>
                </a:solidFill>
              </a:rPr>
              <a:t>Exemple :</a:t>
            </a:r>
          </a:p>
          <a:p>
            <a:pPr algn="just"/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 01/04/2019, un agent est placé en disponibilité pour convenances personnelles pour une durée de 2 ans.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 01/04/2021, il a la possibilité de renouveler sa disponibilité pour une période de 3 ans maximum.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 01/04/2024, il doit réintégrer la fonction publique pour une durée de 18 mois continus minimum.</a:t>
            </a: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Il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lui restera 5 ans de disponibilité pour convenances personnelles dans sa carrière s’il n’a pas bénéficié de disponibilité pour convenances personnelles auparavant.</a:t>
            </a:r>
          </a:p>
          <a:p>
            <a:endParaRPr lang="fr-FR" sz="2000" b="1" dirty="0">
              <a:solidFill>
                <a:schemeClr val="accent3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27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III. Règles de réintégration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Focus sur la disponibilité pour convenances personnelles</a:t>
            </a:r>
          </a:p>
          <a:p>
            <a:endParaRPr lang="fr-FR" sz="20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b="1" i="1" dirty="0" smtClean="0">
                <a:solidFill>
                  <a:schemeClr val="accent3">
                    <a:lumMod val="75000"/>
                  </a:schemeClr>
                </a:solidFill>
              </a:rPr>
              <a:t>Exemple :</a:t>
            </a:r>
          </a:p>
          <a:p>
            <a:pPr algn="just"/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 01/01/2019, un agent est placé en disponibilité pour convenances personnelles pour une durée de 1 an.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 01/01/2020, il a la possibilité de renouveler sa disponibilité pour une période de 5 ans maximum.</a:t>
            </a: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Au 01/01/2025, il doit réintégrer la fonction publique pour une durée de 18 mois continus minimum.</a:t>
            </a: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Il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lui restera 4 ans de disponibilité pour convenances personnelles dans sa carrière s’il n’a pas bénéficié de disponibilité pour convenances personnelles auparavant.	</a:t>
            </a:r>
          </a:p>
        </p:txBody>
      </p:sp>
    </p:spTree>
    <p:extLst>
      <p:ext uri="{BB962C8B-B14F-4D97-AF65-F5344CB8AC3E}">
        <p14:creationId xmlns:p14="http://schemas.microsoft.com/office/powerpoint/2010/main" val="146636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chemeClr val="accent1"/>
                </a:solidFill>
                <a:latin typeface="+mj-lt"/>
              </a:rPr>
              <a:t>Sommaire</a:t>
            </a:r>
            <a:endParaRPr lang="fr-FR" altLang="fr-FR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2800" b="1" dirty="0" smtClean="0">
                <a:solidFill>
                  <a:schemeClr val="accent1"/>
                </a:solidFill>
              </a:rPr>
              <a:t>Références juridiques</a:t>
            </a:r>
          </a:p>
          <a:p>
            <a:pPr marL="571500" indent="-571500">
              <a:buFont typeface="+mj-lt"/>
              <a:buAutoNum type="romanUcPeriod"/>
            </a:pPr>
            <a:endParaRPr lang="fr-FR" sz="1600" b="1" dirty="0">
              <a:solidFill>
                <a:schemeClr val="accent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2800" b="1" dirty="0" smtClean="0">
                <a:solidFill>
                  <a:schemeClr val="accent1"/>
                </a:solidFill>
              </a:rPr>
              <a:t>La disponibilité</a:t>
            </a:r>
          </a:p>
          <a:p>
            <a:pPr marL="571500" indent="-571500">
              <a:buFont typeface="+mj-lt"/>
              <a:buAutoNum type="romanUcPeriod"/>
            </a:pPr>
            <a:endParaRPr lang="fr-FR" sz="1600" b="1" dirty="0" smtClean="0">
              <a:solidFill>
                <a:schemeClr val="accent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2800" b="1" dirty="0" smtClean="0">
                <a:solidFill>
                  <a:schemeClr val="accent1"/>
                </a:solidFill>
              </a:rPr>
              <a:t>Règles de réintégration</a:t>
            </a:r>
          </a:p>
          <a:p>
            <a:pPr marL="571500" indent="-571500">
              <a:buFont typeface="+mj-lt"/>
              <a:buAutoNum type="romanUcPeriod"/>
            </a:pPr>
            <a:endParaRPr lang="fr-FR" sz="1600" b="1" dirty="0">
              <a:solidFill>
                <a:schemeClr val="accent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2800" b="1" dirty="0" smtClean="0">
                <a:solidFill>
                  <a:schemeClr val="accent1"/>
                </a:solidFill>
              </a:rPr>
              <a:t>Temps d’échanges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83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itr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" y="0"/>
            <a:ext cx="9142642" cy="6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1154" y="2449341"/>
            <a:ext cx="8229600" cy="1143000"/>
          </a:xfrm>
        </p:spPr>
        <p:txBody>
          <a:bodyPr/>
          <a:lstStyle/>
          <a:p>
            <a:r>
              <a:rPr lang="fr-FR" sz="3100" b="1" dirty="0" smtClean="0">
                <a:ln w="1905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Temps d’échange</a:t>
            </a:r>
            <a:endParaRPr lang="fr-FR" sz="3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4" y="140538"/>
            <a:ext cx="738894" cy="7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3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Nas-rd5200\diffusion\Commun Diffusion\Service Communication\Charte graphique\kit de charte graphique\powerpoint\page_texte_bleu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6" y="-1439"/>
            <a:ext cx="9142642" cy="68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2"/>
          <p:cNvSpPr txBox="1">
            <a:spLocks/>
          </p:cNvSpPr>
          <p:nvPr/>
        </p:nvSpPr>
        <p:spPr bwMode="auto">
          <a:xfrm>
            <a:off x="457200" y="32847"/>
            <a:ext cx="8229600" cy="9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5pPr>
            <a:lvl6pPr marL="52152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6pPr>
            <a:lvl7pPr marL="104305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7pPr>
            <a:lvl8pPr marL="156458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8pPr>
            <a:lvl9pPr marL="2086112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3500" b="1" kern="0" dirty="0">
                <a:ln w="1905"/>
                <a:solidFill>
                  <a:srgbClr val="1F92B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42395" y="3559621"/>
            <a:ext cx="8229600" cy="3134910"/>
          </a:xfrm>
        </p:spPr>
        <p:txBody>
          <a:bodyPr>
            <a:normAutofit/>
          </a:bodyPr>
          <a:lstStyle/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Centre de Gestion de la Fonction Publique Territoriale de la Haute-Garonne</a:t>
            </a:r>
          </a:p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590, rue Buissonnière – CS 37666 – 31676 LABEGE CEDEX</a:t>
            </a:r>
          </a:p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: 05 81 91 93 00 –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Fax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: 05 62 26 09 39</a:t>
            </a:r>
          </a:p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Site internet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www.cdg31.fr</a:t>
            </a:r>
            <a:r>
              <a:rPr lang="fr-FR" sz="1800" dirty="0">
                <a:latin typeface="Bodoni MT" panose="02070603080606020203" pitchFamily="18" charset="0"/>
              </a:rPr>
              <a:t>	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7518" y="1268760"/>
            <a:ext cx="8229600" cy="176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391146" indent="-391146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303820" indent="-2607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825348" indent="-260764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876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68404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89932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911460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432988" indent="-26076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r>
              <a:rPr lang="fr-FR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Gestion du personnel territorial</a:t>
            </a:r>
          </a:p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Thomas BONNAFOUS</a:t>
            </a:r>
            <a:endParaRPr lang="fr-FR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FR" sz="1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Mél </a:t>
            </a:r>
            <a:r>
              <a:rPr lang="fr-FR" sz="1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00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carrieres@cdg31.fr</a:t>
            </a:r>
            <a:endParaRPr lang="fr-FR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3" indent="0" algn="ctr">
              <a:spcBef>
                <a:spcPts val="0"/>
              </a:spcBef>
              <a:spcAft>
                <a:spcPts val="2400"/>
              </a:spcAft>
              <a:buNone/>
            </a:pPr>
            <a:endParaRPr lang="fr-FR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3298378"/>
            <a:ext cx="9128516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0"/>
            <a:ext cx="9142642" cy="6856561"/>
            <a:chOff x="0" y="0"/>
            <a:chExt cx="10691812" cy="7559676"/>
          </a:xfrm>
        </p:grpSpPr>
        <p:pic>
          <p:nvPicPr>
            <p:cNvPr id="6146" name="Picture 2" descr="\\Nas-rd5200\diffusion\Commun Diffusion\Service Communication\Charte graphique\2021\changement de logo\Modèles de documents\powerpoint\couverture powerpoint_losan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91812" cy="755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e 5"/>
            <p:cNvGrpSpPr/>
            <p:nvPr/>
          </p:nvGrpSpPr>
          <p:grpSpPr>
            <a:xfrm>
              <a:off x="3762524" y="4200652"/>
              <a:ext cx="3168352" cy="407206"/>
              <a:chOff x="3762524" y="4200652"/>
              <a:chExt cx="3168352" cy="40720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762524" y="4200652"/>
                <a:ext cx="3168352" cy="156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3923351" y="4200652"/>
                <a:ext cx="2845111" cy="407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© CDG 31. Tous droits réservés. </a:t>
                </a:r>
                <a:r>
                  <a:rPr lang="fr-FR" sz="900">
                    <a:latin typeface="Calibri" panose="020F0502020204030204" pitchFamily="34" charset="0"/>
                    <a:cs typeface="Calibri" panose="020F0502020204030204" pitchFamily="34" charset="0"/>
                  </a:rPr>
                  <a:t>[2022].</a:t>
                </a:r>
                <a:endParaRPr lang="fr-FR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fr-FR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Toute exploitation commerciale est interdite</a:t>
                </a:r>
              </a:p>
            </p:txBody>
          </p:sp>
        </p:grpSp>
        <p:sp>
          <p:nvSpPr>
            <p:cNvPr id="8" name="Titre 1"/>
            <p:cNvSpPr txBox="1">
              <a:spLocks/>
            </p:cNvSpPr>
            <p:nvPr/>
          </p:nvSpPr>
          <p:spPr bwMode="auto">
            <a:xfrm>
              <a:off x="3474492" y="2844527"/>
              <a:ext cx="3744416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4306" tIns="52153" rIns="104306" bIns="52153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5pPr>
              <a:lvl6pPr marL="521528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6pPr>
              <a:lvl7pPr marL="1043056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7pPr>
              <a:lvl8pPr marL="1564584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8pPr>
              <a:lvl9pPr marL="2086112" algn="ctr" rtl="0" fontAlgn="base">
                <a:spcBef>
                  <a:spcPct val="0"/>
                </a:spcBef>
                <a:spcAft>
                  <a:spcPct val="0"/>
                </a:spcAft>
                <a:defRPr sz="50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fr-FR" sz="1800" kern="0" dirty="0">
                  <a:ln w="1905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Centre de Gestion </a:t>
              </a:r>
            </a:p>
            <a:p>
              <a:r>
                <a:rPr lang="fr-FR" sz="1800" kern="0" dirty="0">
                  <a:ln w="1905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 Fonction Publique Territoriale </a:t>
              </a:r>
            </a:p>
            <a:p>
              <a:r>
                <a:rPr lang="fr-FR" sz="1800" kern="0" dirty="0">
                  <a:ln w="1905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 Haute-Garonne</a:t>
              </a:r>
              <a:endParaRPr lang="fr-FR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49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s-rd5200\diffusion\Commun Diffusion\Service Communication\Charte graphique\2021\changement de logo\Modèles de documents\powerpoint\page_titr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" y="0"/>
            <a:ext cx="9142642" cy="6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1154" y="2449341"/>
            <a:ext cx="8229600" cy="1143000"/>
          </a:xfrm>
        </p:spPr>
        <p:txBody>
          <a:bodyPr/>
          <a:lstStyle/>
          <a:p>
            <a:r>
              <a:rPr lang="fr-FR" sz="3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fr-FR" sz="31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Références juridiques</a:t>
            </a:r>
            <a:endParaRPr lang="fr-FR" sz="3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4" y="140538"/>
            <a:ext cx="738894" cy="7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chemeClr val="accent1"/>
                </a:solidFill>
                <a:latin typeface="+mj-lt"/>
              </a:rPr>
              <a:t>I. Références juridiques</a:t>
            </a:r>
            <a:endParaRPr lang="fr-FR" altLang="fr-FR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  <a:sym typeface="Wingdings"/>
              </a:rPr>
              <a:t> </a:t>
            </a:r>
            <a:r>
              <a:rPr lang="fr-FR" sz="2400" b="1" dirty="0" smtClean="0">
                <a:solidFill>
                  <a:srgbClr val="BE0F2E"/>
                </a:solidFill>
              </a:rPr>
              <a:t>Les </a:t>
            </a:r>
            <a:r>
              <a:rPr lang="fr-FR" sz="2400" b="1" dirty="0">
                <a:solidFill>
                  <a:srgbClr val="BE0F2E"/>
                </a:solidFill>
              </a:rPr>
              <a:t>principales références </a:t>
            </a:r>
            <a:r>
              <a:rPr lang="fr-FR" sz="2400" b="1" dirty="0" smtClean="0">
                <a:solidFill>
                  <a:srgbClr val="BE0F2E"/>
                </a:solidFill>
              </a:rPr>
              <a:t>juridiques</a:t>
            </a:r>
            <a:endParaRPr lang="fr-FR" sz="2400" b="1" dirty="0">
              <a:solidFill>
                <a:srgbClr val="BE0F2E"/>
              </a:solidFill>
            </a:endParaRPr>
          </a:p>
          <a:p>
            <a:endParaRPr lang="fr-FR" sz="2000" u="sng" dirty="0" smtClean="0">
              <a:solidFill>
                <a:srgbClr val="3F227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ode général de la fonction publique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écret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n°86-68 du 13 janvier 1986 relatif aux positions de détachement, de disponibilité, de congé parental des fonctionnaires territoriaux et à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l'intégration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écret n°2019-234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du 27 mars 2019 modifiant certaines conditions de la disponibilité dans la fonction publique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800" dirty="0">
              <a:solidFill>
                <a:srgbClr val="3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-rd5200\diffusion\Commun Diffusion\Service Communication\Charte graphique\2021\changement de logo\Modèles de documents\powerpoint\page_titre_rouge_Plan de travai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7" y="0"/>
            <a:ext cx="9142642" cy="6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1154" y="2449341"/>
            <a:ext cx="8229600" cy="1143000"/>
          </a:xfrm>
        </p:spPr>
        <p:txBody>
          <a:bodyPr/>
          <a:lstStyle/>
          <a:p>
            <a:r>
              <a:rPr lang="fr-FR" sz="3100" b="1" dirty="0">
                <a:ln w="1905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fr-FR" sz="3100" b="1" dirty="0" smtClean="0">
                <a:ln w="1905"/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disponibilité</a:t>
            </a:r>
            <a:endParaRPr lang="fr-FR" sz="31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74" y="140538"/>
            <a:ext cx="738894" cy="7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II. La disponibilité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Définition de la disponibilité</a:t>
            </a:r>
          </a:p>
          <a:p>
            <a:pPr marL="342900" indent="-342900">
              <a:buFont typeface="Wingdings"/>
              <a:buChar char="F"/>
            </a:pPr>
            <a:endParaRPr lang="fr-FR" sz="2000" b="1" dirty="0" smtClean="0">
              <a:solidFill>
                <a:srgbClr val="BE0F2E"/>
              </a:solidFill>
            </a:endParaRPr>
          </a:p>
          <a:p>
            <a:pPr algn="just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Position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du fonctionnaire titulaire qui se trouve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placé temporairement hors de son administration d'origine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 et qui cesse, durant cette période, d'exercer son activité professionnelle et de bénéficier de sa rémunération et de ses droits à l'avancement et à la retraite (article L.514-1 du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CGFP).</a:t>
            </a: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Dérogation à ce principe si l’agent justifie d’une activité professionnelle.</a:t>
            </a: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La disponibilité permet à un agent de se consacrer à sa famille, de continuer à se soigner, d’exercer d’autres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activités, … (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≠ démission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8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II. La disponibilité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>
                <a:solidFill>
                  <a:srgbClr val="BE0F2E"/>
                </a:solidFill>
              </a:rPr>
              <a:t>Caractéristiques de </a:t>
            </a:r>
            <a:r>
              <a:rPr lang="fr-FR" sz="2400" b="1" dirty="0" smtClean="0">
                <a:solidFill>
                  <a:srgbClr val="BE0F2E"/>
                </a:solidFill>
              </a:rPr>
              <a:t>la disponibilité</a:t>
            </a:r>
          </a:p>
          <a:p>
            <a:pPr algn="just"/>
            <a:r>
              <a:rPr lang="fr-FR" sz="2000" dirty="0"/>
              <a:t> </a:t>
            </a:r>
          </a:p>
          <a:p>
            <a:pPr algn="just"/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Seuls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les fonctionnaires titulaires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peuvent bénéficier d'une disponibilité qu’ils soient à temps complet ou non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complet.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Elle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est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inapplicable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aux fonctionnaires stagiaires et aux agents contractuels de droit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public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1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3694" y="188912"/>
            <a:ext cx="8529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3200" b="1" dirty="0" smtClean="0">
                <a:solidFill>
                  <a:srgbClr val="1F92B7"/>
                </a:solidFill>
              </a:rPr>
              <a:t>II. La disponibilité</a:t>
            </a:r>
            <a:endParaRPr lang="fr-FR" altLang="fr-FR" b="1" dirty="0">
              <a:solidFill>
                <a:srgbClr val="1F92B7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-36512" y="836712"/>
            <a:ext cx="9324528" cy="0"/>
          </a:xfrm>
          <a:prstGeom prst="line">
            <a:avLst/>
          </a:prstGeom>
          <a:ln w="19050">
            <a:solidFill>
              <a:srgbClr val="1F9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3829417" y="6493638"/>
            <a:ext cx="1462663" cy="319738"/>
            <a:chOff x="6588224" y="404664"/>
            <a:chExt cx="1656184" cy="361900"/>
          </a:xfrm>
        </p:grpSpPr>
        <p:sp>
          <p:nvSpPr>
            <p:cNvPr id="7" name="Rectangle 6"/>
            <p:cNvSpPr/>
            <p:nvPr/>
          </p:nvSpPr>
          <p:spPr>
            <a:xfrm>
              <a:off x="6588224" y="404664"/>
              <a:ext cx="360455" cy="360313"/>
            </a:xfrm>
            <a:prstGeom prst="rect">
              <a:avLst/>
            </a:prstGeom>
            <a:solidFill>
              <a:srgbClr val="E1A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6958" y="404664"/>
              <a:ext cx="360455" cy="360313"/>
            </a:xfrm>
            <a:prstGeom prst="rect">
              <a:avLst/>
            </a:prstGeom>
            <a:solidFill>
              <a:srgbClr val="3F2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1571" y="404664"/>
              <a:ext cx="360455" cy="360313"/>
            </a:xfrm>
            <a:prstGeom prst="rect">
              <a:avLst/>
            </a:prstGeom>
            <a:solidFill>
              <a:srgbClr val="1F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3953" y="406252"/>
              <a:ext cx="360455" cy="360312"/>
            </a:xfrm>
            <a:prstGeom prst="rect">
              <a:avLst/>
            </a:prstGeom>
            <a:solidFill>
              <a:srgbClr val="BE0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99777" y="1124744"/>
            <a:ext cx="8544445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3F2270"/>
              </a:solidFill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1340768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fr-FR" sz="2400" b="1" dirty="0" smtClean="0">
                <a:solidFill>
                  <a:srgbClr val="BE0F2E"/>
                </a:solidFill>
              </a:rPr>
              <a:t>Les principaux motifs de disponibilité</a:t>
            </a:r>
          </a:p>
          <a:p>
            <a:pPr marL="342900" indent="-342900">
              <a:buFont typeface="Wingdings"/>
              <a:buChar char="F"/>
            </a:pPr>
            <a:endParaRPr lang="fr-FR" sz="2000" b="1" dirty="0" smtClean="0">
              <a:solidFill>
                <a:srgbClr val="BE0F2E"/>
              </a:solidFill>
            </a:endParaRPr>
          </a:p>
          <a:p>
            <a:pPr algn="just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mise en disponibilité peut intervenir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just"/>
            <a:endParaRPr lang="fr-F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sur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demande du fonctionnaire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sous réserve des nécessités de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service :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convenances personnelles ;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créer ou reprendre une entreprise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de droit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suivre son conjoint ;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pour élever un enfant de moins de 12 ans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d'office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</a:rPr>
              <a:t>à l'initiative de </a:t>
            </a: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l'administration :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1257300" lvl="3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après épuisement des congés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maladie.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1"/>
  <p:tag name="ARS_SLIDE_PARTICIPANTNUM_MEN" val="31"/>
  <p:tag name="ARS_SLIDE_SUBMITNUM_MEN" val="0"/>
  <p:tag name="ARS_SLIDE_PARTICIPANTNUM" val="31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Thème Office">
  <a:themeElements>
    <a:clrScheme name="CDG31">
      <a:dk1>
        <a:sysClr val="windowText" lastClr="000000"/>
      </a:dk1>
      <a:lt1>
        <a:sysClr val="window" lastClr="FFFFFF"/>
      </a:lt1>
      <a:dk2>
        <a:srgbClr val="3F2270"/>
      </a:dk2>
      <a:lt2>
        <a:srgbClr val="EEECE1"/>
      </a:lt2>
      <a:accent1>
        <a:srgbClr val="1F92B7"/>
      </a:accent1>
      <a:accent2>
        <a:srgbClr val="BE0F2E"/>
      </a:accent2>
      <a:accent3>
        <a:srgbClr val="3F2270"/>
      </a:accent3>
      <a:accent4>
        <a:srgbClr val="E1AE13"/>
      </a:accent4>
      <a:accent5>
        <a:srgbClr val="E6E5E5"/>
      </a:accent5>
      <a:accent6>
        <a:srgbClr val="7B7878"/>
      </a:accent6>
      <a:hlink>
        <a:srgbClr val="1F92B7"/>
      </a:hlink>
      <a:folHlink>
        <a:srgbClr val="3F2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1388</Words>
  <Application>Microsoft Office PowerPoint</Application>
  <PresentationFormat>Affichage à l'écran (4:3)</PresentationFormat>
  <Paragraphs>269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Disponibilité et réintégration</vt:lpstr>
      <vt:lpstr>Présentation PowerPoint</vt:lpstr>
      <vt:lpstr>I. Références juridiques</vt:lpstr>
      <vt:lpstr>Présentation PowerPoint</vt:lpstr>
      <vt:lpstr>II. La disponibilité</vt:lpstr>
      <vt:lpstr>Présentation PowerPoint</vt:lpstr>
      <vt:lpstr>Présentation PowerPoint</vt:lpstr>
      <vt:lpstr>Présentation PowerPoint</vt:lpstr>
      <vt:lpstr>III. Règles de réintégration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IV. Temps d’échange</vt:lpstr>
      <vt:lpstr>Présentation PowerPoint</vt:lpstr>
      <vt:lpstr>Présentation PowerPoint</vt:lpstr>
    </vt:vector>
  </TitlesOfParts>
  <Company>CDG31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FOURES Anaïs</dc:creator>
  <cp:lastModifiedBy>SARTOR Virginie</cp:lastModifiedBy>
  <cp:revision>81</cp:revision>
  <cp:lastPrinted>2022-10-18T13:56:57Z</cp:lastPrinted>
  <dcterms:created xsi:type="dcterms:W3CDTF">2022-03-16T09:03:16Z</dcterms:created>
  <dcterms:modified xsi:type="dcterms:W3CDTF">2022-10-21T07:03:31Z</dcterms:modified>
</cp:coreProperties>
</file>