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image4.jpg" ContentType="image/jpg"/>
  <Override PartName="/ppt/media/image16.jpg" ContentType="image/jpg"/>
  <Override PartName="/ppt/media/image17.jpg" ContentType="image/jpg"/>
  <Override PartName="/ppt/media/image18.jpg" ContentType="image/jpg"/>
  <Override PartName="/ppt/media/image23.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90" r:id="rId4"/>
  </p:sldMasterIdLst>
  <p:notesMasterIdLst>
    <p:notesMasterId r:id="rId44"/>
  </p:notesMasterIdLst>
  <p:sldIdLst>
    <p:sldId id="268" r:id="rId5"/>
    <p:sldId id="256" r:id="rId6"/>
    <p:sldId id="257" r:id="rId7"/>
    <p:sldId id="258" r:id="rId8"/>
    <p:sldId id="259" r:id="rId9"/>
    <p:sldId id="260" r:id="rId10"/>
    <p:sldId id="261" r:id="rId11"/>
    <p:sldId id="262" r:id="rId12"/>
    <p:sldId id="263" r:id="rId13"/>
    <p:sldId id="264" r:id="rId14"/>
    <p:sldId id="265" r:id="rId15"/>
    <p:sldId id="296" r:id="rId16"/>
    <p:sldId id="269" r:id="rId17"/>
    <p:sldId id="270" r:id="rId18"/>
    <p:sldId id="271" r:id="rId19"/>
    <p:sldId id="272" r:id="rId20"/>
    <p:sldId id="273" r:id="rId21"/>
    <p:sldId id="274" r:id="rId22"/>
    <p:sldId id="275" r:id="rId23"/>
    <p:sldId id="29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60"/>
  </p:normalViewPr>
  <p:slideViewPr>
    <p:cSldViewPr>
      <p:cViewPr>
        <p:scale>
          <a:sx n="90" d="100"/>
          <a:sy n="90" d="100"/>
        </p:scale>
        <p:origin x="-298"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7D340FCF-4FA2-461E-A56A-9A5B4820DA16}" type="datetimeFigureOut">
              <a:rPr lang="fr-FR" smtClean="0"/>
              <a:t>04/07/2022</a:t>
            </a:fld>
            <a:endParaRPr lang="fr-FR"/>
          </a:p>
        </p:txBody>
      </p:sp>
      <p:sp>
        <p:nvSpPr>
          <p:cNvPr id="4" name="Espace réservé de l'image des diapositives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A097F89B-89B4-4F33-ABCC-9ADDE53FDE7A}" type="slidenum">
              <a:rPr lang="fr-FR" smtClean="0"/>
              <a:t>‹N°›</a:t>
            </a:fld>
            <a:endParaRPr lang="fr-FR"/>
          </a:p>
        </p:txBody>
      </p:sp>
    </p:spTree>
    <p:extLst>
      <p:ext uri="{BB962C8B-B14F-4D97-AF65-F5344CB8AC3E}">
        <p14:creationId xmlns:p14="http://schemas.microsoft.com/office/powerpoint/2010/main" val="186308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xfrm>
            <a:off x="3810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980718-3462-4948-B2D3-00FE8D3BA851}" type="slidenum">
              <a:rPr lang="fr-FR" altLang="fr-FR" smtClean="0">
                <a:solidFill>
                  <a:prstClr val="black"/>
                </a:solidFill>
              </a:rPr>
              <a:pPr eaLnBrk="1" hangingPunct="1">
                <a:spcBef>
                  <a:spcPct val="0"/>
                </a:spcBef>
              </a:pPr>
              <a:t>1</a:t>
            </a:fld>
            <a:endParaRPr lang="fr-FR" altLang="fr-FR"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0" y="514350"/>
            <a:ext cx="3429000" cy="2571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03C50F-EE6D-47B1-8E88-9BCBB5C39C15}"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394309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0" y="514350"/>
            <a:ext cx="3429000" cy="2571750"/>
          </a:xfrm>
        </p:spPr>
      </p:sp>
      <p:sp>
        <p:nvSpPr>
          <p:cNvPr id="3" name="Espace réservé des commentaires 2"/>
          <p:cNvSpPr>
            <a:spLocks noGrp="1"/>
          </p:cNvSpPr>
          <p:nvPr>
            <p:ph type="body" idx="1"/>
          </p:nvPr>
        </p:nvSpPr>
        <p:spPr/>
        <p:txBody>
          <a:bodyPr/>
          <a:lstStyle/>
          <a:p>
            <a:r>
              <a:rPr lang="fr-FR" dirty="0" smtClean="0"/>
              <a:t>Notion de projet</a:t>
            </a:r>
          </a:p>
          <a:p>
            <a:r>
              <a:rPr lang="fr-FR" dirty="0" smtClean="0"/>
              <a:t>Durée du contrat : 1 an à 6 ans</a:t>
            </a:r>
            <a:endParaRPr lang="fr-FR" dirty="0"/>
          </a:p>
        </p:txBody>
      </p:sp>
      <p:sp>
        <p:nvSpPr>
          <p:cNvPr id="4" name="Espace réservé du numéro de diapositive 3"/>
          <p:cNvSpPr>
            <a:spLocks noGrp="1"/>
          </p:cNvSpPr>
          <p:nvPr>
            <p:ph type="sldNum" sz="quarter" idx="10"/>
          </p:nvPr>
        </p:nvSpPr>
        <p:spPr/>
        <p:txBody>
          <a:bodyPr/>
          <a:lstStyle/>
          <a:p>
            <a:fld id="{A303C50F-EE6D-47B1-8E88-9BCBB5C39C15}"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33538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0" y="514350"/>
            <a:ext cx="3429000" cy="2571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03C50F-EE6D-47B1-8E88-9BCBB5C39C15}"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33538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0" y="514350"/>
            <a:ext cx="3429000" cy="2571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03C50F-EE6D-47B1-8E88-9BCBB5C39C15}"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33538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0" y="514350"/>
            <a:ext cx="3429000" cy="2571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03C50F-EE6D-47B1-8E88-9BCBB5C39C15}"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33538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0" y="514350"/>
            <a:ext cx="3429000" cy="2571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03C50F-EE6D-47B1-8E88-9BCBB5C39C15}"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33538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0" y="514350"/>
            <a:ext cx="3429000" cy="2571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03C50F-EE6D-47B1-8E88-9BCBB5C39C15}"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33538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10515" y="305772"/>
            <a:ext cx="10170972" cy="53860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7"/>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EF1E1E"/>
                </a:solidFill>
                <a:latin typeface="Arial"/>
                <a:cs typeface="Arial"/>
              </a:defRPr>
            </a:lvl1pPr>
          </a:lstStyle>
          <a:p>
            <a:pPr marL="12700">
              <a:lnSpc>
                <a:spcPts val="1425"/>
              </a:lnSpc>
            </a:pPr>
            <a:r>
              <a:rPr spc="-5" dirty="0"/>
              <a:t>Caisse</a:t>
            </a:r>
            <a:r>
              <a:rPr spc="-45" dirty="0"/>
              <a:t> </a:t>
            </a:r>
            <a:r>
              <a:rPr spc="-5" dirty="0"/>
              <a:t>des</a:t>
            </a:r>
            <a:r>
              <a:rPr spc="-25" dirty="0"/>
              <a:t> </a:t>
            </a:r>
            <a:r>
              <a:rPr spc="-5" dirty="0"/>
              <a:t>Dépôts</a:t>
            </a:r>
          </a:p>
        </p:txBody>
      </p:sp>
      <p:sp>
        <p:nvSpPr>
          <p:cNvPr id="5" name="Holder 5"/>
          <p:cNvSpPr>
            <a:spLocks noGrp="1"/>
          </p:cNvSpPr>
          <p:nvPr>
            <p:ph type="dt" sz="half" idx="6"/>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I</a:t>
            </a:r>
            <a:r>
              <a:rPr dirty="0"/>
              <a:t>n</a:t>
            </a:r>
            <a:r>
              <a:rPr spc="-5" dirty="0"/>
              <a:t>terne</a:t>
            </a:r>
          </a:p>
        </p:txBody>
      </p:sp>
      <p:sp>
        <p:nvSpPr>
          <p:cNvPr id="6" name="Holder 6"/>
          <p:cNvSpPr>
            <a:spLocks noGrp="1"/>
          </p:cNvSpPr>
          <p:nvPr>
            <p:ph type="sldNum" sz="quarter" idx="7"/>
          </p:nvPr>
        </p:nvSpPr>
        <p:spPr/>
        <p:txBody>
          <a:bodyPr lIns="0" tIns="0" rIns="0" bIns="0"/>
          <a:lstStyle>
            <a:lvl1pPr>
              <a:defRPr sz="750" b="1" i="0">
                <a:solidFill>
                  <a:srgbClr val="EF1E1E"/>
                </a:solidFill>
                <a:latin typeface="Arial"/>
                <a:cs typeface="Arial"/>
              </a:defRPr>
            </a:lvl1pPr>
          </a:lstStyle>
          <a:p>
            <a:pPr marL="2552700">
              <a:lnSpc>
                <a:spcPct val="100000"/>
              </a:lnSpc>
              <a:spcBef>
                <a:spcPts val="5"/>
              </a:spcBef>
            </a:pPr>
            <a:fld id="{81D60167-4931-47E6-BA6A-407CBD079E47}" type="slidenum">
              <a:rPr sz="1050" dirty="0"/>
              <a:t>‹N°›</a:t>
            </a:fld>
            <a:endParaRPr sz="10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5636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5757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614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57360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3396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026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7"/>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47"/>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7018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2"/>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2410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0696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7"/>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8034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EF1E1E"/>
                </a:solidFill>
                <a:latin typeface="Arial"/>
                <a:cs typeface="Arial"/>
              </a:defRPr>
            </a:lvl1pPr>
          </a:lstStyle>
          <a:p>
            <a:pPr marL="12700">
              <a:lnSpc>
                <a:spcPts val="1425"/>
              </a:lnSpc>
            </a:pPr>
            <a:r>
              <a:rPr spc="-5" dirty="0"/>
              <a:t>Caisse</a:t>
            </a:r>
            <a:r>
              <a:rPr spc="-45" dirty="0"/>
              <a:t> </a:t>
            </a:r>
            <a:r>
              <a:rPr spc="-5" dirty="0"/>
              <a:t>des</a:t>
            </a:r>
            <a:r>
              <a:rPr spc="-25" dirty="0"/>
              <a:t> </a:t>
            </a:r>
            <a:r>
              <a:rPr spc="-5" dirty="0"/>
              <a:t>Dépôts</a:t>
            </a:r>
          </a:p>
        </p:txBody>
      </p:sp>
      <p:sp>
        <p:nvSpPr>
          <p:cNvPr id="5" name="Holder 5"/>
          <p:cNvSpPr>
            <a:spLocks noGrp="1"/>
          </p:cNvSpPr>
          <p:nvPr>
            <p:ph type="dt" sz="half" idx="6"/>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I</a:t>
            </a:r>
            <a:r>
              <a:rPr dirty="0"/>
              <a:t>n</a:t>
            </a:r>
            <a:r>
              <a:rPr spc="-5" dirty="0"/>
              <a:t>terne</a:t>
            </a:r>
          </a:p>
        </p:txBody>
      </p:sp>
      <p:sp>
        <p:nvSpPr>
          <p:cNvPr id="6" name="Holder 6"/>
          <p:cNvSpPr>
            <a:spLocks noGrp="1"/>
          </p:cNvSpPr>
          <p:nvPr>
            <p:ph type="sldNum" sz="quarter" idx="7"/>
          </p:nvPr>
        </p:nvSpPr>
        <p:spPr/>
        <p:txBody>
          <a:bodyPr lIns="0" tIns="0" rIns="0" bIns="0"/>
          <a:lstStyle>
            <a:lvl1pPr>
              <a:defRPr sz="750" b="1" i="0">
                <a:solidFill>
                  <a:srgbClr val="EF1E1E"/>
                </a:solidFill>
                <a:latin typeface="Arial"/>
                <a:cs typeface="Arial"/>
              </a:defRPr>
            </a:lvl1pPr>
          </a:lstStyle>
          <a:p>
            <a:pPr marL="2552700">
              <a:lnSpc>
                <a:spcPct val="100000"/>
              </a:lnSpc>
              <a:spcBef>
                <a:spcPts val="5"/>
              </a:spcBef>
            </a:pPr>
            <a:fld id="{81D60167-4931-47E6-BA6A-407CBD079E47}" type="slidenum">
              <a:rPr sz="1050" dirty="0"/>
              <a:t>‹N°›</a:t>
            </a:fld>
            <a:endParaRPr sz="105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554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0967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50220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4041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27153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93308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2211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5"/>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45"/>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82266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84064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361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EF1E1E"/>
                </a:solidFill>
                <a:latin typeface="Arial"/>
                <a:cs typeface="Arial"/>
              </a:defRPr>
            </a:lvl1pPr>
          </a:lstStyle>
          <a:p>
            <a:pPr marL="12700">
              <a:lnSpc>
                <a:spcPts val="1425"/>
              </a:lnSpc>
            </a:pPr>
            <a:r>
              <a:rPr spc="-5" dirty="0"/>
              <a:t>Caisse</a:t>
            </a:r>
            <a:r>
              <a:rPr spc="-45" dirty="0"/>
              <a:t> </a:t>
            </a:r>
            <a:r>
              <a:rPr spc="-5" dirty="0"/>
              <a:t>des</a:t>
            </a:r>
            <a:r>
              <a:rPr spc="-25" dirty="0"/>
              <a:t> </a:t>
            </a:r>
            <a:r>
              <a:rPr spc="-5" dirty="0"/>
              <a:t>Dépôts</a:t>
            </a:r>
          </a:p>
        </p:txBody>
      </p:sp>
      <p:sp>
        <p:nvSpPr>
          <p:cNvPr id="6" name="Holder 6"/>
          <p:cNvSpPr>
            <a:spLocks noGrp="1"/>
          </p:cNvSpPr>
          <p:nvPr>
            <p:ph type="dt" sz="half" idx="6"/>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I</a:t>
            </a:r>
            <a:r>
              <a:rPr dirty="0"/>
              <a:t>n</a:t>
            </a:r>
            <a:r>
              <a:rPr spc="-5" dirty="0"/>
              <a:t>terne</a:t>
            </a:r>
          </a:p>
        </p:txBody>
      </p:sp>
      <p:sp>
        <p:nvSpPr>
          <p:cNvPr id="7" name="Holder 7"/>
          <p:cNvSpPr>
            <a:spLocks noGrp="1"/>
          </p:cNvSpPr>
          <p:nvPr>
            <p:ph type="sldNum" sz="quarter" idx="7"/>
          </p:nvPr>
        </p:nvSpPr>
        <p:spPr/>
        <p:txBody>
          <a:bodyPr lIns="0" tIns="0" rIns="0" bIns="0"/>
          <a:lstStyle>
            <a:lvl1pPr>
              <a:defRPr sz="750" b="1" i="0">
                <a:solidFill>
                  <a:srgbClr val="EF1E1E"/>
                </a:solidFill>
                <a:latin typeface="Arial"/>
                <a:cs typeface="Arial"/>
              </a:defRPr>
            </a:lvl1pPr>
          </a:lstStyle>
          <a:p>
            <a:pPr marL="2552700">
              <a:lnSpc>
                <a:spcPct val="100000"/>
              </a:lnSpc>
              <a:spcBef>
                <a:spcPts val="5"/>
              </a:spcBef>
            </a:pPr>
            <a:fld id="{81D60167-4931-47E6-BA6A-407CBD079E47}" type="slidenum">
              <a:rPr sz="1050" dirty="0"/>
              <a:t>‹N°›</a:t>
            </a:fld>
            <a:endParaRPr sz="105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7193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4139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93816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1246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0114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55293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6508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81912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2897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EF1E1E"/>
                </a:solidFill>
                <a:latin typeface="Arial"/>
                <a:cs typeface="Arial"/>
              </a:defRPr>
            </a:lvl1pPr>
          </a:lstStyle>
          <a:p>
            <a:pPr marL="12700">
              <a:lnSpc>
                <a:spcPts val="1425"/>
              </a:lnSpc>
            </a:pPr>
            <a:r>
              <a:rPr spc="-5" dirty="0"/>
              <a:t>Caisse</a:t>
            </a:r>
            <a:r>
              <a:rPr spc="-45" dirty="0"/>
              <a:t> </a:t>
            </a:r>
            <a:r>
              <a:rPr spc="-5" dirty="0"/>
              <a:t>des</a:t>
            </a:r>
            <a:r>
              <a:rPr spc="-25" dirty="0"/>
              <a:t> </a:t>
            </a:r>
            <a:r>
              <a:rPr spc="-5" dirty="0"/>
              <a:t>Dépôts</a:t>
            </a:r>
          </a:p>
        </p:txBody>
      </p:sp>
      <p:sp>
        <p:nvSpPr>
          <p:cNvPr id="4" name="Holder 4"/>
          <p:cNvSpPr>
            <a:spLocks noGrp="1"/>
          </p:cNvSpPr>
          <p:nvPr>
            <p:ph type="dt" sz="half" idx="6"/>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I</a:t>
            </a:r>
            <a:r>
              <a:rPr dirty="0"/>
              <a:t>n</a:t>
            </a:r>
            <a:r>
              <a:rPr spc="-5" dirty="0"/>
              <a:t>terne</a:t>
            </a:r>
          </a:p>
        </p:txBody>
      </p:sp>
      <p:sp>
        <p:nvSpPr>
          <p:cNvPr id="5" name="Holder 5"/>
          <p:cNvSpPr>
            <a:spLocks noGrp="1"/>
          </p:cNvSpPr>
          <p:nvPr>
            <p:ph type="sldNum" sz="quarter" idx="7"/>
          </p:nvPr>
        </p:nvSpPr>
        <p:spPr/>
        <p:txBody>
          <a:bodyPr lIns="0" tIns="0" rIns="0" bIns="0"/>
          <a:lstStyle>
            <a:lvl1pPr>
              <a:defRPr sz="750" b="1" i="0">
                <a:solidFill>
                  <a:srgbClr val="EF1E1E"/>
                </a:solidFill>
                <a:latin typeface="Arial"/>
                <a:cs typeface="Arial"/>
              </a:defRPr>
            </a:lvl1pPr>
          </a:lstStyle>
          <a:p>
            <a:pPr marL="2552700">
              <a:lnSpc>
                <a:spcPct val="100000"/>
              </a:lnSpc>
              <a:spcBef>
                <a:spcPts val="5"/>
              </a:spcBef>
            </a:pPr>
            <a:fld id="{81D60167-4931-47E6-BA6A-407CBD079E47}" type="slidenum">
              <a:rPr sz="1050" dirty="0"/>
              <a:t>‹N°›</a:t>
            </a:fld>
            <a:endParaRPr sz="10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EF1E1E"/>
                </a:solidFill>
                <a:latin typeface="Arial"/>
                <a:cs typeface="Arial"/>
              </a:defRPr>
            </a:lvl1pPr>
          </a:lstStyle>
          <a:p>
            <a:pPr marL="12700">
              <a:lnSpc>
                <a:spcPts val="1425"/>
              </a:lnSpc>
            </a:pPr>
            <a:r>
              <a:rPr spc="-5" dirty="0"/>
              <a:t>Caisse</a:t>
            </a:r>
            <a:r>
              <a:rPr spc="-45" dirty="0"/>
              <a:t> </a:t>
            </a:r>
            <a:r>
              <a:rPr spc="-5" dirty="0"/>
              <a:t>des</a:t>
            </a:r>
            <a:r>
              <a:rPr spc="-25" dirty="0"/>
              <a:t> </a:t>
            </a:r>
            <a:r>
              <a:rPr spc="-5" dirty="0"/>
              <a:t>Dépôts</a:t>
            </a:r>
          </a:p>
        </p:txBody>
      </p:sp>
      <p:sp>
        <p:nvSpPr>
          <p:cNvPr id="3" name="Holder 3"/>
          <p:cNvSpPr>
            <a:spLocks noGrp="1"/>
          </p:cNvSpPr>
          <p:nvPr>
            <p:ph type="dt" sz="half" idx="6"/>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I</a:t>
            </a:r>
            <a:r>
              <a:rPr dirty="0"/>
              <a:t>n</a:t>
            </a:r>
            <a:r>
              <a:rPr spc="-5" dirty="0"/>
              <a:t>terne</a:t>
            </a:r>
          </a:p>
        </p:txBody>
      </p:sp>
      <p:sp>
        <p:nvSpPr>
          <p:cNvPr id="4" name="Holder 4"/>
          <p:cNvSpPr>
            <a:spLocks noGrp="1"/>
          </p:cNvSpPr>
          <p:nvPr>
            <p:ph type="sldNum" sz="quarter" idx="7"/>
          </p:nvPr>
        </p:nvSpPr>
        <p:spPr/>
        <p:txBody>
          <a:bodyPr lIns="0" tIns="0" rIns="0" bIns="0"/>
          <a:lstStyle>
            <a:lvl1pPr>
              <a:defRPr sz="750" b="1" i="0">
                <a:solidFill>
                  <a:srgbClr val="EF1E1E"/>
                </a:solidFill>
                <a:latin typeface="Arial"/>
                <a:cs typeface="Arial"/>
              </a:defRPr>
            </a:lvl1pPr>
          </a:lstStyle>
          <a:p>
            <a:pPr marL="2552700">
              <a:lnSpc>
                <a:spcPct val="100000"/>
              </a:lnSpc>
              <a:spcBef>
                <a:spcPts val="5"/>
              </a:spcBef>
            </a:pPr>
            <a:fld id="{81D60167-4931-47E6-BA6A-407CBD079E47}" type="slidenum">
              <a:rPr sz="1050" dirty="0"/>
              <a:t>‹N°›</a:t>
            </a:fld>
            <a:endParaRPr sz="10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4"/>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210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7162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9"/>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4455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18621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49276" y="6206489"/>
            <a:ext cx="10098405" cy="0"/>
          </a:xfrm>
          <a:custGeom>
            <a:avLst/>
            <a:gdLst/>
            <a:ahLst/>
            <a:cxnLst/>
            <a:rect l="l" t="t" r="r" b="b"/>
            <a:pathLst>
              <a:path w="10098405">
                <a:moveTo>
                  <a:pt x="0" y="0"/>
                </a:moveTo>
                <a:lnTo>
                  <a:pt x="10098024" y="0"/>
                </a:lnTo>
              </a:path>
            </a:pathLst>
          </a:custGeom>
          <a:ln w="25400">
            <a:solidFill>
              <a:srgbClr val="EF1E1E"/>
            </a:solidFill>
          </a:ln>
        </p:spPr>
        <p:txBody>
          <a:bodyPr wrap="square" lIns="0" tIns="0" rIns="0" bIns="0" rtlCol="0"/>
          <a:lstStyle/>
          <a:p>
            <a:endParaRPr/>
          </a:p>
        </p:txBody>
      </p:sp>
      <p:sp>
        <p:nvSpPr>
          <p:cNvPr id="2" name="Holder 2"/>
          <p:cNvSpPr>
            <a:spLocks noGrp="1"/>
          </p:cNvSpPr>
          <p:nvPr>
            <p:ph type="title"/>
          </p:nvPr>
        </p:nvSpPr>
        <p:spPr>
          <a:xfrm>
            <a:off x="1943357" y="3803401"/>
            <a:ext cx="8305291" cy="559435"/>
          </a:xfrm>
          <a:prstGeom prst="rect">
            <a:avLst/>
          </a:prstGeom>
        </p:spPr>
        <p:txBody>
          <a:bodyPr wrap="square" lIns="0" tIns="0" rIns="0" bIns="0">
            <a:spAutoFit/>
          </a:bodyPr>
          <a:lstStyle>
            <a:lvl1pPr>
              <a:defRPr sz="3500" b="1" i="0">
                <a:solidFill>
                  <a:schemeClr val="bg1"/>
                </a:solidFill>
                <a:latin typeface="Arial"/>
                <a:cs typeface="Arial"/>
              </a:defRPr>
            </a:lvl1pPr>
          </a:lstStyle>
          <a:p>
            <a:endParaRPr/>
          </a:p>
        </p:txBody>
      </p:sp>
      <p:sp>
        <p:nvSpPr>
          <p:cNvPr id="3" name="Holder 3"/>
          <p:cNvSpPr>
            <a:spLocks noGrp="1"/>
          </p:cNvSpPr>
          <p:nvPr>
            <p:ph type="body" idx="1"/>
          </p:nvPr>
        </p:nvSpPr>
        <p:spPr>
          <a:xfrm>
            <a:off x="1087518" y="2751081"/>
            <a:ext cx="1001966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26666" y="6415038"/>
            <a:ext cx="1377315" cy="179536"/>
          </a:xfrm>
          <a:prstGeom prst="rect">
            <a:avLst/>
          </a:prstGeom>
        </p:spPr>
        <p:txBody>
          <a:bodyPr wrap="square" lIns="0" tIns="0" rIns="0" bIns="0">
            <a:spAutoFit/>
          </a:bodyPr>
          <a:lstStyle>
            <a:lvl1pPr>
              <a:defRPr sz="1200" b="1" i="0">
                <a:solidFill>
                  <a:srgbClr val="EF1E1E"/>
                </a:solidFill>
                <a:latin typeface="Arial"/>
                <a:cs typeface="Arial"/>
              </a:defRPr>
            </a:lvl1pPr>
          </a:lstStyle>
          <a:p>
            <a:pPr marL="12700">
              <a:lnSpc>
                <a:spcPts val="1425"/>
              </a:lnSpc>
            </a:pPr>
            <a:r>
              <a:rPr spc="-5" dirty="0"/>
              <a:t>Caisse</a:t>
            </a:r>
            <a:r>
              <a:rPr spc="-45" dirty="0"/>
              <a:t> </a:t>
            </a:r>
            <a:r>
              <a:rPr spc="-5" dirty="0"/>
              <a:t>des</a:t>
            </a:r>
            <a:r>
              <a:rPr spc="-25" dirty="0"/>
              <a:t> </a:t>
            </a:r>
            <a:r>
              <a:rPr spc="-5" dirty="0"/>
              <a:t>Dépôts</a:t>
            </a:r>
          </a:p>
        </p:txBody>
      </p:sp>
      <p:sp>
        <p:nvSpPr>
          <p:cNvPr id="5" name="Holder 5"/>
          <p:cNvSpPr>
            <a:spLocks noGrp="1"/>
          </p:cNvSpPr>
          <p:nvPr>
            <p:ph type="dt" sz="half" idx="6"/>
          </p:nvPr>
        </p:nvSpPr>
        <p:spPr>
          <a:xfrm>
            <a:off x="122937" y="6663563"/>
            <a:ext cx="403859" cy="128240"/>
          </a:xfrm>
          <a:prstGeom prst="rect">
            <a:avLst/>
          </a:prstGeom>
        </p:spPr>
        <p:txBody>
          <a:bodyPr wrap="square" lIns="0" tIns="0" rIns="0" bIns="0">
            <a:spAutoFit/>
          </a:bodyPr>
          <a:lstStyle>
            <a:lvl1pPr>
              <a:defRPr sz="1000" b="0" i="0">
                <a:solidFill>
                  <a:srgbClr val="A80000"/>
                </a:solidFill>
                <a:latin typeface="Calibri"/>
                <a:cs typeface="Calibri"/>
              </a:defRPr>
            </a:lvl1pPr>
          </a:lstStyle>
          <a:p>
            <a:pPr marL="12700">
              <a:lnSpc>
                <a:spcPts val="1045"/>
              </a:lnSpc>
            </a:pPr>
            <a:r>
              <a:rPr spc="-5" dirty="0"/>
              <a:t>I</a:t>
            </a:r>
            <a:r>
              <a:rPr dirty="0"/>
              <a:t>n</a:t>
            </a:r>
            <a:r>
              <a:rPr spc="-5" dirty="0"/>
              <a:t>terne</a:t>
            </a:r>
          </a:p>
        </p:txBody>
      </p:sp>
      <p:sp>
        <p:nvSpPr>
          <p:cNvPr id="6" name="Holder 6"/>
          <p:cNvSpPr>
            <a:spLocks noGrp="1"/>
          </p:cNvSpPr>
          <p:nvPr>
            <p:ph type="sldNum" sz="quarter" idx="7"/>
          </p:nvPr>
        </p:nvSpPr>
        <p:spPr>
          <a:xfrm>
            <a:off x="8523860" y="6429460"/>
            <a:ext cx="2666365" cy="484748"/>
          </a:xfrm>
          <a:prstGeom prst="rect">
            <a:avLst/>
          </a:prstGeom>
        </p:spPr>
        <p:txBody>
          <a:bodyPr wrap="square" lIns="0" tIns="0" rIns="0" bIns="0">
            <a:spAutoFit/>
          </a:bodyPr>
          <a:lstStyle>
            <a:lvl1pPr>
              <a:defRPr sz="750" b="1" i="0">
                <a:solidFill>
                  <a:srgbClr val="EF1E1E"/>
                </a:solidFill>
                <a:latin typeface="Arial"/>
                <a:cs typeface="Arial"/>
              </a:defRPr>
            </a:lvl1pPr>
          </a:lstStyle>
          <a:p>
            <a:pPr marL="2552700">
              <a:lnSpc>
                <a:spcPct val="100000"/>
              </a:lnSpc>
              <a:spcBef>
                <a:spcPts val="5"/>
              </a:spcBef>
            </a:pPr>
            <a:fld id="{81D60167-4931-47E6-BA6A-407CBD079E47}" type="slidenum">
              <a:rPr sz="1050" dirty="0"/>
              <a:t>‹N°›</a:t>
            </a:fld>
            <a:endParaRPr sz="10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497E7-53E8-4A73-9600-7FE73942EB05}"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3D7A4-9EB9-422E-BFF8-8CCAAD3B1E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115454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43387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472A9-2F21-44BD-9DF0-2EE439FB0B60}" type="datetimeFigureOut">
              <a:rPr lang="fr-FR" smtClean="0">
                <a:solidFill>
                  <a:prstClr val="black">
                    <a:tint val="75000"/>
                  </a:prstClr>
                </a:solidFill>
              </a:rPr>
              <a:pPr/>
              <a:t>04/07/2022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D238E-0235-407E-A47E-90C9449F5B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7331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hyperlink" Target="mailto:retraite@cdg31.fr" TargetMode="External"/><Relationship Id="rId5" Type="http://schemas.openxmlformats.org/officeDocument/2006/relationships/hyperlink" Target="mailto:carri&#232;res@cdg31.fr"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hyperlink" Target="https://www.cnracl.retraites.fr/sites/default/files/PROFIL/EMPLOYEURS/PDF/Validation/Essentiel_Validation_Mars2022_V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llectivites-locales.gouv.fr/publicite-et-entree-en-vigueur-des-actes-des-collectivites-locales"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place-emploi-public.gouv.fr/"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www.legifrance.gouv.fr/eli/arrete/2015/8/21/AFSS1507010A/jo" TargetMode="External"/><Relationship Id="rId2" Type="http://schemas.openxmlformats.org/officeDocument/2006/relationships/hyperlink" Target="https://www.legifrance.gouv.fr/affichTexteArticle.do?cidTexte=JORFTEXT000023022127&amp;idArticle=JORFARTI000023022209&amp;categorieLien=cid" TargetMode="External"/><Relationship Id="rId1" Type="http://schemas.openxmlformats.org/officeDocument/2006/relationships/slideLayout" Target="../slideLayouts/slideLayout2.xml"/><Relationship Id="rId5" Type="http://schemas.openxmlformats.org/officeDocument/2006/relationships/hyperlink" Target="https://www.legifrance.gouv.fr/jorf/id/JORFTEXT000045243520" TargetMode="External"/><Relationship Id="rId4" Type="http://schemas.openxmlformats.org/officeDocument/2006/relationships/hyperlink" Target="https://www.legifrance.gouv.fr/jorf/id/JORFTEXT000044464566"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hyperlink" Target="http://www.cdg31.fr/" TargetMode="External"/><Relationship Id="rId2" Type="http://schemas.openxmlformats.org/officeDocument/2006/relationships/image" Target="../media/image31.jpeg"/><Relationship Id="rId1" Type="http://schemas.openxmlformats.org/officeDocument/2006/relationships/slideLayout" Target="../slideLayouts/slideLayout29.xml"/><Relationship Id="rId4" Type="http://schemas.openxmlformats.org/officeDocument/2006/relationships/hyperlink" Target="mailto:carrieres@cdg31.fr"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 y="0"/>
            <a:ext cx="334433" cy="6858000"/>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6" name="Rectangle 5"/>
          <p:cNvSpPr/>
          <p:nvPr/>
        </p:nvSpPr>
        <p:spPr>
          <a:xfrm>
            <a:off x="912292" y="4156075"/>
            <a:ext cx="334433" cy="2751138"/>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7" name="Rectangle 6"/>
          <p:cNvSpPr/>
          <p:nvPr/>
        </p:nvSpPr>
        <p:spPr>
          <a:xfrm>
            <a:off x="1390652" y="2060586"/>
            <a:ext cx="336549" cy="4824413"/>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pic>
        <p:nvPicPr>
          <p:cNvPr id="2054" name="Picture 2" descr="\\Nas-rd5200\diffusion\Commun Diffusion\Communication\Images Logos\Logo CDG 31\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135" y="6237288"/>
            <a:ext cx="7008284"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063550" y="1484787"/>
            <a:ext cx="9719999" cy="4370427"/>
          </a:xfrm>
          <a:prstGeom prst="rect">
            <a:avLst/>
          </a:prstGeom>
          <a:noFill/>
        </p:spPr>
        <p:txBody>
          <a:bodyPr wrap="square">
            <a:spAutoFit/>
          </a:bodyPr>
          <a:lstStyle/>
          <a:p>
            <a:pPr algn="ctr">
              <a:defRPr/>
            </a:pPr>
            <a:r>
              <a:rPr lang="fr-FR" sz="3200" b="1" dirty="0" smtClean="0">
                <a:solidFill>
                  <a:srgbClr val="3F2270"/>
                </a:solidFill>
                <a:cs typeface="Arial" panose="020B0604020202020204" pitchFamily="34" charset="0"/>
              </a:rPr>
              <a:t>Bonjour</a:t>
            </a:r>
          </a:p>
          <a:p>
            <a:pPr algn="ctr">
              <a:defRPr/>
            </a:pPr>
            <a:r>
              <a:rPr lang="fr-FR" sz="3200" b="1" dirty="0" smtClean="0">
                <a:solidFill>
                  <a:srgbClr val="3F2270"/>
                </a:solidFill>
                <a:cs typeface="Arial" panose="020B0604020202020204" pitchFamily="34" charset="0"/>
              </a:rPr>
              <a:t>Bienvenue au webinaire du CDG31</a:t>
            </a:r>
          </a:p>
          <a:p>
            <a:pPr>
              <a:defRPr/>
            </a:pPr>
            <a:endParaRPr lang="fr-FR" sz="2000" dirty="0" smtClean="0">
              <a:solidFill>
                <a:srgbClr val="3F2270"/>
              </a:solidFill>
              <a:cs typeface="Arial" panose="020B0604020202020204" pitchFamily="34" charset="0"/>
            </a:endParaRPr>
          </a:p>
          <a:p>
            <a:pPr>
              <a:defRPr/>
            </a:pPr>
            <a:r>
              <a:rPr lang="fr-FR" sz="2000" dirty="0" smtClean="0">
                <a:solidFill>
                  <a:srgbClr val="3F2270"/>
                </a:solidFill>
                <a:cs typeface="Arial" panose="020B0604020202020204" pitchFamily="34" charset="0"/>
              </a:rPr>
              <a:t>Pour une meilleure expérience, nous sommes en mode conférence c’est-à-dire que vos micros sont automatiquement coupés et que vous ne voyez pas les autres participants.</a:t>
            </a:r>
          </a:p>
          <a:p>
            <a:pPr>
              <a:defRPr/>
            </a:pPr>
            <a:endParaRPr lang="fr-FR" b="1" dirty="0" smtClean="0">
              <a:solidFill>
                <a:srgbClr val="3F2270"/>
              </a:solidFill>
              <a:cs typeface="Arial" panose="020B0604020202020204" pitchFamily="34" charset="0"/>
            </a:endParaRPr>
          </a:p>
          <a:p>
            <a:pPr>
              <a:defRPr/>
            </a:pPr>
            <a:r>
              <a:rPr lang="fr-FR" sz="2000" b="1" dirty="0" smtClean="0">
                <a:solidFill>
                  <a:srgbClr val="3F2270"/>
                </a:solidFill>
                <a:cs typeface="Arial" panose="020B0604020202020204" pitchFamily="34" charset="0"/>
              </a:rPr>
              <a:t>Si vous souhaitez intervenir, vous avez accès au tchat sur la barre</a:t>
            </a:r>
          </a:p>
          <a:p>
            <a:pPr>
              <a:defRPr/>
            </a:pPr>
            <a:r>
              <a:rPr lang="fr-FR" sz="2000" b="1" dirty="0" smtClean="0">
                <a:solidFill>
                  <a:srgbClr val="3F2270"/>
                </a:solidFill>
                <a:cs typeface="Arial" panose="020B0604020202020204" pitchFamily="34" charset="0"/>
              </a:rPr>
              <a:t> </a:t>
            </a:r>
            <a:endParaRPr lang="fr-FR" sz="2000" b="1" dirty="0">
              <a:solidFill>
                <a:srgbClr val="3F2270"/>
              </a:solidFill>
              <a:cs typeface="Arial" panose="020B0604020202020204" pitchFamily="34" charset="0"/>
            </a:endParaRPr>
          </a:p>
          <a:p>
            <a:pPr>
              <a:defRPr/>
            </a:pPr>
            <a:r>
              <a:rPr lang="fr-FR" sz="2000" b="1" dirty="0" smtClean="0">
                <a:solidFill>
                  <a:srgbClr val="3F2270"/>
                </a:solidFill>
                <a:cs typeface="Arial" panose="020B0604020202020204" pitchFamily="34" charset="0"/>
              </a:rPr>
              <a:t>du haut de l’application.</a:t>
            </a:r>
          </a:p>
          <a:p>
            <a:pPr>
              <a:defRPr/>
            </a:pPr>
            <a:endParaRPr lang="fr-FR" sz="2000" b="1" dirty="0">
              <a:solidFill>
                <a:srgbClr val="3F2270"/>
              </a:solidFill>
              <a:cs typeface="Arial" panose="020B0604020202020204" pitchFamily="34" charset="0"/>
            </a:endParaRPr>
          </a:p>
          <a:p>
            <a:pPr>
              <a:defRPr/>
            </a:pPr>
            <a:r>
              <a:rPr lang="fr-FR" sz="2000" dirty="0">
                <a:solidFill>
                  <a:srgbClr val="3F2270"/>
                </a:solidFill>
                <a:cs typeface="Arial" panose="020B0604020202020204" pitchFamily="34" charset="0"/>
              </a:rPr>
              <a:t>Les questions spécifiques qui concerneraient des situations individuelles sont à poser directement </a:t>
            </a:r>
            <a:r>
              <a:rPr lang="fr-FR" sz="2000" dirty="0" smtClean="0">
                <a:solidFill>
                  <a:srgbClr val="3F2270"/>
                </a:solidFill>
                <a:cs typeface="Arial" panose="020B0604020202020204" pitchFamily="34" charset="0"/>
              </a:rPr>
              <a:t>aux adresses </a:t>
            </a:r>
            <a:r>
              <a:rPr lang="fr-FR" sz="2000" dirty="0">
                <a:solidFill>
                  <a:srgbClr val="3F2270"/>
                </a:solidFill>
                <a:cs typeface="Arial" panose="020B0604020202020204" pitchFamily="34" charset="0"/>
              </a:rPr>
              <a:t>: </a:t>
            </a:r>
            <a:r>
              <a:rPr lang="fr-FR" sz="2000" dirty="0" smtClean="0">
                <a:solidFill>
                  <a:srgbClr val="3F2270"/>
                </a:solidFill>
                <a:cs typeface="Arial" panose="020B0604020202020204" pitchFamily="34" charset="0"/>
                <a:hlinkClick r:id="rId5"/>
              </a:rPr>
              <a:t>carrières@cdg31.fr</a:t>
            </a:r>
            <a:r>
              <a:rPr lang="fr-FR" sz="2000" dirty="0" smtClean="0">
                <a:solidFill>
                  <a:srgbClr val="3F2270"/>
                </a:solidFill>
                <a:cs typeface="Arial" panose="020B0604020202020204" pitchFamily="34" charset="0"/>
              </a:rPr>
              <a:t> ou </a:t>
            </a:r>
            <a:r>
              <a:rPr lang="fr-FR" sz="2000" dirty="0" smtClean="0">
                <a:solidFill>
                  <a:srgbClr val="3F2270"/>
                </a:solidFill>
                <a:cs typeface="Arial" panose="020B0604020202020204" pitchFamily="34" charset="0"/>
                <a:hlinkClick r:id="rId6"/>
              </a:rPr>
              <a:t>retraite@cdg31.fr</a:t>
            </a:r>
            <a:r>
              <a:rPr lang="fr-FR" sz="2000" dirty="0" smtClean="0">
                <a:solidFill>
                  <a:srgbClr val="3F2270"/>
                </a:solidFill>
                <a:cs typeface="Arial" panose="020B0604020202020204" pitchFamily="34" charset="0"/>
              </a:rPr>
              <a:t> .</a:t>
            </a:r>
            <a:endParaRPr lang="fr-FR" sz="2000" dirty="0">
              <a:solidFill>
                <a:srgbClr val="3F2270"/>
              </a:solidFill>
              <a:cs typeface="Arial" panose="020B0604020202020204" pitchFamily="34" charset="0"/>
            </a:endParaRPr>
          </a:p>
          <a:p>
            <a:pPr algn="r">
              <a:defRPr/>
            </a:pPr>
            <a:endParaRPr lang="fr-FR" sz="1600" dirty="0">
              <a:solidFill>
                <a:srgbClr val="3F2270"/>
              </a:solidFill>
              <a:cs typeface="Arial" panose="020B0604020202020204" pitchFamily="34" charset="0"/>
            </a:endParaRPr>
          </a:p>
        </p:txBody>
      </p:sp>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9418" t="16930" r="50000" b="13612"/>
          <a:stretch/>
        </p:blipFill>
        <p:spPr bwMode="auto">
          <a:xfrm>
            <a:off x="4724400" y="4065588"/>
            <a:ext cx="824057" cy="64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3"/>
          <p:cNvSpPr txBox="1">
            <a:spLocks noChangeArrowheads="1"/>
          </p:cNvSpPr>
          <p:nvPr/>
        </p:nvSpPr>
        <p:spPr bwMode="auto">
          <a:xfrm>
            <a:off x="6384033" y="6597363"/>
            <a:ext cx="57971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b="1" baseline="30000" dirty="0" smtClean="0">
                <a:solidFill>
                  <a:srgbClr val="3F2270"/>
                </a:solidFill>
                <a:latin typeface="Myriad Pro" pitchFamily="34" charset="0"/>
              </a:rPr>
              <a:t>Tél </a:t>
            </a:r>
            <a:r>
              <a:rPr lang="fr-FR" altLang="fr-FR" b="1" baseline="30000" dirty="0">
                <a:solidFill>
                  <a:srgbClr val="3F2270"/>
                </a:solidFill>
                <a:latin typeface="Myriad Pro" pitchFamily="34" charset="0"/>
              </a:rPr>
              <a:t>: 05 81 91 93 00 • </a:t>
            </a:r>
            <a:r>
              <a:rPr lang="fr-FR" altLang="fr-FR" b="1" baseline="30000" dirty="0" smtClean="0">
                <a:solidFill>
                  <a:srgbClr val="3F2270"/>
                </a:solidFill>
                <a:latin typeface="Myriad Pro" pitchFamily="34" charset="0"/>
              </a:rPr>
              <a:t>www.cdg31.fr </a:t>
            </a:r>
            <a:r>
              <a:rPr lang="fr-FR" altLang="fr-FR" b="1" baseline="30000" dirty="0">
                <a:solidFill>
                  <a:srgbClr val="3F2270"/>
                </a:solidFill>
                <a:latin typeface="Myriad Pro" pitchFamily="34" charset="0"/>
              </a:rPr>
              <a:t>• contact@cdg31.fr</a:t>
            </a:r>
          </a:p>
        </p:txBody>
      </p:sp>
      <p:sp>
        <p:nvSpPr>
          <p:cNvPr id="5" name="Rectangle 4"/>
          <p:cNvSpPr/>
          <p:nvPr/>
        </p:nvSpPr>
        <p:spPr>
          <a:xfrm>
            <a:off x="455084" y="1246188"/>
            <a:ext cx="336549" cy="5638800"/>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376" y="-1"/>
            <a:ext cx="2201517" cy="1484785"/>
          </a:xfrm>
          <a:prstGeom prst="rect">
            <a:avLst/>
          </a:prstGeom>
        </p:spPr>
      </p:pic>
      <p:sp>
        <p:nvSpPr>
          <p:cNvPr id="8" name="Rectangle 7"/>
          <p:cNvSpPr/>
          <p:nvPr/>
        </p:nvSpPr>
        <p:spPr>
          <a:xfrm>
            <a:off x="2831645" y="80676"/>
            <a:ext cx="8554009" cy="707886"/>
          </a:xfrm>
          <a:prstGeom prst="rect">
            <a:avLst/>
          </a:prstGeom>
        </p:spPr>
        <p:txBody>
          <a:bodyPr wrap="square">
            <a:spAutoFit/>
          </a:bodyPr>
          <a:lstStyle/>
          <a:p>
            <a:pPr algn="ctr">
              <a:defRPr/>
            </a:pPr>
            <a:r>
              <a:rPr lang="fr-FR" sz="4000" b="1" kern="0" dirty="0" smtClean="0">
                <a:solidFill>
                  <a:srgbClr val="3F2270"/>
                </a:solidFill>
                <a:cs typeface="Calibri" panose="020F0502020204030204" pitchFamily="34" charset="0"/>
              </a:rPr>
              <a:t>Les mardis du statut : Webinaire</a:t>
            </a:r>
            <a:endParaRPr lang="fr-FR" kern="0" dirty="0" smtClean="0">
              <a:solidFill>
                <a:sysClr val="windowText" lastClr="000000"/>
              </a:solidFill>
            </a:endParaRPr>
          </a:p>
        </p:txBody>
      </p:sp>
    </p:spTree>
    <p:custDataLst>
      <p:tags r:id="rId1"/>
    </p:custDataLst>
    <p:extLst>
      <p:ext uri="{BB962C8B-B14F-4D97-AF65-F5344CB8AC3E}">
        <p14:creationId xmlns:p14="http://schemas.microsoft.com/office/powerpoint/2010/main" val="25248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0756" y="1370077"/>
            <a:ext cx="11586845" cy="4896485"/>
            <a:chOff x="190754" y="1370075"/>
            <a:chExt cx="11586845" cy="4896485"/>
          </a:xfrm>
        </p:grpSpPr>
        <p:pic>
          <p:nvPicPr>
            <p:cNvPr id="3" name="object 3"/>
            <p:cNvPicPr/>
            <p:nvPr/>
          </p:nvPicPr>
          <p:blipFill>
            <a:blip r:embed="rId2" cstate="print"/>
            <a:stretch>
              <a:fillRect/>
            </a:stretch>
          </p:blipFill>
          <p:spPr>
            <a:xfrm>
              <a:off x="518160" y="1370075"/>
              <a:ext cx="11259312" cy="4796028"/>
            </a:xfrm>
            <a:prstGeom prst="rect">
              <a:avLst/>
            </a:prstGeom>
          </p:spPr>
        </p:pic>
        <p:pic>
          <p:nvPicPr>
            <p:cNvPr id="4" name="object 4"/>
            <p:cNvPicPr/>
            <p:nvPr/>
          </p:nvPicPr>
          <p:blipFill>
            <a:blip r:embed="rId3" cstate="print"/>
            <a:stretch>
              <a:fillRect/>
            </a:stretch>
          </p:blipFill>
          <p:spPr>
            <a:xfrm>
              <a:off x="4864607" y="3605783"/>
              <a:ext cx="880872" cy="275844"/>
            </a:xfrm>
            <a:prstGeom prst="rect">
              <a:avLst/>
            </a:prstGeom>
          </p:spPr>
        </p:pic>
        <p:pic>
          <p:nvPicPr>
            <p:cNvPr id="5" name="object 5"/>
            <p:cNvPicPr/>
            <p:nvPr/>
          </p:nvPicPr>
          <p:blipFill>
            <a:blip r:embed="rId4" cstate="print"/>
            <a:stretch>
              <a:fillRect/>
            </a:stretch>
          </p:blipFill>
          <p:spPr>
            <a:xfrm>
              <a:off x="10533887" y="1584959"/>
              <a:ext cx="879348" cy="275844"/>
            </a:xfrm>
            <a:prstGeom prst="rect">
              <a:avLst/>
            </a:prstGeom>
          </p:spPr>
        </p:pic>
        <p:sp>
          <p:nvSpPr>
            <p:cNvPr id="6" name="object 6"/>
            <p:cNvSpPr/>
            <p:nvPr/>
          </p:nvSpPr>
          <p:spPr>
            <a:xfrm>
              <a:off x="222504" y="3979163"/>
              <a:ext cx="2883535" cy="2255520"/>
            </a:xfrm>
            <a:custGeom>
              <a:avLst/>
              <a:gdLst/>
              <a:ahLst/>
              <a:cxnLst/>
              <a:rect l="l" t="t" r="r" b="b"/>
              <a:pathLst>
                <a:path w="2883535" h="2255520">
                  <a:moveTo>
                    <a:pt x="0" y="240792"/>
                  </a:moveTo>
                  <a:lnTo>
                    <a:pt x="17686" y="202969"/>
                  </a:lnTo>
                  <a:lnTo>
                    <a:pt x="48299" y="178761"/>
                  </a:lnTo>
                  <a:lnTo>
                    <a:pt x="93039" y="155514"/>
                  </a:lnTo>
                  <a:lnTo>
                    <a:pt x="151110" y="133361"/>
                  </a:lnTo>
                  <a:lnTo>
                    <a:pt x="221713" y="112436"/>
                  </a:lnTo>
                  <a:lnTo>
                    <a:pt x="261466" y="102475"/>
                  </a:lnTo>
                  <a:lnTo>
                    <a:pt x="304053" y="92872"/>
                  </a:lnTo>
                  <a:lnTo>
                    <a:pt x="349374" y="83641"/>
                  </a:lnTo>
                  <a:lnTo>
                    <a:pt x="397331" y="74801"/>
                  </a:lnTo>
                  <a:lnTo>
                    <a:pt x="447823" y="66367"/>
                  </a:lnTo>
                  <a:lnTo>
                    <a:pt x="500751" y="58357"/>
                  </a:lnTo>
                  <a:lnTo>
                    <a:pt x="556015" y="50787"/>
                  </a:lnTo>
                  <a:lnTo>
                    <a:pt x="613516" y="43674"/>
                  </a:lnTo>
                  <a:lnTo>
                    <a:pt x="673154" y="37034"/>
                  </a:lnTo>
                  <a:lnTo>
                    <a:pt x="734828" y="30884"/>
                  </a:lnTo>
                  <a:lnTo>
                    <a:pt x="798441" y="25241"/>
                  </a:lnTo>
                  <a:lnTo>
                    <a:pt x="863891" y="20121"/>
                  </a:lnTo>
                  <a:lnTo>
                    <a:pt x="931080" y="15541"/>
                  </a:lnTo>
                  <a:lnTo>
                    <a:pt x="999907" y="11518"/>
                  </a:lnTo>
                  <a:lnTo>
                    <a:pt x="1070273" y="8068"/>
                  </a:lnTo>
                  <a:lnTo>
                    <a:pt x="1142079" y="5207"/>
                  </a:lnTo>
                  <a:lnTo>
                    <a:pt x="1215225" y="2954"/>
                  </a:lnTo>
                  <a:lnTo>
                    <a:pt x="1289610" y="1324"/>
                  </a:lnTo>
                  <a:lnTo>
                    <a:pt x="1365137" y="333"/>
                  </a:lnTo>
                  <a:lnTo>
                    <a:pt x="1441704" y="0"/>
                  </a:lnTo>
                  <a:lnTo>
                    <a:pt x="1518276" y="333"/>
                  </a:lnTo>
                  <a:lnTo>
                    <a:pt x="1593807" y="1324"/>
                  </a:lnTo>
                  <a:lnTo>
                    <a:pt x="1668197" y="2954"/>
                  </a:lnTo>
                  <a:lnTo>
                    <a:pt x="1741346" y="5207"/>
                  </a:lnTo>
                  <a:lnTo>
                    <a:pt x="1813155" y="8068"/>
                  </a:lnTo>
                  <a:lnTo>
                    <a:pt x="1883524" y="11518"/>
                  </a:lnTo>
                  <a:lnTo>
                    <a:pt x="1952353" y="15541"/>
                  </a:lnTo>
                  <a:lnTo>
                    <a:pt x="2019543" y="20121"/>
                  </a:lnTo>
                  <a:lnTo>
                    <a:pt x="2084994" y="25241"/>
                  </a:lnTo>
                  <a:lnTo>
                    <a:pt x="2148607" y="30884"/>
                  </a:lnTo>
                  <a:lnTo>
                    <a:pt x="2210281" y="37034"/>
                  </a:lnTo>
                  <a:lnTo>
                    <a:pt x="2269919" y="43674"/>
                  </a:lnTo>
                  <a:lnTo>
                    <a:pt x="2327418" y="50787"/>
                  </a:lnTo>
                  <a:lnTo>
                    <a:pt x="2382682" y="58357"/>
                  </a:lnTo>
                  <a:lnTo>
                    <a:pt x="2435608" y="66367"/>
                  </a:lnTo>
                  <a:lnTo>
                    <a:pt x="2486099" y="74801"/>
                  </a:lnTo>
                  <a:lnTo>
                    <a:pt x="2534054" y="83641"/>
                  </a:lnTo>
                  <a:lnTo>
                    <a:pt x="2579374" y="92872"/>
                  </a:lnTo>
                  <a:lnTo>
                    <a:pt x="2621959" y="102475"/>
                  </a:lnTo>
                  <a:lnTo>
                    <a:pt x="2661709" y="112436"/>
                  </a:lnTo>
                  <a:lnTo>
                    <a:pt x="2698526" y="122737"/>
                  </a:lnTo>
                  <a:lnTo>
                    <a:pt x="2762958" y="144293"/>
                  </a:lnTo>
                  <a:lnTo>
                    <a:pt x="2814460" y="167009"/>
                  </a:lnTo>
                  <a:lnTo>
                    <a:pt x="2852233" y="190753"/>
                  </a:lnTo>
                  <a:lnTo>
                    <a:pt x="2881409" y="228005"/>
                  </a:lnTo>
                  <a:lnTo>
                    <a:pt x="2883408" y="240792"/>
                  </a:lnTo>
                  <a:lnTo>
                    <a:pt x="2881409" y="253578"/>
                  </a:lnTo>
                  <a:lnTo>
                    <a:pt x="2852233" y="290830"/>
                  </a:lnTo>
                  <a:lnTo>
                    <a:pt x="2814460" y="314574"/>
                  </a:lnTo>
                  <a:lnTo>
                    <a:pt x="2762958" y="337290"/>
                  </a:lnTo>
                  <a:lnTo>
                    <a:pt x="2698526" y="358846"/>
                  </a:lnTo>
                  <a:lnTo>
                    <a:pt x="2661709" y="369147"/>
                  </a:lnTo>
                  <a:lnTo>
                    <a:pt x="2621959" y="379108"/>
                  </a:lnTo>
                  <a:lnTo>
                    <a:pt x="2579374" y="388711"/>
                  </a:lnTo>
                  <a:lnTo>
                    <a:pt x="2534054" y="397942"/>
                  </a:lnTo>
                  <a:lnTo>
                    <a:pt x="2486099" y="406782"/>
                  </a:lnTo>
                  <a:lnTo>
                    <a:pt x="2435608" y="415216"/>
                  </a:lnTo>
                  <a:lnTo>
                    <a:pt x="2382682" y="423226"/>
                  </a:lnTo>
                  <a:lnTo>
                    <a:pt x="2327418" y="430796"/>
                  </a:lnTo>
                  <a:lnTo>
                    <a:pt x="2269919" y="437909"/>
                  </a:lnTo>
                  <a:lnTo>
                    <a:pt x="2210281" y="444549"/>
                  </a:lnTo>
                  <a:lnTo>
                    <a:pt x="2148607" y="450699"/>
                  </a:lnTo>
                  <a:lnTo>
                    <a:pt x="2084994" y="456342"/>
                  </a:lnTo>
                  <a:lnTo>
                    <a:pt x="2019543" y="461462"/>
                  </a:lnTo>
                  <a:lnTo>
                    <a:pt x="1952353" y="466042"/>
                  </a:lnTo>
                  <a:lnTo>
                    <a:pt x="1883524" y="470065"/>
                  </a:lnTo>
                  <a:lnTo>
                    <a:pt x="1813155" y="473515"/>
                  </a:lnTo>
                  <a:lnTo>
                    <a:pt x="1741346" y="476376"/>
                  </a:lnTo>
                  <a:lnTo>
                    <a:pt x="1668197" y="478629"/>
                  </a:lnTo>
                  <a:lnTo>
                    <a:pt x="1593807" y="480259"/>
                  </a:lnTo>
                  <a:lnTo>
                    <a:pt x="1518276" y="481250"/>
                  </a:lnTo>
                  <a:lnTo>
                    <a:pt x="1441704" y="481584"/>
                  </a:lnTo>
                  <a:lnTo>
                    <a:pt x="1365137" y="481250"/>
                  </a:lnTo>
                  <a:lnTo>
                    <a:pt x="1289610" y="480259"/>
                  </a:lnTo>
                  <a:lnTo>
                    <a:pt x="1215225" y="478629"/>
                  </a:lnTo>
                  <a:lnTo>
                    <a:pt x="1142079" y="476376"/>
                  </a:lnTo>
                  <a:lnTo>
                    <a:pt x="1070273" y="473515"/>
                  </a:lnTo>
                  <a:lnTo>
                    <a:pt x="999907" y="470065"/>
                  </a:lnTo>
                  <a:lnTo>
                    <a:pt x="931080" y="466042"/>
                  </a:lnTo>
                  <a:lnTo>
                    <a:pt x="863891" y="461462"/>
                  </a:lnTo>
                  <a:lnTo>
                    <a:pt x="798441" y="456342"/>
                  </a:lnTo>
                  <a:lnTo>
                    <a:pt x="734828" y="450699"/>
                  </a:lnTo>
                  <a:lnTo>
                    <a:pt x="673154" y="444549"/>
                  </a:lnTo>
                  <a:lnTo>
                    <a:pt x="613516" y="437909"/>
                  </a:lnTo>
                  <a:lnTo>
                    <a:pt x="556015" y="430796"/>
                  </a:lnTo>
                  <a:lnTo>
                    <a:pt x="500751" y="423226"/>
                  </a:lnTo>
                  <a:lnTo>
                    <a:pt x="447823" y="415216"/>
                  </a:lnTo>
                  <a:lnTo>
                    <a:pt x="397331" y="406782"/>
                  </a:lnTo>
                  <a:lnTo>
                    <a:pt x="349374" y="397942"/>
                  </a:lnTo>
                  <a:lnTo>
                    <a:pt x="304053" y="388711"/>
                  </a:lnTo>
                  <a:lnTo>
                    <a:pt x="261466" y="379108"/>
                  </a:lnTo>
                  <a:lnTo>
                    <a:pt x="221713" y="369147"/>
                  </a:lnTo>
                  <a:lnTo>
                    <a:pt x="184895" y="358846"/>
                  </a:lnTo>
                  <a:lnTo>
                    <a:pt x="120458" y="337290"/>
                  </a:lnTo>
                  <a:lnTo>
                    <a:pt x="68953" y="314574"/>
                  </a:lnTo>
                  <a:lnTo>
                    <a:pt x="31177" y="290830"/>
                  </a:lnTo>
                  <a:lnTo>
                    <a:pt x="1998" y="253578"/>
                  </a:lnTo>
                  <a:lnTo>
                    <a:pt x="0" y="240792"/>
                  </a:lnTo>
                  <a:close/>
                </a:path>
                <a:path w="2883535" h="2255520">
                  <a:moveTo>
                    <a:pt x="304800" y="1908048"/>
                  </a:moveTo>
                  <a:lnTo>
                    <a:pt x="313230" y="1864460"/>
                  </a:lnTo>
                  <a:lnTo>
                    <a:pt x="337846" y="1822489"/>
                  </a:lnTo>
                  <a:lnTo>
                    <a:pt x="377633" y="1782459"/>
                  </a:lnTo>
                  <a:lnTo>
                    <a:pt x="431577" y="1744696"/>
                  </a:lnTo>
                  <a:lnTo>
                    <a:pt x="498664" y="1709527"/>
                  </a:lnTo>
                  <a:lnTo>
                    <a:pt x="536819" y="1693016"/>
                  </a:lnTo>
                  <a:lnTo>
                    <a:pt x="577880" y="1677275"/>
                  </a:lnTo>
                  <a:lnTo>
                    <a:pt x="621720" y="1662345"/>
                  </a:lnTo>
                  <a:lnTo>
                    <a:pt x="668212" y="1648267"/>
                  </a:lnTo>
                  <a:lnTo>
                    <a:pt x="717229" y="1635082"/>
                  </a:lnTo>
                  <a:lnTo>
                    <a:pt x="768645" y="1622829"/>
                  </a:lnTo>
                  <a:lnTo>
                    <a:pt x="822332" y="1611550"/>
                  </a:lnTo>
                  <a:lnTo>
                    <a:pt x="878165" y="1601286"/>
                  </a:lnTo>
                  <a:lnTo>
                    <a:pt x="936016" y="1592077"/>
                  </a:lnTo>
                  <a:lnTo>
                    <a:pt x="995759" y="1583964"/>
                  </a:lnTo>
                  <a:lnTo>
                    <a:pt x="1057266" y="1576987"/>
                  </a:lnTo>
                  <a:lnTo>
                    <a:pt x="1120412" y="1571187"/>
                  </a:lnTo>
                  <a:lnTo>
                    <a:pt x="1185068" y="1566606"/>
                  </a:lnTo>
                  <a:lnTo>
                    <a:pt x="1251110" y="1563283"/>
                  </a:lnTo>
                  <a:lnTo>
                    <a:pt x="1318409" y="1561259"/>
                  </a:lnTo>
                  <a:lnTo>
                    <a:pt x="1386840" y="1560576"/>
                  </a:lnTo>
                  <a:lnTo>
                    <a:pt x="1455263" y="1561259"/>
                  </a:lnTo>
                  <a:lnTo>
                    <a:pt x="1522557" y="1563283"/>
                  </a:lnTo>
                  <a:lnTo>
                    <a:pt x="1588593" y="1566606"/>
                  </a:lnTo>
                  <a:lnTo>
                    <a:pt x="1653246" y="1571187"/>
                  </a:lnTo>
                  <a:lnTo>
                    <a:pt x="1716389" y="1576987"/>
                  </a:lnTo>
                  <a:lnTo>
                    <a:pt x="1777894" y="1583964"/>
                  </a:lnTo>
                  <a:lnTo>
                    <a:pt x="1837635" y="1592077"/>
                  </a:lnTo>
                  <a:lnTo>
                    <a:pt x="1895486" y="1601286"/>
                  </a:lnTo>
                  <a:lnTo>
                    <a:pt x="1951318" y="1611550"/>
                  </a:lnTo>
                  <a:lnTo>
                    <a:pt x="2005006" y="1622829"/>
                  </a:lnTo>
                  <a:lnTo>
                    <a:pt x="2056423" y="1635082"/>
                  </a:lnTo>
                  <a:lnTo>
                    <a:pt x="2105442" y="1648267"/>
                  </a:lnTo>
                  <a:lnTo>
                    <a:pt x="2151935" y="1662345"/>
                  </a:lnTo>
                  <a:lnTo>
                    <a:pt x="2195777" y="1677275"/>
                  </a:lnTo>
                  <a:lnTo>
                    <a:pt x="2236840" y="1693016"/>
                  </a:lnTo>
                  <a:lnTo>
                    <a:pt x="2274998" y="1709527"/>
                  </a:lnTo>
                  <a:lnTo>
                    <a:pt x="2310123" y="1726767"/>
                  </a:lnTo>
                  <a:lnTo>
                    <a:pt x="2370771" y="1763274"/>
                  </a:lnTo>
                  <a:lnTo>
                    <a:pt x="2417767" y="1802211"/>
                  </a:lnTo>
                  <a:lnTo>
                    <a:pt x="2450099" y="1843252"/>
                  </a:lnTo>
                  <a:lnTo>
                    <a:pt x="2466750" y="1886072"/>
                  </a:lnTo>
                  <a:lnTo>
                    <a:pt x="2468879" y="1908048"/>
                  </a:lnTo>
                  <a:lnTo>
                    <a:pt x="2466750" y="1930021"/>
                  </a:lnTo>
                  <a:lnTo>
                    <a:pt x="2450099" y="1972839"/>
                  </a:lnTo>
                  <a:lnTo>
                    <a:pt x="2417767" y="2013879"/>
                  </a:lnTo>
                  <a:lnTo>
                    <a:pt x="2370771" y="2052816"/>
                  </a:lnTo>
                  <a:lnTo>
                    <a:pt x="2310123" y="2089322"/>
                  </a:lnTo>
                  <a:lnTo>
                    <a:pt x="2274998" y="2106563"/>
                  </a:lnTo>
                  <a:lnTo>
                    <a:pt x="2236840" y="2123074"/>
                  </a:lnTo>
                  <a:lnTo>
                    <a:pt x="2195777" y="2138815"/>
                  </a:lnTo>
                  <a:lnTo>
                    <a:pt x="2151935" y="2153745"/>
                  </a:lnTo>
                  <a:lnTo>
                    <a:pt x="2105442" y="2167823"/>
                  </a:lnTo>
                  <a:lnTo>
                    <a:pt x="2056423" y="2181009"/>
                  </a:lnTo>
                  <a:lnTo>
                    <a:pt x="2005006" y="2193262"/>
                  </a:lnTo>
                  <a:lnTo>
                    <a:pt x="1951318" y="2204542"/>
                  </a:lnTo>
                  <a:lnTo>
                    <a:pt x="1895486" y="2214806"/>
                  </a:lnTo>
                  <a:lnTo>
                    <a:pt x="1837635" y="2224016"/>
                  </a:lnTo>
                  <a:lnTo>
                    <a:pt x="1777894" y="2232130"/>
                  </a:lnTo>
                  <a:lnTo>
                    <a:pt x="1716389" y="2239107"/>
                  </a:lnTo>
                  <a:lnTo>
                    <a:pt x="1653246" y="2244907"/>
                  </a:lnTo>
                  <a:lnTo>
                    <a:pt x="1588593" y="2249489"/>
                  </a:lnTo>
                  <a:lnTo>
                    <a:pt x="1522557" y="2252812"/>
                  </a:lnTo>
                  <a:lnTo>
                    <a:pt x="1455263" y="2254836"/>
                  </a:lnTo>
                  <a:lnTo>
                    <a:pt x="1386840" y="2255520"/>
                  </a:lnTo>
                  <a:lnTo>
                    <a:pt x="1318409" y="2254836"/>
                  </a:lnTo>
                  <a:lnTo>
                    <a:pt x="1251110" y="2252812"/>
                  </a:lnTo>
                  <a:lnTo>
                    <a:pt x="1185068" y="2249489"/>
                  </a:lnTo>
                  <a:lnTo>
                    <a:pt x="1120412" y="2244907"/>
                  </a:lnTo>
                  <a:lnTo>
                    <a:pt x="1057266" y="2239107"/>
                  </a:lnTo>
                  <a:lnTo>
                    <a:pt x="995759" y="2232130"/>
                  </a:lnTo>
                  <a:lnTo>
                    <a:pt x="936016" y="2224016"/>
                  </a:lnTo>
                  <a:lnTo>
                    <a:pt x="878165" y="2214806"/>
                  </a:lnTo>
                  <a:lnTo>
                    <a:pt x="822332" y="2204542"/>
                  </a:lnTo>
                  <a:lnTo>
                    <a:pt x="768645" y="2193262"/>
                  </a:lnTo>
                  <a:lnTo>
                    <a:pt x="717229" y="2181009"/>
                  </a:lnTo>
                  <a:lnTo>
                    <a:pt x="668212" y="2167823"/>
                  </a:lnTo>
                  <a:lnTo>
                    <a:pt x="621720" y="2153745"/>
                  </a:lnTo>
                  <a:lnTo>
                    <a:pt x="577880" y="2138815"/>
                  </a:lnTo>
                  <a:lnTo>
                    <a:pt x="536819" y="2123074"/>
                  </a:lnTo>
                  <a:lnTo>
                    <a:pt x="498664" y="2106563"/>
                  </a:lnTo>
                  <a:lnTo>
                    <a:pt x="463541" y="2089322"/>
                  </a:lnTo>
                  <a:lnTo>
                    <a:pt x="402898" y="2052816"/>
                  </a:lnTo>
                  <a:lnTo>
                    <a:pt x="355906" y="2013879"/>
                  </a:lnTo>
                  <a:lnTo>
                    <a:pt x="323578" y="1972839"/>
                  </a:lnTo>
                  <a:lnTo>
                    <a:pt x="306928" y="1930021"/>
                  </a:lnTo>
                  <a:lnTo>
                    <a:pt x="304800" y="1908048"/>
                  </a:lnTo>
                  <a:close/>
                </a:path>
              </a:pathLst>
            </a:custGeom>
            <a:ln w="63500">
              <a:solidFill>
                <a:srgbClr val="FF0000"/>
              </a:solidFill>
            </a:ln>
          </p:spPr>
          <p:txBody>
            <a:bodyPr wrap="square" lIns="0" tIns="0" rIns="0" bIns="0" rtlCol="0"/>
            <a:lstStyle/>
            <a:p>
              <a:endParaRPr/>
            </a:p>
          </p:txBody>
        </p:sp>
      </p:grpSp>
      <p:sp>
        <p:nvSpPr>
          <p:cNvPr id="7" name="object 7"/>
          <p:cNvSpPr txBox="1">
            <a:spLocks noGrp="1"/>
          </p:cNvSpPr>
          <p:nvPr>
            <p:ph type="title"/>
          </p:nvPr>
        </p:nvSpPr>
        <p:spPr>
          <a:xfrm>
            <a:off x="1010518" y="548773"/>
            <a:ext cx="4731385" cy="459741"/>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EF1E1E"/>
                </a:solidFill>
              </a:rPr>
              <a:t>Suivi</a:t>
            </a:r>
            <a:r>
              <a:rPr sz="2900" spc="-35" dirty="0">
                <a:solidFill>
                  <a:srgbClr val="EF1E1E"/>
                </a:solidFill>
              </a:rPr>
              <a:t> </a:t>
            </a:r>
            <a:r>
              <a:rPr sz="2900" dirty="0">
                <a:solidFill>
                  <a:srgbClr val="EF1E1E"/>
                </a:solidFill>
              </a:rPr>
              <a:t>par</a:t>
            </a:r>
            <a:r>
              <a:rPr sz="2900" spc="-35" dirty="0">
                <a:solidFill>
                  <a:srgbClr val="EF1E1E"/>
                </a:solidFill>
              </a:rPr>
              <a:t> </a:t>
            </a:r>
            <a:r>
              <a:rPr sz="2900" dirty="0">
                <a:solidFill>
                  <a:srgbClr val="EF1E1E"/>
                </a:solidFill>
              </a:rPr>
              <a:t>l’agent</a:t>
            </a:r>
            <a:r>
              <a:rPr sz="2900" spc="-40" dirty="0">
                <a:solidFill>
                  <a:srgbClr val="EF1E1E"/>
                </a:solidFill>
              </a:rPr>
              <a:t> </a:t>
            </a:r>
            <a:r>
              <a:rPr sz="2900" spc="-5" dirty="0">
                <a:solidFill>
                  <a:srgbClr val="EF1E1E"/>
                </a:solidFill>
              </a:rPr>
              <a:t>sur</a:t>
            </a:r>
            <a:r>
              <a:rPr sz="2900" spc="-15" dirty="0">
                <a:solidFill>
                  <a:srgbClr val="EF1E1E"/>
                </a:solidFill>
              </a:rPr>
              <a:t> </a:t>
            </a:r>
            <a:r>
              <a:rPr sz="2900" dirty="0">
                <a:solidFill>
                  <a:srgbClr val="EF1E1E"/>
                </a:solidFill>
              </a:rPr>
              <a:t>Marep</a:t>
            </a:r>
            <a:endParaRPr sz="290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9" name="object 9"/>
          <p:cNvSpPr txBox="1">
            <a:spLocks noGrp="1"/>
          </p:cNvSpPr>
          <p:nvPr>
            <p:ph type="sldNum" sz="quarter" idx="7"/>
          </p:nvPr>
        </p:nvSpPr>
        <p:spPr>
          <a:xfrm>
            <a:off x="8523860" y="6429459"/>
            <a:ext cx="2666365" cy="162865"/>
          </a:xfrm>
          <a:prstGeom prst="rect">
            <a:avLst/>
          </a:prstGeom>
        </p:spPr>
        <p:txBody>
          <a:bodyPr vert="horz" wrap="square" lIns="0" tIns="1270" rIns="0" bIns="0" rtlCol="0">
            <a:spAutoFit/>
          </a:bodyPr>
          <a:lstStyle/>
          <a:p>
            <a:pPr marL="12700">
              <a:lnSpc>
                <a:spcPct val="100000"/>
              </a:lnSpc>
              <a:spcBef>
                <a:spcPts val="10"/>
              </a:spcBef>
              <a:tabLst>
                <a:tab pos="2478405" algn="l"/>
              </a:tabLst>
            </a:pPr>
            <a:r>
              <a:rPr dirty="0"/>
              <a:t>Avril</a:t>
            </a:r>
            <a:r>
              <a:rPr spc="-20" dirty="0"/>
              <a:t> </a:t>
            </a:r>
            <a:r>
              <a:rPr dirty="0"/>
              <a:t>2022</a:t>
            </a:r>
            <a:r>
              <a:rPr spc="-25" dirty="0"/>
              <a:t> </a:t>
            </a:r>
            <a:r>
              <a:rPr dirty="0"/>
              <a:t>-</a:t>
            </a:r>
            <a:r>
              <a:rPr spc="10" dirty="0"/>
              <a:t> </a:t>
            </a:r>
            <a:r>
              <a:rPr dirty="0"/>
              <a:t>Actualité</a:t>
            </a:r>
            <a:r>
              <a:rPr spc="-25" dirty="0"/>
              <a:t> </a:t>
            </a:r>
            <a:r>
              <a:rPr spc="-5" dirty="0"/>
              <a:t>de</a:t>
            </a:r>
            <a:r>
              <a:rPr spc="10" dirty="0"/>
              <a:t> </a:t>
            </a:r>
            <a:r>
              <a:rPr spc="5" dirty="0"/>
              <a:t>la </a:t>
            </a:r>
            <a:r>
              <a:rPr dirty="0"/>
              <a:t>validation</a:t>
            </a:r>
            <a:r>
              <a:rPr spc="-20" dirty="0"/>
              <a:t> </a:t>
            </a:r>
            <a:r>
              <a:rPr spc="-5" dirty="0"/>
              <a:t>de</a:t>
            </a:r>
            <a:r>
              <a:rPr spc="10" dirty="0"/>
              <a:t> </a:t>
            </a:r>
            <a:r>
              <a:rPr dirty="0"/>
              <a:t>périodes	</a:t>
            </a:r>
            <a:r>
              <a:rPr lang="fr-FR" sz="1050" dirty="0" smtClean="0"/>
              <a:t>9</a:t>
            </a:r>
            <a:endParaRPr sz="1050" dirty="0"/>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90717" y="665988"/>
            <a:ext cx="4837656" cy="5498022"/>
          </a:xfrm>
          <a:prstGeom prst="rect">
            <a:avLst/>
          </a:prstGeom>
        </p:spPr>
      </p:pic>
      <p:pic>
        <p:nvPicPr>
          <p:cNvPr id="3" name="object 3"/>
          <p:cNvPicPr/>
          <p:nvPr/>
        </p:nvPicPr>
        <p:blipFill>
          <a:blip r:embed="rId3" cstate="print"/>
          <a:stretch>
            <a:fillRect/>
          </a:stretch>
        </p:blipFill>
        <p:spPr>
          <a:xfrm>
            <a:off x="1154760" y="841514"/>
            <a:ext cx="4791760" cy="5253710"/>
          </a:xfrm>
          <a:prstGeom prst="rect">
            <a:avLst/>
          </a:prstGeom>
        </p:spPr>
      </p:pic>
      <p:sp>
        <p:nvSpPr>
          <p:cNvPr id="4" name="object 4"/>
          <p:cNvSpPr txBox="1">
            <a:spLocks noGrp="1"/>
          </p:cNvSpPr>
          <p:nvPr>
            <p:ph type="title"/>
          </p:nvPr>
        </p:nvSpPr>
        <p:spPr>
          <a:xfrm>
            <a:off x="1010514" y="548773"/>
            <a:ext cx="5179060" cy="459741"/>
          </a:xfrm>
          <a:prstGeom prst="rect">
            <a:avLst/>
          </a:prstGeom>
        </p:spPr>
        <p:txBody>
          <a:bodyPr vert="horz" wrap="square" lIns="0" tIns="13335" rIns="0" bIns="0" rtlCol="0">
            <a:spAutoFit/>
          </a:bodyPr>
          <a:lstStyle/>
          <a:p>
            <a:pPr marL="12700">
              <a:lnSpc>
                <a:spcPct val="100000"/>
              </a:lnSpc>
              <a:spcBef>
                <a:spcPts val="105"/>
              </a:spcBef>
            </a:pPr>
            <a:r>
              <a:rPr sz="2900" spc="-15" dirty="0">
                <a:solidFill>
                  <a:srgbClr val="EF1E1E"/>
                </a:solidFill>
              </a:rPr>
              <a:t>L’essentiel</a:t>
            </a:r>
            <a:r>
              <a:rPr sz="2900" spc="-75" dirty="0">
                <a:solidFill>
                  <a:srgbClr val="EF1E1E"/>
                </a:solidFill>
              </a:rPr>
              <a:t> </a:t>
            </a:r>
            <a:r>
              <a:rPr sz="2900" dirty="0">
                <a:solidFill>
                  <a:srgbClr val="EF1E1E"/>
                </a:solidFill>
              </a:rPr>
              <a:t>de</a:t>
            </a:r>
            <a:r>
              <a:rPr sz="2900" spc="-15" dirty="0">
                <a:solidFill>
                  <a:srgbClr val="EF1E1E"/>
                </a:solidFill>
              </a:rPr>
              <a:t> </a:t>
            </a:r>
            <a:r>
              <a:rPr sz="2900" spc="-10" dirty="0">
                <a:solidFill>
                  <a:srgbClr val="EF1E1E"/>
                </a:solidFill>
              </a:rPr>
              <a:t>la</a:t>
            </a:r>
            <a:r>
              <a:rPr sz="2900" spc="-25" dirty="0">
                <a:solidFill>
                  <a:srgbClr val="EF1E1E"/>
                </a:solidFill>
              </a:rPr>
              <a:t> </a:t>
            </a:r>
            <a:r>
              <a:rPr sz="2900" dirty="0">
                <a:solidFill>
                  <a:srgbClr val="EF1E1E"/>
                </a:solidFill>
              </a:rPr>
              <a:t>validation</a:t>
            </a:r>
            <a:r>
              <a:rPr sz="2900" spc="-50" dirty="0">
                <a:solidFill>
                  <a:srgbClr val="EF1E1E"/>
                </a:solidFill>
              </a:rPr>
              <a:t> </a:t>
            </a:r>
            <a:r>
              <a:rPr sz="2900" u="heavy" dirty="0">
                <a:solidFill>
                  <a:srgbClr val="8B2895"/>
                </a:solidFill>
                <a:uFill>
                  <a:solidFill>
                    <a:srgbClr val="8B2895"/>
                  </a:solidFill>
                </a:uFill>
                <a:hlinkClick r:id="rId4"/>
              </a:rPr>
              <a:t>ici</a:t>
            </a:r>
            <a:endParaRPr sz="29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6" name="object 6"/>
          <p:cNvSpPr txBox="1">
            <a:spLocks noGrp="1"/>
          </p:cNvSpPr>
          <p:nvPr>
            <p:ph type="sldNum" sz="quarter" idx="7"/>
          </p:nvPr>
        </p:nvSpPr>
        <p:spPr>
          <a:xfrm>
            <a:off x="8523860" y="6429459"/>
            <a:ext cx="2666365" cy="162865"/>
          </a:xfrm>
          <a:prstGeom prst="rect">
            <a:avLst/>
          </a:prstGeom>
        </p:spPr>
        <p:txBody>
          <a:bodyPr vert="horz" wrap="square" lIns="0" tIns="1270" rIns="0" bIns="0" rtlCol="0">
            <a:spAutoFit/>
          </a:bodyPr>
          <a:lstStyle/>
          <a:p>
            <a:pPr marL="12700">
              <a:lnSpc>
                <a:spcPct val="100000"/>
              </a:lnSpc>
              <a:spcBef>
                <a:spcPts val="10"/>
              </a:spcBef>
              <a:tabLst>
                <a:tab pos="2478405" algn="l"/>
              </a:tabLst>
            </a:pPr>
            <a:r>
              <a:rPr dirty="0"/>
              <a:t>Avril</a:t>
            </a:r>
            <a:r>
              <a:rPr spc="-20" dirty="0"/>
              <a:t> </a:t>
            </a:r>
            <a:r>
              <a:rPr dirty="0"/>
              <a:t>2022</a:t>
            </a:r>
            <a:r>
              <a:rPr spc="-25" dirty="0"/>
              <a:t> </a:t>
            </a:r>
            <a:r>
              <a:rPr dirty="0"/>
              <a:t>-</a:t>
            </a:r>
            <a:r>
              <a:rPr spc="10" dirty="0"/>
              <a:t> </a:t>
            </a:r>
            <a:r>
              <a:rPr dirty="0"/>
              <a:t>Actualité</a:t>
            </a:r>
            <a:r>
              <a:rPr spc="-25" dirty="0"/>
              <a:t> </a:t>
            </a:r>
            <a:r>
              <a:rPr spc="-5" dirty="0"/>
              <a:t>de</a:t>
            </a:r>
            <a:r>
              <a:rPr spc="10" dirty="0"/>
              <a:t> </a:t>
            </a:r>
            <a:r>
              <a:rPr spc="5" dirty="0"/>
              <a:t>la </a:t>
            </a:r>
            <a:r>
              <a:rPr dirty="0"/>
              <a:t>validation</a:t>
            </a:r>
            <a:r>
              <a:rPr spc="-20" dirty="0"/>
              <a:t> </a:t>
            </a:r>
            <a:r>
              <a:rPr spc="-5" dirty="0"/>
              <a:t>de</a:t>
            </a:r>
            <a:r>
              <a:rPr spc="10" dirty="0"/>
              <a:t> </a:t>
            </a:r>
            <a:r>
              <a:rPr dirty="0"/>
              <a:t>périodes	</a:t>
            </a:r>
            <a:r>
              <a:rPr lang="fr-FR" sz="1050" dirty="0" smtClean="0"/>
              <a:t>10</a:t>
            </a:r>
            <a:endParaRPr sz="1050" dirty="0"/>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smtClean="0">
                <a:ln w="1905"/>
                <a:solidFill>
                  <a:schemeClr val="accent1"/>
                </a:solidFill>
                <a:latin typeface="Calibri" panose="020F0502020204030204" pitchFamily="34" charset="0"/>
                <a:cs typeface="Calibri" panose="020F0502020204030204" pitchFamily="34" charset="0"/>
              </a:rPr>
              <a:t> Temps d’échange</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Tree>
    <p:extLst>
      <p:ext uri="{BB962C8B-B14F-4D97-AF65-F5344CB8AC3E}">
        <p14:creationId xmlns:p14="http://schemas.microsoft.com/office/powerpoint/2010/main" val="4276218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4" descr="\\Serveur_gestion\Public CDG\Transfert de donnees\Diffusion-Communication\Charte graphique\Secretariat direction\autres docs\couverture powerpoin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308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268" y="3933056"/>
            <a:ext cx="344593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5849703" y="6122577"/>
            <a:ext cx="4004872" cy="5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altLang="fr-FR" sz="1800" kern="0" dirty="0" smtClean="0">
                <a:solidFill>
                  <a:prstClr val="black"/>
                </a:solidFill>
                <a:cs typeface="Calibri" panose="020F0502020204030204" pitchFamily="34" charset="0"/>
              </a:rPr>
              <a:t>28 juin 2022</a:t>
            </a:r>
            <a:endParaRPr lang="fr-FR" altLang="fr-FR" sz="1800" kern="0" dirty="0">
              <a:solidFill>
                <a:prstClr val="black"/>
              </a:solidFill>
              <a:cs typeface="Calibri" panose="020F0502020204030204" pitchFamily="34" charset="0"/>
            </a:endParaRPr>
          </a:p>
        </p:txBody>
      </p:sp>
      <p:sp>
        <p:nvSpPr>
          <p:cNvPr id="9" name="Rectangle 2"/>
          <p:cNvSpPr txBox="1">
            <a:spLocks noChangeArrowheads="1"/>
          </p:cNvSpPr>
          <p:nvPr/>
        </p:nvSpPr>
        <p:spPr>
          <a:xfrm>
            <a:off x="3304621" y="1509911"/>
            <a:ext cx="7295323" cy="23762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4000" b="1" dirty="0" smtClean="0">
                <a:solidFill>
                  <a:srgbClr val="3F2270"/>
                </a:solidFill>
                <a:cs typeface="Calibri" panose="020F0502020204030204" pitchFamily="34" charset="0"/>
              </a:rPr>
              <a:t>Actualité juridique</a:t>
            </a:r>
            <a:endParaRPr lang="fr-FR" altLang="fr-FR" sz="4000" b="1" dirty="0">
              <a:solidFill>
                <a:srgbClr val="3F2270"/>
              </a:solidFill>
              <a:cs typeface="Calibri" panose="020F0502020204030204" pitchFamily="34" charset="0"/>
            </a:endParaRPr>
          </a:p>
        </p:txBody>
      </p:sp>
    </p:spTree>
    <p:extLst>
      <p:ext uri="{BB962C8B-B14F-4D97-AF65-F5344CB8AC3E}">
        <p14:creationId xmlns:p14="http://schemas.microsoft.com/office/powerpoint/2010/main" val="349898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8"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Publicité des actes des collectivités territoriales</a:t>
            </a:r>
            <a:endParaRPr lang="fr-FR" altLang="fr-FR"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6"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9"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3908762"/>
          </a:xfrm>
          <a:prstGeom prst="rect">
            <a:avLst/>
          </a:prstGeom>
        </p:spPr>
        <p:txBody>
          <a:bodyPr wrap="square">
            <a:spAutoFit/>
          </a:bodyPr>
          <a:lstStyle/>
          <a:p>
            <a:pPr marL="342900" indent="-342900">
              <a:buFont typeface="Wingdings"/>
              <a:buChar char="F"/>
            </a:pPr>
            <a:r>
              <a:rPr lang="fr-FR" sz="2400" b="1" dirty="0" smtClean="0">
                <a:solidFill>
                  <a:srgbClr val="1F92B7">
                    <a:lumMod val="75000"/>
                  </a:srgbClr>
                </a:solidFill>
                <a:hlinkClick r:id="rId2"/>
              </a:rPr>
              <a:t>https://www.collectivites-locales.gouv.fr/publicite-et-entree-en-vigueur-des-actes-des-collectivites-locales</a:t>
            </a:r>
            <a:endParaRPr lang="fr-FR" sz="2400" b="1" dirty="0" smtClean="0">
              <a:solidFill>
                <a:srgbClr val="1F92B7">
                  <a:lumMod val="75000"/>
                </a:srgbClr>
              </a:solidFill>
            </a:endParaRPr>
          </a:p>
          <a:p>
            <a:pPr marL="342900" indent="-342900">
              <a:buFont typeface="Wingdings"/>
              <a:buChar char="F"/>
            </a:pPr>
            <a:endParaRPr lang="fr-FR" sz="2400" b="1" dirty="0">
              <a:solidFill>
                <a:srgbClr val="BE0F2E"/>
              </a:solidFill>
            </a:endParaRPr>
          </a:p>
          <a:p>
            <a:pPr marL="342900" indent="-342900">
              <a:buFont typeface="Arial" panose="020B0604020202020204" pitchFamily="34" charset="0"/>
              <a:buChar char="•"/>
            </a:pPr>
            <a:r>
              <a:rPr lang="fr-FR" sz="2000" b="1" dirty="0" smtClean="0">
                <a:solidFill>
                  <a:srgbClr val="3F2270"/>
                </a:solidFill>
              </a:rPr>
              <a:t>L’ordonnance n° 2021-1310 du 7 octobre 2021 portant réforme des règles de publicité, d'entrée en vigueur et de conservation des actes pris par les collectivités territoriales et leurs groupements ainsi que le décret d’application n°2021-1311 entrent en vigueur le 1</a:t>
            </a:r>
            <a:r>
              <a:rPr lang="fr-FR" sz="2000" b="1" baseline="30000" dirty="0" smtClean="0">
                <a:solidFill>
                  <a:srgbClr val="3F2270"/>
                </a:solidFill>
              </a:rPr>
              <a:t>er</a:t>
            </a:r>
            <a:r>
              <a:rPr lang="fr-FR" sz="2000" b="1" dirty="0" smtClean="0">
                <a:solidFill>
                  <a:srgbClr val="3F2270"/>
                </a:solidFill>
              </a:rPr>
              <a:t> juillet 2022.</a:t>
            </a:r>
          </a:p>
          <a:p>
            <a:pPr marL="342900" indent="-342900">
              <a:buFont typeface="Arial" panose="020B0604020202020204" pitchFamily="34" charset="0"/>
              <a:buChar char="•"/>
            </a:pPr>
            <a:endParaRPr lang="fr-FR" sz="2000" b="1" dirty="0" smtClean="0">
              <a:solidFill>
                <a:srgbClr val="3F2270"/>
              </a:solidFill>
            </a:endParaRPr>
          </a:p>
          <a:p>
            <a:pPr marL="342900" indent="-342900">
              <a:buFont typeface="Arial" panose="020B0604020202020204" pitchFamily="34" charset="0"/>
              <a:buChar char="•"/>
            </a:pPr>
            <a:r>
              <a:rPr lang="fr-FR" sz="2000" b="1" dirty="0" smtClean="0">
                <a:solidFill>
                  <a:srgbClr val="3F2270"/>
                </a:solidFill>
              </a:rPr>
              <a:t>De nouvelles règles relatives à la publicité, à l’entrée en vigueur ainsi qu’à la conservation des actes par les collectivités territoriales doivent désormais être appliquées.</a:t>
            </a:r>
            <a:endParaRPr lang="fr-FR" sz="2000" b="1" dirty="0">
              <a:solidFill>
                <a:srgbClr val="3F2270"/>
              </a:solidFill>
            </a:endParaRPr>
          </a:p>
          <a:p>
            <a:endParaRPr lang="fr-FR" sz="2800" dirty="0">
              <a:solidFill>
                <a:srgbClr val="3F2270"/>
              </a:solidFill>
            </a:endParaRPr>
          </a:p>
          <a:p>
            <a:endParaRPr lang="fr-FR" sz="2800" dirty="0">
              <a:solidFill>
                <a:srgbClr val="3F2270"/>
              </a:solidFill>
            </a:endParaRPr>
          </a:p>
        </p:txBody>
      </p:sp>
    </p:spTree>
    <p:extLst>
      <p:ext uri="{BB962C8B-B14F-4D97-AF65-F5344CB8AC3E}">
        <p14:creationId xmlns:p14="http://schemas.microsoft.com/office/powerpoint/2010/main" val="3824020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8" y="188912"/>
            <a:ext cx="113728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Publicité des emplois vacants sur un espace numérique commun aux 3 fonctions publiques</a:t>
            </a:r>
            <a:endParaRPr lang="fr-FR" altLang="fr-FR" b="1" dirty="0">
              <a:solidFill>
                <a:srgbClr val="1F92B7"/>
              </a:solidFill>
              <a:latin typeface="Calibri"/>
            </a:endParaRPr>
          </a:p>
        </p:txBody>
      </p:sp>
      <p:cxnSp>
        <p:nvCxnSpPr>
          <p:cNvPr id="5" name="Connecteur droit 4"/>
          <p:cNvCxnSpPr/>
          <p:nvPr/>
        </p:nvCxnSpPr>
        <p:spPr>
          <a:xfrm>
            <a:off x="-48683" y="1266130"/>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6"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9"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4154984"/>
          </a:xfrm>
          <a:prstGeom prst="rect">
            <a:avLst/>
          </a:prstGeom>
        </p:spPr>
        <p:txBody>
          <a:bodyPr wrap="square">
            <a:spAutoFit/>
          </a:bodyPr>
          <a:lstStyle/>
          <a:p>
            <a:pPr marL="342900" indent="-342900">
              <a:buFont typeface="Wingdings"/>
              <a:buChar char="F"/>
            </a:pPr>
            <a:r>
              <a:rPr lang="fr-FR" sz="2400" b="1" dirty="0" smtClean="0">
                <a:solidFill>
                  <a:srgbClr val="BE0F2E"/>
                </a:solidFill>
              </a:rPr>
              <a:t>Décret n°2022-598 du 20 avril 2022</a:t>
            </a:r>
            <a:endParaRPr lang="fr-FR" sz="2400" b="1" dirty="0">
              <a:solidFill>
                <a:srgbClr val="BE0F2E"/>
              </a:solidFill>
            </a:endParaRPr>
          </a:p>
          <a:p>
            <a:pPr marL="342900" indent="-342900">
              <a:buFont typeface="Wingdings"/>
              <a:buChar char="F"/>
            </a:pPr>
            <a:endParaRPr lang="fr-FR" sz="2400" b="1" dirty="0">
              <a:solidFill>
                <a:srgbClr val="BE0F2E"/>
              </a:solidFill>
            </a:endParaRPr>
          </a:p>
          <a:p>
            <a:pPr marL="342900" indent="-342900">
              <a:buFont typeface="Arial" panose="020B0604020202020204" pitchFamily="34" charset="0"/>
              <a:buChar char="•"/>
            </a:pPr>
            <a:r>
              <a:rPr lang="fr-FR" sz="2000" b="1" dirty="0" smtClean="0">
                <a:solidFill>
                  <a:srgbClr val="3F2270"/>
                </a:solidFill>
              </a:rPr>
              <a:t>Le décret </a:t>
            </a:r>
            <a:r>
              <a:rPr lang="fr-FR" sz="2000" b="1" dirty="0">
                <a:solidFill>
                  <a:srgbClr val="3F2270"/>
                </a:solidFill>
              </a:rPr>
              <a:t>vise à actualiser les modalités et règles relatives à la publication des offres d'emplois et à élargir le périmètre des emplois soumis à l'obligation de publicité par une limitation des dérogations figurant en annexe. </a:t>
            </a:r>
            <a:endParaRPr lang="fr-FR" sz="2000" b="1" dirty="0" smtClean="0">
              <a:solidFill>
                <a:srgbClr val="3F2270"/>
              </a:solidFill>
            </a:endParaRPr>
          </a:p>
          <a:p>
            <a:pPr marL="342900" indent="-342900">
              <a:buFont typeface="Arial" panose="020B0604020202020204" pitchFamily="34" charset="0"/>
              <a:buChar char="•"/>
            </a:pPr>
            <a:endParaRPr lang="fr-FR" sz="2000" b="1" dirty="0">
              <a:solidFill>
                <a:srgbClr val="3F2270"/>
              </a:solidFill>
            </a:endParaRPr>
          </a:p>
          <a:p>
            <a:pPr marL="342900" indent="-342900">
              <a:buFont typeface="Arial" panose="020B0604020202020204" pitchFamily="34" charset="0"/>
              <a:buChar char="•"/>
            </a:pPr>
            <a:r>
              <a:rPr lang="fr-FR" sz="2000" b="1" dirty="0" smtClean="0">
                <a:solidFill>
                  <a:srgbClr val="3F2270"/>
                </a:solidFill>
              </a:rPr>
              <a:t>Les emplois vacants doivent désormais être publiés sur un espace commun aux trois fonctions publiques.</a:t>
            </a:r>
          </a:p>
          <a:p>
            <a:pPr marL="342900" indent="-342900">
              <a:buFont typeface="Arial" panose="020B0604020202020204" pitchFamily="34" charset="0"/>
              <a:buChar char="•"/>
            </a:pPr>
            <a:endParaRPr lang="fr-FR" sz="2000" b="1" dirty="0">
              <a:solidFill>
                <a:srgbClr val="3F2270"/>
              </a:solidFill>
            </a:endParaRPr>
          </a:p>
          <a:p>
            <a:pPr marL="342900" indent="-342900">
              <a:buFont typeface="Arial" panose="020B0604020202020204" pitchFamily="34" charset="0"/>
              <a:buChar char="•"/>
            </a:pPr>
            <a:r>
              <a:rPr lang="fr-FR" sz="2000" b="1" dirty="0">
                <a:solidFill>
                  <a:srgbClr val="3F2270"/>
                </a:solidFill>
                <a:hlinkClick r:id="rId2"/>
              </a:rPr>
              <a:t>https://place-emploi-public.gouv.fr</a:t>
            </a:r>
            <a:r>
              <a:rPr lang="fr-FR" sz="2000" b="1" dirty="0" smtClean="0">
                <a:solidFill>
                  <a:srgbClr val="3F2270"/>
                </a:solidFill>
                <a:hlinkClick r:id="rId2"/>
              </a:rPr>
              <a:t>/</a:t>
            </a:r>
            <a:r>
              <a:rPr lang="fr-FR" sz="2000" b="1" dirty="0" smtClean="0">
                <a:solidFill>
                  <a:srgbClr val="3F2270"/>
                </a:solidFill>
              </a:rPr>
              <a:t> </a:t>
            </a:r>
          </a:p>
          <a:p>
            <a:endParaRPr lang="fr-FR" sz="2800" dirty="0">
              <a:solidFill>
                <a:srgbClr val="3F2270"/>
              </a:solidFill>
            </a:endParaRPr>
          </a:p>
          <a:p>
            <a:endParaRPr lang="fr-FR" sz="2800" dirty="0">
              <a:solidFill>
                <a:srgbClr val="3F2270"/>
              </a:solidFill>
            </a:endParaRPr>
          </a:p>
        </p:txBody>
      </p:sp>
    </p:spTree>
    <p:extLst>
      <p:ext uri="{BB962C8B-B14F-4D97-AF65-F5344CB8AC3E}">
        <p14:creationId xmlns:p14="http://schemas.microsoft.com/office/powerpoint/2010/main" val="3590034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8"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Congés de maladie et report des congés annuels</a:t>
            </a:r>
            <a:endParaRPr lang="fr-FR" altLang="fr-FR"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6"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9"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062102"/>
            <a:ext cx="10753195" cy="4462760"/>
          </a:xfrm>
          <a:prstGeom prst="rect">
            <a:avLst/>
          </a:prstGeom>
        </p:spPr>
        <p:txBody>
          <a:bodyPr wrap="square">
            <a:spAutoFit/>
          </a:bodyPr>
          <a:lstStyle/>
          <a:p>
            <a:pPr marL="342900" indent="-342900">
              <a:buFont typeface="Wingdings"/>
              <a:buChar char="F"/>
            </a:pPr>
            <a:r>
              <a:rPr lang="fr-FR" sz="2400" b="1" dirty="0" smtClean="0">
                <a:solidFill>
                  <a:srgbClr val="BE0F2E"/>
                </a:solidFill>
              </a:rPr>
              <a:t>Arrêt du Conseil d’Etat, n°443053 du 22 juin 2022</a:t>
            </a:r>
          </a:p>
          <a:p>
            <a:pPr marL="342900" indent="-342900">
              <a:buFont typeface="Wingdings"/>
              <a:buChar char="F"/>
            </a:pPr>
            <a:endParaRPr lang="fr-FR" sz="2400" b="1" dirty="0" smtClean="0">
              <a:solidFill>
                <a:srgbClr val="BE0F2E"/>
              </a:solidFill>
            </a:endParaRPr>
          </a:p>
          <a:p>
            <a:pPr marL="342900" indent="-342900">
              <a:buFont typeface="Arial" panose="020B0604020202020204" pitchFamily="34" charset="0"/>
              <a:buChar char="•"/>
            </a:pPr>
            <a:r>
              <a:rPr lang="fr-FR" sz="2000" b="1" dirty="0" smtClean="0">
                <a:solidFill>
                  <a:srgbClr val="3F2270"/>
                </a:solidFill>
              </a:rPr>
              <a:t>Confirmation par le Conseil d’Etat des règles de l’Union Européenne relatives au report et à l’indemnisation des congés annuels des agents lorsque ceux-ci sont placés en congés de maladie.</a:t>
            </a:r>
          </a:p>
          <a:p>
            <a:pPr marL="342900" indent="-342900">
              <a:buFont typeface="Arial" panose="020B0604020202020204" pitchFamily="34" charset="0"/>
              <a:buChar char="•"/>
            </a:pPr>
            <a:endParaRPr lang="fr-FR" sz="2000" b="1" dirty="0" smtClean="0">
              <a:solidFill>
                <a:srgbClr val="3F2270"/>
              </a:solidFill>
            </a:endParaRPr>
          </a:p>
          <a:p>
            <a:pPr marL="342900" indent="-342900">
              <a:buFont typeface="Arial" panose="020B0604020202020204" pitchFamily="34" charset="0"/>
              <a:buChar char="•"/>
            </a:pPr>
            <a:r>
              <a:rPr lang="fr-FR" sz="2000" b="1" dirty="0" smtClean="0">
                <a:solidFill>
                  <a:srgbClr val="3F2270"/>
                </a:solidFill>
              </a:rPr>
              <a:t>Les agents ont droit au report de 20 jours de congés annuels pendant 15 mois à compter du 1</a:t>
            </a:r>
            <a:r>
              <a:rPr lang="fr-FR" sz="2000" b="1" baseline="30000" dirty="0" smtClean="0">
                <a:solidFill>
                  <a:srgbClr val="3F2270"/>
                </a:solidFill>
              </a:rPr>
              <a:t>er</a:t>
            </a:r>
            <a:r>
              <a:rPr lang="fr-FR" sz="2000" b="1" dirty="0" smtClean="0">
                <a:solidFill>
                  <a:srgbClr val="3F2270"/>
                </a:solidFill>
              </a:rPr>
              <a:t> janvier de qui suit l’année en cours lorsqu’ils n’ont pas pu prendre leurs congés annuels du fait de la maladie.</a:t>
            </a:r>
          </a:p>
          <a:p>
            <a:pPr marL="342900" indent="-342900">
              <a:buFont typeface="Arial" panose="020B0604020202020204" pitchFamily="34" charset="0"/>
              <a:buChar char="•"/>
            </a:pPr>
            <a:endParaRPr lang="fr-FR" sz="2000" b="1" dirty="0" smtClean="0">
              <a:solidFill>
                <a:srgbClr val="3F2270"/>
              </a:solidFill>
            </a:endParaRPr>
          </a:p>
          <a:p>
            <a:pPr marL="342900" indent="-342900">
              <a:buFont typeface="Arial" panose="020B0604020202020204" pitchFamily="34" charset="0"/>
              <a:buChar char="•"/>
            </a:pPr>
            <a:r>
              <a:rPr lang="fr-FR" sz="2000" b="1" dirty="0" smtClean="0">
                <a:solidFill>
                  <a:srgbClr val="3F2270"/>
                </a:solidFill>
              </a:rPr>
              <a:t>Les agents ont également droit à l’indemnisation de leurs congés annuels qu’ils n’ont pas pu prendre du fait de la maladie, en cas de fin de relation de travail (retraite, démission, </a:t>
            </a:r>
            <a:r>
              <a:rPr lang="fr-FR" sz="2000" b="1" dirty="0" err="1" smtClean="0">
                <a:solidFill>
                  <a:srgbClr val="3F2270"/>
                </a:solidFill>
              </a:rPr>
              <a:t>etc</a:t>
            </a:r>
            <a:r>
              <a:rPr lang="fr-FR" sz="2000" b="1" dirty="0" smtClean="0">
                <a:solidFill>
                  <a:srgbClr val="3F2270"/>
                </a:solidFill>
              </a:rPr>
              <a:t>).</a:t>
            </a:r>
          </a:p>
          <a:p>
            <a:endParaRPr lang="fr-FR" sz="2800" dirty="0">
              <a:solidFill>
                <a:srgbClr val="3F2270"/>
              </a:solidFill>
            </a:endParaRPr>
          </a:p>
          <a:p>
            <a:endParaRPr lang="fr-FR" sz="2800" dirty="0">
              <a:solidFill>
                <a:srgbClr val="3F2270"/>
              </a:solidFill>
            </a:endParaRPr>
          </a:p>
        </p:txBody>
      </p:sp>
    </p:spTree>
    <p:extLst>
      <p:ext uri="{BB962C8B-B14F-4D97-AF65-F5344CB8AC3E}">
        <p14:creationId xmlns:p14="http://schemas.microsoft.com/office/powerpoint/2010/main" val="4192856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8"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Télétravail et prescriptions médicales</a:t>
            </a:r>
            <a:endParaRPr lang="fr-FR" altLang="fr-FR"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6"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9"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092164"/>
            <a:ext cx="10753195" cy="4416594"/>
          </a:xfrm>
          <a:prstGeom prst="rect">
            <a:avLst/>
          </a:prstGeom>
        </p:spPr>
        <p:txBody>
          <a:bodyPr wrap="square">
            <a:spAutoFit/>
          </a:bodyPr>
          <a:lstStyle/>
          <a:p>
            <a:pPr marL="342900" indent="-342900">
              <a:buFont typeface="Wingdings"/>
              <a:buChar char="F"/>
            </a:pPr>
            <a:r>
              <a:rPr lang="fr-FR" sz="2400" b="1" dirty="0" smtClean="0">
                <a:solidFill>
                  <a:srgbClr val="BE0F2E"/>
                </a:solidFill>
              </a:rPr>
              <a:t>Arrêt de la CAA de Lyon (7ème chambre, 19LY02397) du 3 juin 2021</a:t>
            </a:r>
          </a:p>
          <a:p>
            <a:pPr marL="342900" indent="-342900">
              <a:buFont typeface="Wingdings"/>
              <a:buChar char="F"/>
            </a:pPr>
            <a:endParaRPr lang="fr-FR" sz="2100" b="1" dirty="0">
              <a:solidFill>
                <a:srgbClr val="BE0F2E"/>
              </a:solidFill>
            </a:endParaRPr>
          </a:p>
          <a:p>
            <a:pPr marL="342900" indent="-342900">
              <a:buFont typeface="Arial" panose="020B0604020202020204" pitchFamily="34" charset="0"/>
              <a:buChar char="•"/>
            </a:pPr>
            <a:r>
              <a:rPr lang="fr-FR" sz="2000" b="1" dirty="0" smtClean="0">
                <a:solidFill>
                  <a:srgbClr val="3F2270"/>
                </a:solidFill>
              </a:rPr>
              <a:t>Les recommandations et les injonctions de la part des médecins traitants ou les médecins de santé sur le télétravail individuel n’ont pas de forces exécutoires si la collectivité n’a pas délibéré pour mettre en place le place le télétravail.</a:t>
            </a:r>
          </a:p>
          <a:p>
            <a:pPr marL="342900" indent="-342900">
              <a:buFont typeface="Arial" panose="020B0604020202020204" pitchFamily="34" charset="0"/>
              <a:buChar char="•"/>
            </a:pPr>
            <a:endParaRPr lang="fr-FR" sz="2000" b="1" dirty="0">
              <a:solidFill>
                <a:srgbClr val="3F2270"/>
              </a:solidFill>
            </a:endParaRPr>
          </a:p>
          <a:p>
            <a:pPr marL="342900" indent="-342900">
              <a:buFont typeface="Arial" panose="020B0604020202020204" pitchFamily="34" charset="0"/>
              <a:buChar char="•"/>
            </a:pPr>
            <a:r>
              <a:rPr lang="fr-FR" sz="2000" b="1" dirty="0" smtClean="0">
                <a:solidFill>
                  <a:srgbClr val="3F2270"/>
                </a:solidFill>
              </a:rPr>
              <a:t>« Les dispositions réglementaires issues des articles 5 et 7 précitées du décret du 11 février 2016 (relatif au télétravail) donnent à leur organe délibérant la faculté d'ouvrir aux agents la possibilité de demander de recourir au télétravail, par la désignation des tâches et missions qu'il estime éligibles à ce mode d'organisation du travail ».</a:t>
            </a:r>
          </a:p>
          <a:p>
            <a:pPr marL="342900" indent="-342900">
              <a:buFont typeface="Arial" panose="020B0604020202020204" pitchFamily="34" charset="0"/>
              <a:buChar char="•"/>
            </a:pPr>
            <a:endParaRPr lang="fr-FR" sz="2000" b="1" dirty="0">
              <a:solidFill>
                <a:srgbClr val="3F2270"/>
              </a:solidFill>
            </a:endParaRPr>
          </a:p>
          <a:p>
            <a:endParaRPr lang="fr-FR" sz="2800" dirty="0">
              <a:solidFill>
                <a:srgbClr val="3F2270"/>
              </a:solidFill>
            </a:endParaRPr>
          </a:p>
          <a:p>
            <a:endParaRPr lang="fr-FR" sz="2800" dirty="0">
              <a:solidFill>
                <a:srgbClr val="3F2270"/>
              </a:solidFill>
            </a:endParaRPr>
          </a:p>
        </p:txBody>
      </p:sp>
    </p:spTree>
    <p:extLst>
      <p:ext uri="{BB962C8B-B14F-4D97-AF65-F5344CB8AC3E}">
        <p14:creationId xmlns:p14="http://schemas.microsoft.com/office/powerpoint/2010/main" val="455440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8" y="188912"/>
            <a:ext cx="113728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Priorité des fonctionnaires sur les contractuels (recrutement et disponibilité)</a:t>
            </a:r>
            <a:endParaRPr lang="fr-FR" altLang="fr-FR" b="1" dirty="0">
              <a:solidFill>
                <a:srgbClr val="1F92B7"/>
              </a:solidFill>
              <a:latin typeface="Calibri"/>
            </a:endParaRPr>
          </a:p>
        </p:txBody>
      </p:sp>
      <p:cxnSp>
        <p:nvCxnSpPr>
          <p:cNvPr id="5" name="Connecteur droit 4"/>
          <p:cNvCxnSpPr/>
          <p:nvPr/>
        </p:nvCxnSpPr>
        <p:spPr>
          <a:xfrm>
            <a:off x="-48683" y="1266130"/>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6"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9"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464984"/>
            <a:ext cx="10753195" cy="4801314"/>
          </a:xfrm>
          <a:prstGeom prst="rect">
            <a:avLst/>
          </a:prstGeom>
        </p:spPr>
        <p:txBody>
          <a:bodyPr wrap="square">
            <a:spAutoFit/>
          </a:bodyPr>
          <a:lstStyle/>
          <a:p>
            <a:pPr marL="342900" indent="-342900">
              <a:buFont typeface="Wingdings"/>
              <a:buChar char="F"/>
            </a:pPr>
            <a:r>
              <a:rPr lang="fr-FR" sz="2400" b="1" dirty="0" smtClean="0">
                <a:solidFill>
                  <a:srgbClr val="BE0F2E"/>
                </a:solidFill>
              </a:rPr>
              <a:t>Arrêt de la CAA de Paris (20PA02259) du 22 mars 2022</a:t>
            </a:r>
            <a:endParaRPr lang="fr-FR" sz="2400" b="1" dirty="0">
              <a:solidFill>
                <a:srgbClr val="BE0F2E"/>
              </a:solidFill>
            </a:endParaRPr>
          </a:p>
          <a:p>
            <a:pPr marL="342900" indent="-342900">
              <a:buFont typeface="Wingdings"/>
              <a:buChar char="F"/>
            </a:pPr>
            <a:endParaRPr lang="fr-FR" sz="2100" b="1" dirty="0">
              <a:solidFill>
                <a:srgbClr val="BE0F2E"/>
              </a:solidFill>
            </a:endParaRPr>
          </a:p>
          <a:p>
            <a:pPr marL="342900" indent="-342900">
              <a:buFont typeface="Arial" panose="020B0604020202020204" pitchFamily="34" charset="0"/>
              <a:buChar char="•"/>
            </a:pPr>
            <a:r>
              <a:rPr lang="fr-FR" sz="2000" b="1" dirty="0" smtClean="0">
                <a:solidFill>
                  <a:srgbClr val="3F2270"/>
                </a:solidFill>
              </a:rPr>
              <a:t>«  Dès lors qu'un emploi vacant peut être pourvu par un candidat statutaire, le recrutement d'un agent non titulaire sur ce poste est en principe illégal. »</a:t>
            </a:r>
          </a:p>
          <a:p>
            <a:pPr marL="342900" indent="-342900">
              <a:buFont typeface="Arial" panose="020B0604020202020204" pitchFamily="34" charset="0"/>
              <a:buChar char="•"/>
            </a:pPr>
            <a:endParaRPr lang="fr-FR" sz="2000" b="1" dirty="0">
              <a:solidFill>
                <a:srgbClr val="3F2270"/>
              </a:solidFill>
            </a:endParaRPr>
          </a:p>
          <a:p>
            <a:pPr marL="342900" indent="-342900">
              <a:buFont typeface="Arial" panose="020B0604020202020204" pitchFamily="34" charset="0"/>
              <a:buChar char="•"/>
            </a:pPr>
            <a:endParaRPr lang="fr-FR" sz="2000" b="1" dirty="0" smtClean="0">
              <a:solidFill>
                <a:srgbClr val="3F2270"/>
              </a:solidFill>
            </a:endParaRPr>
          </a:p>
          <a:p>
            <a:pPr marL="342900" indent="-342900">
              <a:buFont typeface="Wingdings"/>
              <a:buChar char="F"/>
            </a:pPr>
            <a:r>
              <a:rPr lang="fr-FR" sz="2400" b="1" dirty="0" smtClean="0">
                <a:solidFill>
                  <a:srgbClr val="BE0F2E"/>
                </a:solidFill>
              </a:rPr>
              <a:t>Arrêt </a:t>
            </a:r>
            <a:r>
              <a:rPr lang="fr-FR" sz="2400" b="1" dirty="0">
                <a:solidFill>
                  <a:srgbClr val="BE0F2E"/>
                </a:solidFill>
              </a:rPr>
              <a:t>de </a:t>
            </a:r>
            <a:r>
              <a:rPr lang="fr-FR" sz="2400" b="1" dirty="0" smtClean="0">
                <a:solidFill>
                  <a:srgbClr val="BE0F2E"/>
                </a:solidFill>
              </a:rPr>
              <a:t>Conseil d’Etat, n°362282 du 24 avril 2013</a:t>
            </a:r>
            <a:endParaRPr lang="fr-FR" sz="2000" b="1" dirty="0">
              <a:solidFill>
                <a:srgbClr val="3F2270"/>
              </a:solidFill>
            </a:endParaRPr>
          </a:p>
          <a:p>
            <a:pPr marL="342900" indent="-342900">
              <a:buFont typeface="Wingdings"/>
              <a:buChar char="F"/>
            </a:pPr>
            <a:endParaRPr lang="fr-FR" sz="2100" b="1" dirty="0">
              <a:solidFill>
                <a:srgbClr val="BE0F2E"/>
              </a:solidFill>
            </a:endParaRPr>
          </a:p>
          <a:p>
            <a:pPr marL="342900" indent="-342900">
              <a:buFont typeface="Arial" panose="020B0604020202020204" pitchFamily="34" charset="0"/>
              <a:buChar char="•"/>
            </a:pPr>
            <a:r>
              <a:rPr lang="fr-FR" sz="2000" b="1" dirty="0" smtClean="0">
                <a:solidFill>
                  <a:srgbClr val="3F2270"/>
                </a:solidFill>
              </a:rPr>
              <a:t>« Après avoir souverainement constaté que certains postes de sage-femme étaient occupés par des agents contractuels, le juge des référés a pu sans erreur de droit estimer que ces postes devaient être regardés comme vacants </a:t>
            </a:r>
            <a:r>
              <a:rPr lang="fr-FR" sz="2000" b="1" dirty="0">
                <a:solidFill>
                  <a:srgbClr val="3F2270"/>
                </a:solidFill>
              </a:rPr>
              <a:t> </a:t>
            </a:r>
            <a:r>
              <a:rPr lang="fr-FR" sz="2000" b="1" dirty="0" smtClean="0">
                <a:solidFill>
                  <a:srgbClr val="3F2270"/>
                </a:solidFill>
              </a:rPr>
              <a:t>et que la réintégration anticipée de Mme B... sur un poste de sage-femme était dès lors possible ».</a:t>
            </a:r>
            <a:endParaRPr lang="fr-FR" sz="2000" b="1" dirty="0">
              <a:solidFill>
                <a:srgbClr val="3F2270"/>
              </a:solidFill>
            </a:endParaRPr>
          </a:p>
          <a:p>
            <a:endParaRPr lang="fr-FR" sz="2800" dirty="0">
              <a:solidFill>
                <a:srgbClr val="3F2270"/>
              </a:solidFill>
            </a:endParaRPr>
          </a:p>
          <a:p>
            <a:endParaRPr lang="fr-FR" sz="2800" dirty="0">
              <a:solidFill>
                <a:srgbClr val="3F2270"/>
              </a:solidFill>
            </a:endParaRPr>
          </a:p>
        </p:txBody>
      </p:sp>
    </p:spTree>
    <p:extLst>
      <p:ext uri="{BB962C8B-B14F-4D97-AF65-F5344CB8AC3E}">
        <p14:creationId xmlns:p14="http://schemas.microsoft.com/office/powerpoint/2010/main" val="2958408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3654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Revalorisation du point d’indice</a:t>
            </a:r>
            <a:endParaRPr lang="fr-FR" altLang="fr-FR" b="1" dirty="0">
              <a:solidFill>
                <a:srgbClr val="1F92B7"/>
              </a:solidFill>
              <a:latin typeface="Calibri"/>
            </a:endParaRPr>
          </a:p>
        </p:txBody>
      </p:sp>
      <p:cxnSp>
        <p:nvCxnSpPr>
          <p:cNvPr id="5" name="Connecteur droit 4"/>
          <p:cNvCxnSpPr/>
          <p:nvPr/>
        </p:nvCxnSpPr>
        <p:spPr>
          <a:xfrm>
            <a:off x="-48683" y="796498"/>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6"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9"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08253" y="1772816"/>
            <a:ext cx="10753195" cy="2877711"/>
          </a:xfrm>
          <a:prstGeom prst="rect">
            <a:avLst/>
          </a:prstGeom>
        </p:spPr>
        <p:txBody>
          <a:bodyPr wrap="square">
            <a:spAutoFit/>
          </a:bodyPr>
          <a:lstStyle/>
          <a:p>
            <a:pPr marL="342900" indent="-342900">
              <a:buFont typeface="Wingdings"/>
              <a:buChar char="F"/>
            </a:pPr>
            <a:r>
              <a:rPr lang="fr-FR" sz="2400" b="1" dirty="0" smtClean="0">
                <a:solidFill>
                  <a:srgbClr val="BE0F2E"/>
                </a:solidFill>
              </a:rPr>
              <a:t>Conférence salariale du 28 juin 2022</a:t>
            </a:r>
            <a:endParaRPr lang="fr-FR" sz="2400" b="1" dirty="0">
              <a:solidFill>
                <a:srgbClr val="BE0F2E"/>
              </a:solidFill>
            </a:endParaRPr>
          </a:p>
          <a:p>
            <a:pPr marL="342900" indent="-342900">
              <a:buFont typeface="Wingdings"/>
              <a:buChar char="F"/>
            </a:pPr>
            <a:endParaRPr lang="fr-FR" sz="2100" b="1" dirty="0">
              <a:solidFill>
                <a:srgbClr val="BE0F2E"/>
              </a:solidFill>
            </a:endParaRPr>
          </a:p>
          <a:p>
            <a:pPr marL="342900" indent="-342900">
              <a:buFont typeface="Arial" panose="020B0604020202020204" pitchFamily="34" charset="0"/>
              <a:buChar char="•"/>
            </a:pPr>
            <a:r>
              <a:rPr lang="fr-FR" sz="2000" b="1" dirty="0" smtClean="0">
                <a:solidFill>
                  <a:srgbClr val="3F2270"/>
                </a:solidFill>
              </a:rPr>
              <a:t>Augmentation du point d’indice de 3,5 % au 1</a:t>
            </a:r>
            <a:r>
              <a:rPr lang="fr-FR" sz="2000" b="1" baseline="30000" dirty="0" smtClean="0">
                <a:solidFill>
                  <a:srgbClr val="3F2270"/>
                </a:solidFill>
              </a:rPr>
              <a:t>er</a:t>
            </a:r>
            <a:r>
              <a:rPr lang="fr-FR" sz="2000" b="1" dirty="0" smtClean="0">
                <a:solidFill>
                  <a:srgbClr val="3F2270"/>
                </a:solidFill>
              </a:rPr>
              <a:t> juillet 2022 avec un effet rétroactif sur la paie du mois d’août.</a:t>
            </a:r>
          </a:p>
          <a:p>
            <a:endParaRPr lang="fr-FR" sz="2000" b="1" dirty="0">
              <a:solidFill>
                <a:srgbClr val="3F2270"/>
              </a:solidFill>
            </a:endParaRPr>
          </a:p>
          <a:p>
            <a:pPr marL="342900" indent="-342900">
              <a:buFont typeface="Arial" panose="020B0604020202020204" pitchFamily="34" charset="0"/>
              <a:buChar char="•"/>
            </a:pPr>
            <a:endParaRPr lang="fr-FR" sz="2000" b="1" dirty="0">
              <a:solidFill>
                <a:srgbClr val="3F2270"/>
              </a:solidFill>
            </a:endParaRPr>
          </a:p>
          <a:p>
            <a:endParaRPr lang="fr-FR" sz="2800" dirty="0">
              <a:solidFill>
                <a:srgbClr val="3F2270"/>
              </a:solidFill>
            </a:endParaRPr>
          </a:p>
          <a:p>
            <a:endParaRPr lang="fr-FR" sz="2800" dirty="0">
              <a:solidFill>
                <a:srgbClr val="3F2270"/>
              </a:solidFill>
            </a:endParaRPr>
          </a:p>
        </p:txBody>
      </p:sp>
    </p:spTree>
    <p:extLst>
      <p:ext uri="{BB962C8B-B14F-4D97-AF65-F5344CB8AC3E}">
        <p14:creationId xmlns:p14="http://schemas.microsoft.com/office/powerpoint/2010/main" val="1159124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 y="5"/>
            <a:ext cx="12191999" cy="6857997"/>
          </a:xfrm>
          <a:prstGeom prst="rect">
            <a:avLst/>
          </a:prstGeom>
        </p:spPr>
      </p:pic>
      <p:sp>
        <p:nvSpPr>
          <p:cNvPr id="3" name="object 3"/>
          <p:cNvSpPr txBox="1">
            <a:spLocks noGrp="1"/>
          </p:cNvSpPr>
          <p:nvPr>
            <p:ph type="title"/>
          </p:nvPr>
        </p:nvSpPr>
        <p:spPr>
          <a:xfrm>
            <a:off x="1943357" y="3803397"/>
            <a:ext cx="8305291" cy="551433"/>
          </a:xfrm>
          <a:prstGeom prst="rect">
            <a:avLst/>
          </a:prstGeom>
        </p:spPr>
        <p:txBody>
          <a:bodyPr vert="horz" wrap="square" lIns="0" tIns="12700" rIns="0" bIns="0" rtlCol="0">
            <a:spAutoFit/>
          </a:bodyPr>
          <a:lstStyle/>
          <a:p>
            <a:pPr marL="456565">
              <a:lnSpc>
                <a:spcPct val="100000"/>
              </a:lnSpc>
              <a:spcBef>
                <a:spcPts val="100"/>
              </a:spcBef>
            </a:pPr>
            <a:r>
              <a:rPr dirty="0"/>
              <a:t>Actualité</a:t>
            </a:r>
            <a:r>
              <a:rPr spc="-5" dirty="0"/>
              <a:t> </a:t>
            </a:r>
            <a:r>
              <a:rPr dirty="0"/>
              <a:t>de</a:t>
            </a:r>
            <a:r>
              <a:rPr spc="-20" dirty="0"/>
              <a:t> </a:t>
            </a:r>
            <a:r>
              <a:rPr dirty="0"/>
              <a:t>la</a:t>
            </a:r>
            <a:r>
              <a:rPr spc="-10" dirty="0"/>
              <a:t> </a:t>
            </a:r>
            <a:r>
              <a:rPr spc="-5" dirty="0"/>
              <a:t>validation</a:t>
            </a:r>
            <a:r>
              <a:rPr spc="20" dirty="0"/>
              <a:t> </a:t>
            </a:r>
            <a:r>
              <a:rPr dirty="0"/>
              <a:t>de</a:t>
            </a:r>
            <a:r>
              <a:rPr spc="-10" dirty="0"/>
              <a:t> </a:t>
            </a:r>
            <a:r>
              <a:rPr dirty="0"/>
              <a:t>périodes</a:t>
            </a:r>
          </a:p>
        </p:txBody>
      </p:sp>
      <p:sp>
        <p:nvSpPr>
          <p:cNvPr id="4" name="object 4"/>
          <p:cNvSpPr txBox="1"/>
          <p:nvPr/>
        </p:nvSpPr>
        <p:spPr>
          <a:xfrm>
            <a:off x="2387350" y="4539238"/>
            <a:ext cx="922655" cy="258404"/>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Arial MT"/>
                <a:cs typeface="Arial MT"/>
              </a:rPr>
              <a:t>Avril</a:t>
            </a:r>
            <a:r>
              <a:rPr sz="1600" spc="-80" dirty="0">
                <a:solidFill>
                  <a:srgbClr val="FFFFFF"/>
                </a:solidFill>
                <a:latin typeface="Arial MT"/>
                <a:cs typeface="Arial MT"/>
              </a:rPr>
              <a:t> </a:t>
            </a:r>
            <a:r>
              <a:rPr sz="1600" spc="-5" dirty="0">
                <a:solidFill>
                  <a:srgbClr val="FFFFFF"/>
                </a:solidFill>
                <a:latin typeface="Arial MT"/>
                <a:cs typeface="Arial MT"/>
              </a:rPr>
              <a:t>2022</a:t>
            </a:r>
            <a:endParaRPr sz="1600">
              <a:latin typeface="Arial MT"/>
              <a:cs typeface="Arial M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smtClean="0">
                <a:ln w="1905"/>
                <a:solidFill>
                  <a:schemeClr val="accent1"/>
                </a:solidFill>
                <a:latin typeface="Calibri" panose="020F0502020204030204" pitchFamily="34" charset="0"/>
                <a:cs typeface="Calibri" panose="020F0502020204030204" pitchFamily="34" charset="0"/>
              </a:rPr>
              <a:t> Temps d’échange</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Tree>
    <p:extLst>
      <p:ext uri="{BB962C8B-B14F-4D97-AF65-F5344CB8AC3E}">
        <p14:creationId xmlns:p14="http://schemas.microsoft.com/office/powerpoint/2010/main" val="4276218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rveur_gestion\Public CDG\Transfert de donnees\Diffusion-Communication\Charte graphique\Secretariat direction\autres docs\couverture powerpo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33902"/>
            <a:ext cx="12190191" cy="6856561"/>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304621" y="1509911"/>
            <a:ext cx="7295323" cy="2376264"/>
          </a:xfrm>
        </p:spPr>
        <p:txBody>
          <a:bodyPr/>
          <a:lstStyle/>
          <a:p>
            <a:r>
              <a:rPr lang="fr-FR" altLang="fr-FR" sz="4000" b="1" dirty="0" smtClean="0">
                <a:solidFill>
                  <a:srgbClr val="3F2270"/>
                </a:solidFill>
                <a:latin typeface="Calibri" panose="020F0502020204030204" pitchFamily="34" charset="0"/>
                <a:cs typeface="Calibri" panose="020F0502020204030204" pitchFamily="34" charset="0"/>
              </a:rPr>
              <a:t>Agents contractuels :</a:t>
            </a:r>
            <a:br>
              <a:rPr lang="fr-FR" altLang="fr-FR" sz="4000" b="1" dirty="0" smtClean="0">
                <a:solidFill>
                  <a:srgbClr val="3F2270"/>
                </a:solidFill>
                <a:latin typeface="Calibri" panose="020F0502020204030204" pitchFamily="34" charset="0"/>
                <a:cs typeface="Calibri" panose="020F0502020204030204" pitchFamily="34" charset="0"/>
              </a:rPr>
            </a:br>
            <a:r>
              <a:rPr lang="fr-FR" altLang="fr-FR" sz="4000" b="1" dirty="0" smtClean="0">
                <a:solidFill>
                  <a:srgbClr val="3F2270"/>
                </a:solidFill>
                <a:latin typeface="Calibri" panose="020F0502020204030204" pitchFamily="34" charset="0"/>
                <a:cs typeface="Calibri" panose="020F0502020204030204" pitchFamily="34" charset="0"/>
              </a:rPr>
              <a:t>les écueils à éviter</a:t>
            </a:r>
            <a:endParaRPr lang="fr-FR" altLang="fr-FR" sz="4000" b="1" dirty="0">
              <a:solidFill>
                <a:srgbClr val="3F2270"/>
              </a:solidFill>
              <a:latin typeface="Calibri" panose="020F0502020204030204" pitchFamily="34" charset="0"/>
              <a:cs typeface="Calibri" panose="020F0502020204030204" pitchFamily="34" charset="0"/>
            </a:endParaRPr>
          </a:p>
        </p:txBody>
      </p:sp>
      <p:sp>
        <p:nvSpPr>
          <p:cNvPr id="9" name="Rectangle 2"/>
          <p:cNvSpPr txBox="1">
            <a:spLocks noChangeArrowheads="1"/>
          </p:cNvSpPr>
          <p:nvPr/>
        </p:nvSpPr>
        <p:spPr bwMode="auto">
          <a:xfrm>
            <a:off x="5849703" y="6122571"/>
            <a:ext cx="4004872" cy="5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altLang="fr-FR" sz="1800" kern="0" dirty="0" smtClean="0">
                <a:solidFill>
                  <a:prstClr val="black"/>
                </a:solidFill>
                <a:cs typeface="Calibri" panose="020F0502020204030204" pitchFamily="34" charset="0"/>
              </a:rPr>
              <a:t>28 juin 2022</a:t>
            </a:r>
            <a:endParaRPr lang="fr-FR" altLang="fr-FR" sz="1800" kern="0" dirty="0">
              <a:solidFill>
                <a:prstClr val="black"/>
              </a:solidFill>
              <a:cs typeface="Calibri" panose="020F050202020403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785" y="3886177"/>
            <a:ext cx="3448175" cy="2743047"/>
          </a:xfrm>
          <a:prstGeom prst="rect">
            <a:avLst/>
          </a:prstGeom>
        </p:spPr>
      </p:pic>
    </p:spTree>
    <p:extLst>
      <p:ext uri="{BB962C8B-B14F-4D97-AF65-F5344CB8AC3E}">
        <p14:creationId xmlns:p14="http://schemas.microsoft.com/office/powerpoint/2010/main" val="16259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Effect transition="in" filter="fade">
                                      <p:cBhvr>
                                        <p:cTn id="9" dur="2000"/>
                                        <p:tgtEl>
                                          <p:spTgt spid="2050"/>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Sommaire</a:t>
            </a:r>
            <a:endParaRPr lang="fr-FR" altLang="fr-FR"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71"/>
            <a:ext cx="10753195" cy="2554545"/>
          </a:xfrm>
          <a:prstGeom prst="rect">
            <a:avLst/>
          </a:prstGeom>
        </p:spPr>
        <p:txBody>
          <a:bodyPr wrap="square">
            <a:spAutoFit/>
          </a:bodyPr>
          <a:lstStyle/>
          <a:p>
            <a:pPr marL="571500" indent="-571500">
              <a:buFont typeface="+mj-lt"/>
              <a:buAutoNum type="romanUcPeriod"/>
            </a:pPr>
            <a:r>
              <a:rPr lang="fr-FR" sz="2800" b="1" dirty="0" smtClean="0">
                <a:solidFill>
                  <a:srgbClr val="1F92B7"/>
                </a:solidFill>
              </a:rPr>
              <a:t>Propos introductifs</a:t>
            </a:r>
          </a:p>
          <a:p>
            <a:pPr marL="571500" indent="-571500">
              <a:buFont typeface="+mj-lt"/>
              <a:buAutoNum type="romanUcPeriod"/>
            </a:pPr>
            <a:endParaRPr lang="fr-FR" sz="1600" b="1" dirty="0">
              <a:solidFill>
                <a:srgbClr val="1F92B7"/>
              </a:solidFill>
            </a:endParaRPr>
          </a:p>
          <a:p>
            <a:pPr marL="571500" indent="-571500">
              <a:buFont typeface="+mj-lt"/>
              <a:buAutoNum type="romanUcPeriod"/>
            </a:pPr>
            <a:r>
              <a:rPr lang="fr-FR" sz="2800" b="1" dirty="0" smtClean="0">
                <a:solidFill>
                  <a:srgbClr val="1F92B7"/>
                </a:solidFill>
              </a:rPr>
              <a:t>Points de vigilance communs à tous les contrats</a:t>
            </a:r>
          </a:p>
          <a:p>
            <a:pPr marL="571500" indent="-571500">
              <a:buFont typeface="+mj-lt"/>
              <a:buAutoNum type="romanUcPeriod"/>
            </a:pPr>
            <a:endParaRPr lang="fr-FR" sz="1600" b="1" dirty="0" smtClean="0">
              <a:solidFill>
                <a:srgbClr val="1F92B7"/>
              </a:solidFill>
            </a:endParaRPr>
          </a:p>
          <a:p>
            <a:pPr marL="571500" indent="-571500">
              <a:buFont typeface="+mj-lt"/>
              <a:buAutoNum type="romanUcPeriod"/>
            </a:pPr>
            <a:r>
              <a:rPr lang="fr-FR" sz="2800" b="1" dirty="0" smtClean="0">
                <a:solidFill>
                  <a:srgbClr val="1F92B7"/>
                </a:solidFill>
              </a:rPr>
              <a:t>Points de vigilance spécifiques à chaque contrat</a:t>
            </a:r>
          </a:p>
          <a:p>
            <a:pPr marL="571500" indent="-571500">
              <a:buFont typeface="+mj-lt"/>
              <a:buAutoNum type="romanUcPeriod"/>
            </a:pPr>
            <a:endParaRPr lang="fr-FR" sz="1600" b="1" dirty="0">
              <a:solidFill>
                <a:srgbClr val="1F92B7"/>
              </a:solidFill>
            </a:endParaRPr>
          </a:p>
          <a:p>
            <a:pPr marL="571500" indent="-571500">
              <a:buFont typeface="+mj-lt"/>
              <a:buAutoNum type="romanUcPeriod"/>
            </a:pPr>
            <a:r>
              <a:rPr lang="fr-FR" sz="2800" b="1" dirty="0" smtClean="0">
                <a:solidFill>
                  <a:srgbClr val="1F92B7"/>
                </a:solidFill>
              </a:rPr>
              <a:t>Temps d’échanges</a:t>
            </a:r>
            <a:endParaRPr lang="fr-FR" sz="2800" b="1" dirty="0">
              <a:solidFill>
                <a:srgbClr val="1F92B7"/>
              </a:solidFill>
            </a:endParaRPr>
          </a:p>
        </p:txBody>
      </p:sp>
    </p:spTree>
    <p:extLst>
      <p:ext uri="{BB962C8B-B14F-4D97-AF65-F5344CB8AC3E}">
        <p14:creationId xmlns:p14="http://schemas.microsoft.com/office/powerpoint/2010/main" val="2177484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a:solidFill>
                  <a:schemeClr val="accent1"/>
                </a:solidFill>
                <a:latin typeface="Calibri" panose="020F0502020204030204" pitchFamily="34" charset="0"/>
                <a:cs typeface="Calibri" panose="020F0502020204030204" pitchFamily="34" charset="0"/>
              </a:rPr>
              <a:t>I. </a:t>
            </a:r>
            <a:r>
              <a:rPr lang="fr-FR" sz="3100" b="1" dirty="0" smtClean="0">
                <a:solidFill>
                  <a:schemeClr val="accent1"/>
                </a:solidFill>
                <a:latin typeface="Calibri" panose="020F0502020204030204" pitchFamily="34" charset="0"/>
                <a:cs typeface="Calibri" panose="020F0502020204030204" pitchFamily="34" charset="0"/>
              </a:rPr>
              <a:t>Propos introductifs</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Tree>
    <p:extLst>
      <p:ext uri="{BB962C8B-B14F-4D97-AF65-F5344CB8AC3E}">
        <p14:creationId xmlns:p14="http://schemas.microsoft.com/office/powerpoint/2010/main" val="1765822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I. Propos introductifs</a:t>
            </a:r>
            <a:endParaRPr lang="fr-FR" altLang="fr-FR"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70"/>
            <a:ext cx="10753195" cy="3046988"/>
          </a:xfrm>
          <a:prstGeom prst="rect">
            <a:avLst/>
          </a:prstGeom>
        </p:spPr>
        <p:txBody>
          <a:bodyPr wrap="square">
            <a:spAutoFit/>
          </a:bodyPr>
          <a:lstStyle/>
          <a:p>
            <a:r>
              <a:rPr lang="fr-FR" sz="2400" dirty="0">
                <a:solidFill>
                  <a:srgbClr val="BE0F2E"/>
                </a:solidFill>
                <a:sym typeface="Wingdings"/>
              </a:rPr>
              <a:t> </a:t>
            </a:r>
            <a:r>
              <a:rPr lang="fr-FR" sz="2400" b="1" dirty="0" smtClean="0">
                <a:solidFill>
                  <a:srgbClr val="BE0F2E"/>
                </a:solidFill>
              </a:rPr>
              <a:t>Les </a:t>
            </a:r>
            <a:r>
              <a:rPr lang="fr-FR" sz="2400" b="1" dirty="0">
                <a:solidFill>
                  <a:srgbClr val="BE0F2E"/>
                </a:solidFill>
              </a:rPr>
              <a:t>principales références </a:t>
            </a:r>
            <a:r>
              <a:rPr lang="fr-FR" sz="2400" b="1" dirty="0" smtClean="0">
                <a:solidFill>
                  <a:srgbClr val="BE0F2E"/>
                </a:solidFill>
              </a:rPr>
              <a:t>juridiques</a:t>
            </a:r>
            <a:endParaRPr lang="fr-FR" sz="2400" b="1" dirty="0">
              <a:solidFill>
                <a:srgbClr val="BE0F2E"/>
              </a:solidFill>
            </a:endParaRPr>
          </a:p>
          <a:p>
            <a:endParaRPr lang="fr-FR" sz="2000" u="sng" dirty="0" smtClean="0">
              <a:solidFill>
                <a:srgbClr val="3F2270"/>
              </a:solidFill>
            </a:endParaRPr>
          </a:p>
          <a:p>
            <a:pPr marL="342900" indent="-342900">
              <a:buFont typeface="Arial" panose="020B0604020202020204" pitchFamily="34" charset="0"/>
              <a:buChar char="•"/>
            </a:pPr>
            <a:r>
              <a:rPr lang="fr-FR" sz="2000" dirty="0" smtClean="0">
                <a:solidFill>
                  <a:srgbClr val="3F2270">
                    <a:lumMod val="75000"/>
                  </a:srgbClr>
                </a:solidFill>
              </a:rPr>
              <a:t>Code général de la fonction publique</a:t>
            </a:r>
          </a:p>
          <a:p>
            <a:pPr marL="342900" indent="-342900">
              <a:buFont typeface="Arial" panose="020B0604020202020204" pitchFamily="34" charset="0"/>
              <a:buChar char="•"/>
            </a:pPr>
            <a:endParaRPr lang="fr-FR" sz="2000" dirty="0">
              <a:solidFill>
                <a:srgbClr val="3F2270"/>
              </a:solidFill>
            </a:endParaRPr>
          </a:p>
          <a:p>
            <a:pPr marL="342900" indent="-342900" algn="just">
              <a:buFont typeface="Arial" panose="020B0604020202020204" pitchFamily="34" charset="0"/>
              <a:buChar char="•"/>
            </a:pPr>
            <a:r>
              <a:rPr lang="fr-FR" sz="2000" dirty="0" smtClean="0">
                <a:solidFill>
                  <a:srgbClr val="3F2270">
                    <a:lumMod val="75000"/>
                  </a:srgbClr>
                </a:solidFill>
              </a:rPr>
              <a:t>Décret n°88-145 du 15 </a:t>
            </a:r>
            <a:r>
              <a:rPr lang="fr-FR" sz="2000" dirty="0">
                <a:solidFill>
                  <a:srgbClr val="3F2270">
                    <a:lumMod val="75000"/>
                  </a:srgbClr>
                </a:solidFill>
              </a:rPr>
              <a:t>février 1988 pris pour l'application de l'article 136 de la loi du 26 janvier 1984 modifiée portant dispositions statutaires relatives à la fonction publique territoriale et relatif aux agents non titulaires de la fonction publique territoriale</a:t>
            </a:r>
          </a:p>
          <a:p>
            <a:pPr marL="342900" indent="-342900">
              <a:buFont typeface="Arial" panose="020B0604020202020204" pitchFamily="34" charset="0"/>
              <a:buChar char="•"/>
            </a:pPr>
            <a:endParaRPr lang="fr-FR" sz="2000" dirty="0" smtClean="0">
              <a:solidFill>
                <a:srgbClr val="3F2270"/>
              </a:solidFill>
            </a:endParaRPr>
          </a:p>
          <a:p>
            <a:pPr marL="342900" indent="-342900">
              <a:buFont typeface="Wingdings" panose="05000000000000000000" pitchFamily="2" charset="2"/>
              <a:buChar char="q"/>
            </a:pPr>
            <a:endParaRPr lang="fr-FR" sz="2800" dirty="0">
              <a:solidFill>
                <a:srgbClr val="3F2270"/>
              </a:solidFill>
            </a:endParaRPr>
          </a:p>
        </p:txBody>
      </p:sp>
    </p:spTree>
    <p:extLst>
      <p:ext uri="{BB962C8B-B14F-4D97-AF65-F5344CB8AC3E}">
        <p14:creationId xmlns:p14="http://schemas.microsoft.com/office/powerpoint/2010/main" val="38710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a:solidFill>
                  <a:srgbClr val="1F92B7"/>
                </a:solidFill>
              </a:rPr>
              <a:t>I. Propos introductifs</a:t>
            </a:r>
            <a:endParaRPr lang="fr-FR" altLang="fr-FR" b="1" dirty="0">
              <a:solidFill>
                <a:srgbClr val="1F92B7"/>
              </a:solidFill>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4278094"/>
          </a:xfrm>
          <a:prstGeom prst="rect">
            <a:avLst/>
          </a:prstGeom>
        </p:spPr>
        <p:txBody>
          <a:bodyPr wrap="square">
            <a:spAutoFit/>
          </a:bodyPr>
          <a:lstStyle/>
          <a:p>
            <a:pPr marL="342900" indent="-342900">
              <a:buFont typeface="Wingdings"/>
              <a:buChar char="F"/>
            </a:pPr>
            <a:r>
              <a:rPr lang="fr-FR" sz="2400" b="1" dirty="0" smtClean="0">
                <a:solidFill>
                  <a:srgbClr val="BE0F2E"/>
                </a:solidFill>
              </a:rPr>
              <a:t>Les différents types d’agents dans une collectivité</a:t>
            </a:r>
          </a:p>
          <a:p>
            <a:pPr marL="342900" indent="-342900">
              <a:buFont typeface="Wingdings"/>
              <a:buChar char="F"/>
            </a:pPr>
            <a:endParaRPr lang="fr-FR" sz="2000" b="1" dirty="0" smtClean="0">
              <a:solidFill>
                <a:srgbClr val="BE0F2E"/>
              </a:solidFill>
            </a:endParaRPr>
          </a:p>
          <a:p>
            <a:pPr marL="342900" indent="-342900">
              <a:buFont typeface="Arial" panose="020B0604020202020204" pitchFamily="34" charset="0"/>
              <a:buChar char="•"/>
            </a:pPr>
            <a:r>
              <a:rPr lang="fr-FR" sz="2000" dirty="0" smtClean="0">
                <a:solidFill>
                  <a:srgbClr val="3F2270">
                    <a:lumMod val="75000"/>
                  </a:srgbClr>
                </a:solidFill>
              </a:rPr>
              <a:t>Les fonctionnaires stagiaires et titulaires</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Les agents contractuels de droit public</a:t>
            </a:r>
          </a:p>
          <a:p>
            <a:pPr marL="342900" indent="-342900">
              <a:buFont typeface="Arial" panose="020B0604020202020204" pitchFamily="34" charset="0"/>
              <a:buChar char="•"/>
            </a:pPr>
            <a:endParaRPr lang="fr-FR" sz="2000" dirty="0" smtClean="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Agents contractuels de droit privé / Apprentis / Vacataires</a:t>
            </a:r>
          </a:p>
          <a:p>
            <a:endParaRPr lang="fr-FR" sz="2400" b="1" dirty="0">
              <a:solidFill>
                <a:srgbClr val="BE0F2E"/>
              </a:solidFill>
            </a:endParaRPr>
          </a:p>
          <a:p>
            <a:pPr marL="342900" indent="-342900">
              <a:buFont typeface="Wingdings"/>
              <a:buChar char="F"/>
            </a:pPr>
            <a:r>
              <a:rPr lang="fr-FR" sz="2400" b="1" dirty="0" smtClean="0">
                <a:solidFill>
                  <a:srgbClr val="BE0F2E"/>
                </a:solidFill>
              </a:rPr>
              <a:t>Distinction emploi non permanent / emploi permanent</a:t>
            </a:r>
            <a:endParaRPr lang="fr-FR" sz="2400" b="1" dirty="0">
              <a:solidFill>
                <a:srgbClr val="BE0F2E"/>
              </a:solidFill>
            </a:endParaRPr>
          </a:p>
          <a:p>
            <a:pPr marL="342900" indent="-342900">
              <a:buFont typeface="Wingdings"/>
              <a:buChar char="F"/>
            </a:pPr>
            <a:endParaRPr lang="fr-FR" sz="2000" b="1" dirty="0" smtClean="0">
              <a:solidFill>
                <a:srgbClr val="BE0F2E"/>
              </a:solidFill>
            </a:endParaRPr>
          </a:p>
          <a:p>
            <a:pPr marL="342900" indent="-342900">
              <a:buFont typeface="Arial" panose="020B0604020202020204" pitchFamily="34" charset="0"/>
              <a:buChar char="•"/>
            </a:pPr>
            <a:r>
              <a:rPr lang="fr-FR" sz="2000" dirty="0" smtClean="0">
                <a:solidFill>
                  <a:srgbClr val="3F2270">
                    <a:lumMod val="75000"/>
                  </a:srgbClr>
                </a:solidFill>
              </a:rPr>
              <a:t>Emplois non permanents</a:t>
            </a:r>
            <a:endParaRPr lang="fr-FR" sz="2000" dirty="0">
              <a:solidFill>
                <a:srgbClr val="3F2270">
                  <a:lumMod val="75000"/>
                </a:srgbClr>
              </a:solidFill>
            </a:endParaRP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Emplois </a:t>
            </a:r>
            <a:r>
              <a:rPr lang="fr-FR" sz="2000" dirty="0" smtClean="0">
                <a:solidFill>
                  <a:srgbClr val="3F2270">
                    <a:lumMod val="75000"/>
                  </a:srgbClr>
                </a:solidFill>
              </a:rPr>
              <a:t>permanents</a:t>
            </a:r>
            <a:endParaRPr lang="fr-FR" sz="2000" dirty="0">
              <a:solidFill>
                <a:srgbClr val="3F2270">
                  <a:lumMod val="75000"/>
                </a:srgbClr>
              </a:solidFill>
            </a:endParaRPr>
          </a:p>
        </p:txBody>
      </p:sp>
    </p:spTree>
    <p:extLst>
      <p:ext uri="{BB962C8B-B14F-4D97-AF65-F5344CB8AC3E}">
        <p14:creationId xmlns:p14="http://schemas.microsoft.com/office/powerpoint/2010/main" val="3896388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a:ln w="1905"/>
                <a:solidFill>
                  <a:schemeClr val="accent1"/>
                </a:solidFill>
                <a:latin typeface="Calibri" panose="020F0502020204030204" pitchFamily="34" charset="0"/>
                <a:cs typeface="Calibri" panose="020F0502020204030204" pitchFamily="34" charset="0"/>
              </a:rPr>
              <a:t>II. </a:t>
            </a:r>
            <a:r>
              <a:rPr lang="fr-FR" sz="3100" b="1" dirty="0" smtClean="0">
                <a:ln w="1905"/>
                <a:solidFill>
                  <a:schemeClr val="accent1"/>
                </a:solidFill>
                <a:latin typeface="Calibri" panose="020F0502020204030204" pitchFamily="34" charset="0"/>
                <a:cs typeface="Calibri" panose="020F0502020204030204" pitchFamily="34" charset="0"/>
              </a:rPr>
              <a:t>Points de vigilance communs</a:t>
            </a:r>
            <a:br>
              <a:rPr lang="fr-FR" sz="3100" b="1" dirty="0" smtClean="0">
                <a:ln w="1905"/>
                <a:solidFill>
                  <a:schemeClr val="accent1"/>
                </a:solidFill>
                <a:latin typeface="Calibri" panose="020F0502020204030204" pitchFamily="34" charset="0"/>
                <a:cs typeface="Calibri" panose="020F0502020204030204" pitchFamily="34" charset="0"/>
              </a:rPr>
            </a:br>
            <a:r>
              <a:rPr lang="fr-FR" sz="3100" b="1" dirty="0" smtClean="0">
                <a:ln w="1905"/>
                <a:solidFill>
                  <a:schemeClr val="accent1"/>
                </a:solidFill>
                <a:latin typeface="Calibri" panose="020F0502020204030204" pitchFamily="34" charset="0"/>
                <a:cs typeface="Calibri" panose="020F0502020204030204" pitchFamily="34" charset="0"/>
              </a:rPr>
              <a:t>à tous les contrats</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Tree>
    <p:extLst>
      <p:ext uri="{BB962C8B-B14F-4D97-AF65-F5344CB8AC3E}">
        <p14:creationId xmlns:p14="http://schemas.microsoft.com/office/powerpoint/2010/main" val="3586873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II. Points de vigilance communs</a:t>
            </a:r>
            <a:endParaRPr lang="fr-FR" altLang="fr-FR"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9"/>
            <a:ext cx="10753195" cy="5816977"/>
          </a:xfrm>
          <a:prstGeom prst="rect">
            <a:avLst/>
          </a:prstGeom>
        </p:spPr>
        <p:txBody>
          <a:bodyPr wrap="square">
            <a:spAutoFit/>
          </a:bodyPr>
          <a:lstStyle/>
          <a:p>
            <a:r>
              <a:rPr lang="fr-FR" sz="2400" dirty="0">
                <a:solidFill>
                  <a:srgbClr val="BE0F2E"/>
                </a:solidFill>
                <a:sym typeface="Wingdings"/>
              </a:rPr>
              <a:t> </a:t>
            </a:r>
            <a:r>
              <a:rPr lang="fr-FR" sz="2400" b="1" dirty="0" smtClean="0">
                <a:solidFill>
                  <a:srgbClr val="BE0F2E"/>
                </a:solidFill>
              </a:rPr>
              <a:t>Avant la procédure de recrutement</a:t>
            </a:r>
            <a:endParaRPr lang="fr-FR" sz="2400" b="1" dirty="0">
              <a:solidFill>
                <a:srgbClr val="BE0F2E"/>
              </a:solidFill>
            </a:endParaRPr>
          </a:p>
          <a:p>
            <a:endParaRPr lang="fr-FR" sz="2000" u="sng" dirty="0" smtClean="0">
              <a:solidFill>
                <a:srgbClr val="3F2270"/>
              </a:solidFill>
            </a:endParaRPr>
          </a:p>
          <a:p>
            <a:pPr marL="342900" indent="-342900">
              <a:buFont typeface="Arial" panose="020B0604020202020204" pitchFamily="34" charset="0"/>
              <a:buChar char="•"/>
            </a:pPr>
            <a:r>
              <a:rPr lang="fr-FR" sz="2000" dirty="0" smtClean="0">
                <a:solidFill>
                  <a:srgbClr val="3F2270">
                    <a:lumMod val="75000"/>
                  </a:srgbClr>
                </a:solidFill>
              </a:rPr>
              <a:t>Obligation de vérifier les conditions de recrutement</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Limite d’âge à respecter</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Déclaration unique d’embauche</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lgn="just">
              <a:buFont typeface="Arial" panose="020B0604020202020204" pitchFamily="34" charset="0"/>
              <a:buChar char="•"/>
            </a:pPr>
            <a:r>
              <a:rPr lang="fr-FR" sz="2000" dirty="0" smtClean="0">
                <a:solidFill>
                  <a:srgbClr val="3F2270">
                    <a:lumMod val="75000"/>
                  </a:srgbClr>
                </a:solidFill>
              </a:rPr>
              <a:t>Renouvellement de contrat obéit aux mêmes règles que le contrat initial</a:t>
            </a:r>
          </a:p>
          <a:p>
            <a:endParaRPr lang="fr-FR" sz="2000" dirty="0" smtClean="0">
              <a:solidFill>
                <a:srgbClr val="3F2270">
                  <a:lumMod val="75000"/>
                </a:srgbClr>
              </a:solidFill>
            </a:endParaRPr>
          </a:p>
          <a:p>
            <a:pPr marL="342900" indent="-342900" algn="just">
              <a:buFont typeface="Arial" panose="020B0604020202020204" pitchFamily="34" charset="0"/>
              <a:buChar char="•"/>
            </a:pPr>
            <a:r>
              <a:rPr lang="fr-FR" sz="2000" dirty="0" smtClean="0">
                <a:solidFill>
                  <a:srgbClr val="3F2270">
                    <a:lumMod val="75000"/>
                  </a:srgbClr>
                </a:solidFill>
              </a:rPr>
              <a:t>Méconnaissance </a:t>
            </a:r>
            <a:r>
              <a:rPr lang="fr-FR" sz="2000" dirty="0">
                <a:solidFill>
                  <a:srgbClr val="3F2270">
                    <a:lumMod val="75000"/>
                  </a:srgbClr>
                </a:solidFill>
              </a:rPr>
              <a:t>du respect des règles peut entraîner </a:t>
            </a:r>
            <a:r>
              <a:rPr lang="fr-FR" sz="2000" dirty="0" smtClean="0">
                <a:solidFill>
                  <a:srgbClr val="3F2270">
                    <a:lumMod val="75000"/>
                  </a:srgbClr>
                </a:solidFill>
              </a:rPr>
              <a:t>l’annulation </a:t>
            </a:r>
            <a:r>
              <a:rPr lang="fr-FR" sz="2000" dirty="0">
                <a:solidFill>
                  <a:srgbClr val="3F2270">
                    <a:lumMod val="75000"/>
                  </a:srgbClr>
                </a:solidFill>
              </a:rPr>
              <a:t>de la procédure de recrutement</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endParaRPr lang="fr-FR" sz="2000" dirty="0" smtClean="0">
              <a:solidFill>
                <a:srgbClr val="3F2270">
                  <a:lumMod val="75000"/>
                </a:srgbClr>
              </a:solidFill>
            </a:endParaRP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endParaRPr lang="fr-FR" sz="2000" dirty="0" smtClean="0">
              <a:solidFill>
                <a:srgbClr val="3F2270">
                  <a:lumMod val="75000"/>
                </a:srgbClr>
              </a:solidFill>
            </a:endParaRPr>
          </a:p>
          <a:p>
            <a:pPr marL="342900" indent="-342900">
              <a:buFont typeface="Arial" panose="020B0604020202020204" pitchFamily="34" charset="0"/>
              <a:buChar char="•"/>
            </a:pPr>
            <a:endParaRPr lang="fr-FR" sz="2000" dirty="0">
              <a:solidFill>
                <a:srgbClr val="3F2270"/>
              </a:solidFill>
            </a:endParaRPr>
          </a:p>
          <a:p>
            <a:pPr marL="342900" indent="-342900">
              <a:buFont typeface="Arial" panose="020B0604020202020204" pitchFamily="34" charset="0"/>
              <a:buChar char="•"/>
            </a:pPr>
            <a:endParaRPr lang="fr-FR" sz="2000" dirty="0" smtClean="0">
              <a:solidFill>
                <a:srgbClr val="3F2270"/>
              </a:solidFill>
            </a:endParaRPr>
          </a:p>
          <a:p>
            <a:pPr marL="342900" indent="-342900">
              <a:buFont typeface="Wingdings" panose="05000000000000000000" pitchFamily="2" charset="2"/>
              <a:buChar char="q"/>
            </a:pPr>
            <a:endParaRPr lang="fr-FR" sz="2800" dirty="0">
              <a:solidFill>
                <a:srgbClr val="3F2270"/>
              </a:solidFill>
            </a:endParaRPr>
          </a:p>
        </p:txBody>
      </p:sp>
    </p:spTree>
    <p:extLst>
      <p:ext uri="{BB962C8B-B14F-4D97-AF65-F5344CB8AC3E}">
        <p14:creationId xmlns:p14="http://schemas.microsoft.com/office/powerpoint/2010/main" val="2408748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a:solidFill>
                  <a:srgbClr val="1F92B7"/>
                </a:solidFill>
              </a:rPr>
              <a:t>II. Points de vigilance communs</a:t>
            </a:r>
            <a:endParaRPr lang="fr-FR" altLang="fr-FR" b="1" dirty="0">
              <a:solidFill>
                <a:srgbClr val="1F92B7"/>
              </a:solidFill>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7663636"/>
          </a:xfrm>
          <a:prstGeom prst="rect">
            <a:avLst/>
          </a:prstGeom>
        </p:spPr>
        <p:txBody>
          <a:bodyPr wrap="square">
            <a:spAutoFit/>
          </a:bodyPr>
          <a:lstStyle/>
          <a:p>
            <a:r>
              <a:rPr lang="fr-FR" sz="2400" dirty="0">
                <a:solidFill>
                  <a:srgbClr val="BE0F2E"/>
                </a:solidFill>
                <a:sym typeface="Wingdings"/>
              </a:rPr>
              <a:t> </a:t>
            </a:r>
            <a:r>
              <a:rPr lang="fr-FR" sz="2400" b="1" dirty="0" smtClean="0">
                <a:solidFill>
                  <a:srgbClr val="BE0F2E"/>
                </a:solidFill>
              </a:rPr>
              <a:t>Sur la procédure de recrutement</a:t>
            </a:r>
            <a:endParaRPr lang="fr-FR" sz="2400" b="1" dirty="0">
              <a:solidFill>
                <a:srgbClr val="BE0F2E"/>
              </a:solidFill>
            </a:endParaRPr>
          </a:p>
          <a:p>
            <a:endParaRPr lang="fr-FR" sz="2000" u="sng" dirty="0" smtClean="0">
              <a:solidFill>
                <a:srgbClr val="3F2270"/>
              </a:solidFill>
            </a:endParaRPr>
          </a:p>
          <a:p>
            <a:pPr marL="342900" indent="-342900">
              <a:buFont typeface="Arial" panose="020B0604020202020204" pitchFamily="34" charset="0"/>
              <a:buChar char="•"/>
            </a:pPr>
            <a:r>
              <a:rPr lang="fr-FR" sz="2000" dirty="0" smtClean="0">
                <a:solidFill>
                  <a:srgbClr val="3F2270">
                    <a:lumMod val="75000"/>
                  </a:srgbClr>
                </a:solidFill>
              </a:rPr>
              <a:t>Délibération :</a:t>
            </a:r>
          </a:p>
          <a:p>
            <a:pPr marL="800100" lvl="1" indent="-342900">
              <a:buFont typeface="Courier New" panose="02070309020205020404" pitchFamily="49" charset="0"/>
              <a:buChar char="o"/>
            </a:pPr>
            <a:r>
              <a:rPr lang="fr-FR" sz="2000" dirty="0" smtClean="0">
                <a:solidFill>
                  <a:srgbClr val="3F2270">
                    <a:lumMod val="75000"/>
                  </a:srgbClr>
                </a:solidFill>
              </a:rPr>
              <a:t>obligatoire</a:t>
            </a:r>
          </a:p>
          <a:p>
            <a:pPr marL="800100" lvl="1" indent="-342900">
              <a:buFont typeface="Courier New" panose="02070309020205020404" pitchFamily="49" charset="0"/>
              <a:buChar char="o"/>
            </a:pPr>
            <a:r>
              <a:rPr lang="fr-FR" sz="2000" dirty="0" smtClean="0">
                <a:solidFill>
                  <a:srgbClr val="3F2270">
                    <a:lumMod val="75000"/>
                  </a:srgbClr>
                </a:solidFill>
              </a:rPr>
              <a:t>possibilité de recruter sur toutes </a:t>
            </a:r>
            <a:r>
              <a:rPr lang="fr-FR" sz="2000" dirty="0">
                <a:solidFill>
                  <a:srgbClr val="3F2270">
                    <a:lumMod val="75000"/>
                  </a:srgbClr>
                </a:solidFill>
              </a:rPr>
              <a:t>les catégories hiérarchiques</a:t>
            </a:r>
          </a:p>
          <a:p>
            <a:pPr marL="800100" lvl="1" indent="-342900">
              <a:buFont typeface="Courier New" panose="02070309020205020404" pitchFamily="49" charset="0"/>
              <a:buChar char="o"/>
            </a:pPr>
            <a:r>
              <a:rPr lang="fr-FR" sz="2000" dirty="0" smtClean="0">
                <a:solidFill>
                  <a:srgbClr val="3F2270">
                    <a:lumMod val="75000"/>
                  </a:srgbClr>
                </a:solidFill>
              </a:rPr>
              <a:t>à </a:t>
            </a:r>
            <a:r>
              <a:rPr lang="fr-FR" sz="2000" dirty="0">
                <a:solidFill>
                  <a:srgbClr val="3F2270">
                    <a:lumMod val="75000"/>
                  </a:srgbClr>
                </a:solidFill>
              </a:rPr>
              <a:t>transmettre au contrôle de légalité</a:t>
            </a:r>
          </a:p>
          <a:p>
            <a:pPr marL="342900" indent="-342900">
              <a:buFont typeface="Arial" panose="020B0604020202020204" pitchFamily="34" charset="0"/>
              <a:buChar char="•"/>
            </a:pPr>
            <a:endParaRPr lang="fr-FR" sz="2000" dirty="0" smtClean="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Contrat :</a:t>
            </a:r>
          </a:p>
          <a:p>
            <a:pPr marL="800100" lvl="1" indent="-342900">
              <a:buFont typeface="Courier New" panose="02070309020205020404" pitchFamily="49" charset="0"/>
              <a:buChar char="o"/>
            </a:pPr>
            <a:r>
              <a:rPr lang="fr-FR" sz="2000" dirty="0" smtClean="0">
                <a:solidFill>
                  <a:srgbClr val="3F2270">
                    <a:lumMod val="75000"/>
                  </a:srgbClr>
                </a:solidFill>
              </a:rPr>
              <a:t>obligatoirement écrit</a:t>
            </a:r>
          </a:p>
          <a:p>
            <a:pPr marL="800100" lvl="1" indent="-342900">
              <a:buFont typeface="Courier New" panose="02070309020205020404" pitchFamily="49" charset="0"/>
              <a:buChar char="o"/>
            </a:pPr>
            <a:r>
              <a:rPr lang="fr-FR" sz="2000" dirty="0" smtClean="0">
                <a:solidFill>
                  <a:srgbClr val="3F2270">
                    <a:lumMod val="75000"/>
                  </a:srgbClr>
                </a:solidFill>
              </a:rPr>
              <a:t>doit obligatoirement être signé par les 2 parties</a:t>
            </a:r>
          </a:p>
          <a:p>
            <a:pPr marL="800100" lvl="1" indent="-342900">
              <a:buFont typeface="Courier New" panose="02070309020205020404" pitchFamily="49" charset="0"/>
              <a:buChar char="o"/>
            </a:pPr>
            <a:r>
              <a:rPr lang="fr-FR" sz="2000" dirty="0" smtClean="0">
                <a:solidFill>
                  <a:srgbClr val="3F2270">
                    <a:lumMod val="75000"/>
                  </a:srgbClr>
                </a:solidFill>
              </a:rPr>
              <a:t>durée maximale / pas de durée minimale</a:t>
            </a:r>
          </a:p>
          <a:p>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Possibilité de prévoir une période d’essai</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Rémunération libre</a:t>
            </a:r>
            <a:endParaRPr lang="fr-FR" sz="2000" dirty="0">
              <a:solidFill>
                <a:srgbClr val="3F2270">
                  <a:lumMod val="75000"/>
                </a:srgbClr>
              </a:solidFill>
            </a:endParaRP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endParaRPr lang="fr-FR" sz="2000" dirty="0" smtClean="0">
              <a:solidFill>
                <a:srgbClr val="3F2270">
                  <a:lumMod val="75000"/>
                </a:srgbClr>
              </a:solidFill>
            </a:endParaRP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endParaRPr lang="fr-FR" sz="2000" dirty="0" smtClean="0">
              <a:solidFill>
                <a:srgbClr val="3F2270">
                  <a:lumMod val="75000"/>
                </a:srgbClr>
              </a:solidFill>
            </a:endParaRPr>
          </a:p>
          <a:p>
            <a:pPr marL="342900" indent="-342900">
              <a:buFont typeface="Arial" panose="020B0604020202020204" pitchFamily="34" charset="0"/>
              <a:buChar char="•"/>
            </a:pPr>
            <a:endParaRPr lang="fr-FR" sz="2000" dirty="0">
              <a:solidFill>
                <a:srgbClr val="3F2270"/>
              </a:solidFill>
            </a:endParaRPr>
          </a:p>
          <a:p>
            <a:pPr marL="342900" indent="-342900">
              <a:buFont typeface="Arial" panose="020B0604020202020204" pitchFamily="34" charset="0"/>
              <a:buChar char="•"/>
            </a:pPr>
            <a:endParaRPr lang="fr-FR" sz="2000" dirty="0" smtClean="0">
              <a:solidFill>
                <a:srgbClr val="3F2270"/>
              </a:solidFill>
            </a:endParaRPr>
          </a:p>
          <a:p>
            <a:pPr marL="342900" indent="-342900">
              <a:buFont typeface="Wingdings" panose="05000000000000000000" pitchFamily="2" charset="2"/>
              <a:buChar char="q"/>
            </a:pPr>
            <a:endParaRPr lang="fr-FR" sz="2800" dirty="0">
              <a:solidFill>
                <a:srgbClr val="3F2270"/>
              </a:solidFill>
            </a:endParaRPr>
          </a:p>
        </p:txBody>
      </p:sp>
    </p:spTree>
    <p:extLst>
      <p:ext uri="{BB962C8B-B14F-4D97-AF65-F5344CB8AC3E}">
        <p14:creationId xmlns:p14="http://schemas.microsoft.com/office/powerpoint/2010/main" val="2042050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a:ln w="1905"/>
                <a:solidFill>
                  <a:schemeClr val="accent1"/>
                </a:solidFill>
                <a:latin typeface="Calibri" panose="020F0502020204030204" pitchFamily="34" charset="0"/>
                <a:cs typeface="Calibri" panose="020F0502020204030204" pitchFamily="34" charset="0"/>
              </a:rPr>
              <a:t>III. </a:t>
            </a:r>
            <a:r>
              <a:rPr lang="fr-FR" sz="3100" b="1" dirty="0" smtClean="0">
                <a:ln w="1905"/>
                <a:solidFill>
                  <a:schemeClr val="accent1"/>
                </a:solidFill>
                <a:latin typeface="Calibri" panose="020F0502020204030204" pitchFamily="34" charset="0"/>
                <a:cs typeface="Calibri" panose="020F0502020204030204" pitchFamily="34" charset="0"/>
              </a:rPr>
              <a:t>Points de vigilance spécifiques</a:t>
            </a:r>
            <a:br>
              <a:rPr lang="fr-FR" sz="3100" b="1" dirty="0" smtClean="0">
                <a:ln w="1905"/>
                <a:solidFill>
                  <a:schemeClr val="accent1"/>
                </a:solidFill>
                <a:latin typeface="Calibri" panose="020F0502020204030204" pitchFamily="34" charset="0"/>
                <a:cs typeface="Calibri" panose="020F0502020204030204" pitchFamily="34" charset="0"/>
              </a:rPr>
            </a:br>
            <a:r>
              <a:rPr lang="fr-FR" sz="3100" b="1" dirty="0" smtClean="0">
                <a:ln w="1905"/>
                <a:solidFill>
                  <a:schemeClr val="accent1"/>
                </a:solidFill>
                <a:latin typeface="Calibri" panose="020F0502020204030204" pitchFamily="34" charset="0"/>
                <a:cs typeface="Calibri" panose="020F0502020204030204" pitchFamily="34" charset="0"/>
              </a:rPr>
              <a:t>à chaque contrat</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Tree>
    <p:extLst>
      <p:ext uri="{BB962C8B-B14F-4D97-AF65-F5344CB8AC3E}">
        <p14:creationId xmlns:p14="http://schemas.microsoft.com/office/powerpoint/2010/main" val="2657239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518" y="425386"/>
            <a:ext cx="4629785" cy="938077"/>
          </a:xfrm>
          <a:prstGeom prst="rect">
            <a:avLst/>
          </a:prstGeom>
        </p:spPr>
        <p:txBody>
          <a:bodyPr vert="horz" wrap="square" lIns="0" tIns="136525" rIns="0" bIns="0" rtlCol="0">
            <a:spAutoFit/>
          </a:bodyPr>
          <a:lstStyle/>
          <a:p>
            <a:pPr marL="12700">
              <a:lnSpc>
                <a:spcPct val="100000"/>
              </a:lnSpc>
              <a:spcBef>
                <a:spcPts val="1075"/>
              </a:spcBef>
            </a:pPr>
            <a:r>
              <a:rPr sz="2900" dirty="0">
                <a:solidFill>
                  <a:srgbClr val="EF1E1E"/>
                </a:solidFill>
              </a:rPr>
              <a:t>Un</a:t>
            </a:r>
            <a:r>
              <a:rPr sz="2900" spc="-25" dirty="0">
                <a:solidFill>
                  <a:srgbClr val="EF1E1E"/>
                </a:solidFill>
              </a:rPr>
              <a:t> </a:t>
            </a:r>
            <a:r>
              <a:rPr sz="2900" dirty="0">
                <a:solidFill>
                  <a:srgbClr val="EF1E1E"/>
                </a:solidFill>
              </a:rPr>
              <a:t>dispositif</a:t>
            </a:r>
            <a:r>
              <a:rPr sz="2900" spc="-65" dirty="0">
                <a:solidFill>
                  <a:srgbClr val="EF1E1E"/>
                </a:solidFill>
              </a:rPr>
              <a:t> </a:t>
            </a:r>
            <a:r>
              <a:rPr sz="2900" dirty="0">
                <a:solidFill>
                  <a:srgbClr val="EF1E1E"/>
                </a:solidFill>
              </a:rPr>
              <a:t>en</a:t>
            </a:r>
            <a:r>
              <a:rPr sz="2900" spc="-20" dirty="0">
                <a:solidFill>
                  <a:srgbClr val="EF1E1E"/>
                </a:solidFill>
              </a:rPr>
              <a:t> </a:t>
            </a:r>
            <a:r>
              <a:rPr sz="2900" dirty="0">
                <a:solidFill>
                  <a:srgbClr val="EF1E1E"/>
                </a:solidFill>
              </a:rPr>
              <a:t>extinction</a:t>
            </a:r>
            <a:endParaRPr sz="2900"/>
          </a:p>
          <a:p>
            <a:pPr marL="12700">
              <a:lnSpc>
                <a:spcPct val="100000"/>
              </a:lnSpc>
              <a:spcBef>
                <a:spcPts val="600"/>
              </a:spcBef>
            </a:pPr>
            <a:r>
              <a:rPr sz="1800" spc="-5" dirty="0">
                <a:solidFill>
                  <a:srgbClr val="000000"/>
                </a:solidFill>
              </a:rPr>
              <a:t>Les</a:t>
            </a:r>
            <a:r>
              <a:rPr sz="1800" spc="-35" dirty="0">
                <a:solidFill>
                  <a:srgbClr val="000000"/>
                </a:solidFill>
              </a:rPr>
              <a:t> </a:t>
            </a:r>
            <a:r>
              <a:rPr sz="1800" dirty="0">
                <a:solidFill>
                  <a:srgbClr val="000000"/>
                </a:solidFill>
              </a:rPr>
              <a:t>grandes</a:t>
            </a:r>
            <a:r>
              <a:rPr sz="1800" spc="-30" dirty="0">
                <a:solidFill>
                  <a:srgbClr val="000000"/>
                </a:solidFill>
              </a:rPr>
              <a:t> </a:t>
            </a:r>
            <a:r>
              <a:rPr sz="1800" spc="-5" dirty="0">
                <a:solidFill>
                  <a:srgbClr val="000000"/>
                </a:solidFill>
              </a:rPr>
              <a:t>étapes</a:t>
            </a:r>
            <a:endParaRPr sz="1800"/>
          </a:p>
        </p:txBody>
      </p:sp>
      <p:grpSp>
        <p:nvGrpSpPr>
          <p:cNvPr id="3" name="object 3"/>
          <p:cNvGrpSpPr/>
          <p:nvPr/>
        </p:nvGrpSpPr>
        <p:grpSpPr>
          <a:xfrm>
            <a:off x="1183893" y="1741685"/>
            <a:ext cx="9818371" cy="907415"/>
            <a:chOff x="1183894" y="1741677"/>
            <a:chExt cx="9818370" cy="907415"/>
          </a:xfrm>
        </p:grpSpPr>
        <p:sp>
          <p:nvSpPr>
            <p:cNvPr id="4" name="object 4"/>
            <p:cNvSpPr/>
            <p:nvPr/>
          </p:nvSpPr>
          <p:spPr>
            <a:xfrm>
              <a:off x="1190244" y="1924811"/>
              <a:ext cx="9805670" cy="718185"/>
            </a:xfrm>
            <a:custGeom>
              <a:avLst/>
              <a:gdLst/>
              <a:ahLst/>
              <a:cxnLst/>
              <a:rect l="l" t="t" r="r" b="b"/>
              <a:pathLst>
                <a:path w="9805670" h="718185">
                  <a:moveTo>
                    <a:pt x="0" y="717803"/>
                  </a:moveTo>
                  <a:lnTo>
                    <a:pt x="9805416" y="717803"/>
                  </a:lnTo>
                  <a:lnTo>
                    <a:pt x="9805416" y="0"/>
                  </a:lnTo>
                  <a:lnTo>
                    <a:pt x="0" y="0"/>
                  </a:lnTo>
                  <a:lnTo>
                    <a:pt x="0" y="717803"/>
                  </a:lnTo>
                  <a:close/>
                </a:path>
              </a:pathLst>
            </a:custGeom>
            <a:ln w="12699">
              <a:solidFill>
                <a:srgbClr val="00AAF9"/>
              </a:solidFill>
            </a:ln>
          </p:spPr>
          <p:txBody>
            <a:bodyPr wrap="square" lIns="0" tIns="0" rIns="0" bIns="0" rtlCol="0"/>
            <a:lstStyle/>
            <a:p>
              <a:endParaRPr/>
            </a:p>
          </p:txBody>
        </p:sp>
        <p:sp>
          <p:nvSpPr>
            <p:cNvPr id="5" name="object 5"/>
            <p:cNvSpPr/>
            <p:nvPr/>
          </p:nvSpPr>
          <p:spPr>
            <a:xfrm>
              <a:off x="1629156" y="1748027"/>
              <a:ext cx="9331960" cy="353695"/>
            </a:xfrm>
            <a:custGeom>
              <a:avLst/>
              <a:gdLst/>
              <a:ahLst/>
              <a:cxnLst/>
              <a:rect l="l" t="t" r="r" b="b"/>
              <a:pathLst>
                <a:path w="9331960" h="353694">
                  <a:moveTo>
                    <a:pt x="9272524" y="0"/>
                  </a:moveTo>
                  <a:lnTo>
                    <a:pt x="58927" y="0"/>
                  </a:lnTo>
                  <a:lnTo>
                    <a:pt x="36004" y="4635"/>
                  </a:lnTo>
                  <a:lnTo>
                    <a:pt x="17272" y="17272"/>
                  </a:lnTo>
                  <a:lnTo>
                    <a:pt x="4635" y="36004"/>
                  </a:lnTo>
                  <a:lnTo>
                    <a:pt x="0" y="58927"/>
                  </a:lnTo>
                  <a:lnTo>
                    <a:pt x="0" y="294639"/>
                  </a:lnTo>
                  <a:lnTo>
                    <a:pt x="4635" y="317563"/>
                  </a:lnTo>
                  <a:lnTo>
                    <a:pt x="17272" y="336296"/>
                  </a:lnTo>
                  <a:lnTo>
                    <a:pt x="36004" y="348932"/>
                  </a:lnTo>
                  <a:lnTo>
                    <a:pt x="58927" y="353568"/>
                  </a:lnTo>
                  <a:lnTo>
                    <a:pt x="9272524" y="353568"/>
                  </a:lnTo>
                  <a:lnTo>
                    <a:pt x="9295447" y="348932"/>
                  </a:lnTo>
                  <a:lnTo>
                    <a:pt x="9314180" y="336296"/>
                  </a:lnTo>
                  <a:lnTo>
                    <a:pt x="9326816" y="317563"/>
                  </a:lnTo>
                  <a:lnTo>
                    <a:pt x="9331452" y="294639"/>
                  </a:lnTo>
                  <a:lnTo>
                    <a:pt x="9331452" y="58927"/>
                  </a:lnTo>
                  <a:lnTo>
                    <a:pt x="9326816" y="36004"/>
                  </a:lnTo>
                  <a:lnTo>
                    <a:pt x="9314180" y="17272"/>
                  </a:lnTo>
                  <a:lnTo>
                    <a:pt x="9295447" y="4635"/>
                  </a:lnTo>
                  <a:lnTo>
                    <a:pt x="9272524" y="0"/>
                  </a:lnTo>
                  <a:close/>
                </a:path>
              </a:pathLst>
            </a:custGeom>
            <a:solidFill>
              <a:srgbClr val="00AAF9"/>
            </a:solidFill>
          </p:spPr>
          <p:txBody>
            <a:bodyPr wrap="square" lIns="0" tIns="0" rIns="0" bIns="0" rtlCol="0"/>
            <a:lstStyle/>
            <a:p>
              <a:endParaRPr/>
            </a:p>
          </p:txBody>
        </p:sp>
        <p:sp>
          <p:nvSpPr>
            <p:cNvPr id="6" name="object 6"/>
            <p:cNvSpPr/>
            <p:nvPr/>
          </p:nvSpPr>
          <p:spPr>
            <a:xfrm>
              <a:off x="1629156" y="1748027"/>
              <a:ext cx="9331960" cy="353695"/>
            </a:xfrm>
            <a:custGeom>
              <a:avLst/>
              <a:gdLst/>
              <a:ahLst/>
              <a:cxnLst/>
              <a:rect l="l" t="t" r="r" b="b"/>
              <a:pathLst>
                <a:path w="9331960" h="353694">
                  <a:moveTo>
                    <a:pt x="0" y="58927"/>
                  </a:moveTo>
                  <a:lnTo>
                    <a:pt x="4635" y="36004"/>
                  </a:lnTo>
                  <a:lnTo>
                    <a:pt x="17272" y="17272"/>
                  </a:lnTo>
                  <a:lnTo>
                    <a:pt x="36004" y="4635"/>
                  </a:lnTo>
                  <a:lnTo>
                    <a:pt x="58927" y="0"/>
                  </a:lnTo>
                  <a:lnTo>
                    <a:pt x="9272524" y="0"/>
                  </a:lnTo>
                  <a:lnTo>
                    <a:pt x="9295447" y="4635"/>
                  </a:lnTo>
                  <a:lnTo>
                    <a:pt x="9314180" y="17272"/>
                  </a:lnTo>
                  <a:lnTo>
                    <a:pt x="9326816" y="36004"/>
                  </a:lnTo>
                  <a:lnTo>
                    <a:pt x="9331452" y="58927"/>
                  </a:lnTo>
                  <a:lnTo>
                    <a:pt x="9331452" y="294639"/>
                  </a:lnTo>
                  <a:lnTo>
                    <a:pt x="9326816" y="317563"/>
                  </a:lnTo>
                  <a:lnTo>
                    <a:pt x="9314180" y="336296"/>
                  </a:lnTo>
                  <a:lnTo>
                    <a:pt x="9295447" y="348932"/>
                  </a:lnTo>
                  <a:lnTo>
                    <a:pt x="9272524" y="353568"/>
                  </a:lnTo>
                  <a:lnTo>
                    <a:pt x="58927" y="353568"/>
                  </a:lnTo>
                  <a:lnTo>
                    <a:pt x="36004" y="348932"/>
                  </a:lnTo>
                  <a:lnTo>
                    <a:pt x="17272" y="336296"/>
                  </a:lnTo>
                  <a:lnTo>
                    <a:pt x="4635" y="317563"/>
                  </a:lnTo>
                  <a:lnTo>
                    <a:pt x="0" y="294639"/>
                  </a:lnTo>
                  <a:lnTo>
                    <a:pt x="0" y="58927"/>
                  </a:lnTo>
                  <a:close/>
                </a:path>
              </a:pathLst>
            </a:custGeom>
            <a:ln w="12700">
              <a:solidFill>
                <a:srgbClr val="FFFFFF"/>
              </a:solidFill>
            </a:ln>
          </p:spPr>
          <p:txBody>
            <a:bodyPr wrap="square" lIns="0" tIns="0" rIns="0" bIns="0" rtlCol="0"/>
            <a:lstStyle/>
            <a:p>
              <a:endParaRPr/>
            </a:p>
          </p:txBody>
        </p:sp>
      </p:grpSp>
      <p:grpSp>
        <p:nvGrpSpPr>
          <p:cNvPr id="7" name="object 7"/>
          <p:cNvGrpSpPr/>
          <p:nvPr/>
        </p:nvGrpSpPr>
        <p:grpSpPr>
          <a:xfrm>
            <a:off x="1183893" y="2701806"/>
            <a:ext cx="9818371" cy="1096645"/>
            <a:chOff x="1183894" y="2701798"/>
            <a:chExt cx="9818370" cy="1096645"/>
          </a:xfrm>
        </p:grpSpPr>
        <p:sp>
          <p:nvSpPr>
            <p:cNvPr id="8" name="object 8"/>
            <p:cNvSpPr/>
            <p:nvPr/>
          </p:nvSpPr>
          <p:spPr>
            <a:xfrm>
              <a:off x="1190244" y="2884932"/>
              <a:ext cx="9805670" cy="906780"/>
            </a:xfrm>
            <a:custGeom>
              <a:avLst/>
              <a:gdLst/>
              <a:ahLst/>
              <a:cxnLst/>
              <a:rect l="l" t="t" r="r" b="b"/>
              <a:pathLst>
                <a:path w="9805670" h="906779">
                  <a:moveTo>
                    <a:pt x="0" y="906780"/>
                  </a:moveTo>
                  <a:lnTo>
                    <a:pt x="9805416" y="906780"/>
                  </a:lnTo>
                  <a:lnTo>
                    <a:pt x="9805416" y="0"/>
                  </a:lnTo>
                  <a:lnTo>
                    <a:pt x="0" y="0"/>
                  </a:lnTo>
                  <a:lnTo>
                    <a:pt x="0" y="906780"/>
                  </a:lnTo>
                  <a:close/>
                </a:path>
              </a:pathLst>
            </a:custGeom>
            <a:ln w="12700">
              <a:solidFill>
                <a:srgbClr val="0400F3"/>
              </a:solidFill>
            </a:ln>
          </p:spPr>
          <p:txBody>
            <a:bodyPr wrap="square" lIns="0" tIns="0" rIns="0" bIns="0" rtlCol="0"/>
            <a:lstStyle/>
            <a:p>
              <a:endParaRPr/>
            </a:p>
          </p:txBody>
        </p:sp>
        <p:sp>
          <p:nvSpPr>
            <p:cNvPr id="9" name="object 9"/>
            <p:cNvSpPr/>
            <p:nvPr/>
          </p:nvSpPr>
          <p:spPr>
            <a:xfrm>
              <a:off x="1680972" y="2708148"/>
              <a:ext cx="9261475" cy="353695"/>
            </a:xfrm>
            <a:custGeom>
              <a:avLst/>
              <a:gdLst/>
              <a:ahLst/>
              <a:cxnLst/>
              <a:rect l="l" t="t" r="r" b="b"/>
              <a:pathLst>
                <a:path w="9261475" h="353694">
                  <a:moveTo>
                    <a:pt x="9202420" y="0"/>
                  </a:moveTo>
                  <a:lnTo>
                    <a:pt x="58927" y="0"/>
                  </a:lnTo>
                  <a:lnTo>
                    <a:pt x="36004" y="4635"/>
                  </a:lnTo>
                  <a:lnTo>
                    <a:pt x="17272" y="17271"/>
                  </a:lnTo>
                  <a:lnTo>
                    <a:pt x="4635" y="36004"/>
                  </a:lnTo>
                  <a:lnTo>
                    <a:pt x="0" y="58927"/>
                  </a:lnTo>
                  <a:lnTo>
                    <a:pt x="0" y="294639"/>
                  </a:lnTo>
                  <a:lnTo>
                    <a:pt x="4635" y="317563"/>
                  </a:lnTo>
                  <a:lnTo>
                    <a:pt x="17271" y="336295"/>
                  </a:lnTo>
                  <a:lnTo>
                    <a:pt x="36004" y="348932"/>
                  </a:lnTo>
                  <a:lnTo>
                    <a:pt x="58927" y="353567"/>
                  </a:lnTo>
                  <a:lnTo>
                    <a:pt x="9202420" y="353567"/>
                  </a:lnTo>
                  <a:lnTo>
                    <a:pt x="9225343" y="348932"/>
                  </a:lnTo>
                  <a:lnTo>
                    <a:pt x="9244076" y="336296"/>
                  </a:lnTo>
                  <a:lnTo>
                    <a:pt x="9256712" y="317563"/>
                  </a:lnTo>
                  <a:lnTo>
                    <a:pt x="9261348" y="294639"/>
                  </a:lnTo>
                  <a:lnTo>
                    <a:pt x="9261348" y="58927"/>
                  </a:lnTo>
                  <a:lnTo>
                    <a:pt x="9256712" y="36004"/>
                  </a:lnTo>
                  <a:lnTo>
                    <a:pt x="9244076" y="17272"/>
                  </a:lnTo>
                  <a:lnTo>
                    <a:pt x="9225343" y="4635"/>
                  </a:lnTo>
                  <a:lnTo>
                    <a:pt x="9202420" y="0"/>
                  </a:lnTo>
                  <a:close/>
                </a:path>
              </a:pathLst>
            </a:custGeom>
            <a:solidFill>
              <a:srgbClr val="0400F3"/>
            </a:solidFill>
          </p:spPr>
          <p:txBody>
            <a:bodyPr wrap="square" lIns="0" tIns="0" rIns="0" bIns="0" rtlCol="0"/>
            <a:lstStyle/>
            <a:p>
              <a:endParaRPr/>
            </a:p>
          </p:txBody>
        </p:sp>
        <p:sp>
          <p:nvSpPr>
            <p:cNvPr id="10" name="object 10"/>
            <p:cNvSpPr/>
            <p:nvPr/>
          </p:nvSpPr>
          <p:spPr>
            <a:xfrm>
              <a:off x="1680972" y="2708148"/>
              <a:ext cx="9261475" cy="353695"/>
            </a:xfrm>
            <a:custGeom>
              <a:avLst/>
              <a:gdLst/>
              <a:ahLst/>
              <a:cxnLst/>
              <a:rect l="l" t="t" r="r" b="b"/>
              <a:pathLst>
                <a:path w="9261475" h="353694">
                  <a:moveTo>
                    <a:pt x="0" y="58927"/>
                  </a:moveTo>
                  <a:lnTo>
                    <a:pt x="4635" y="36004"/>
                  </a:lnTo>
                  <a:lnTo>
                    <a:pt x="17272" y="17271"/>
                  </a:lnTo>
                  <a:lnTo>
                    <a:pt x="36004" y="4635"/>
                  </a:lnTo>
                  <a:lnTo>
                    <a:pt x="58927" y="0"/>
                  </a:lnTo>
                  <a:lnTo>
                    <a:pt x="9202420" y="0"/>
                  </a:lnTo>
                  <a:lnTo>
                    <a:pt x="9225343" y="4635"/>
                  </a:lnTo>
                  <a:lnTo>
                    <a:pt x="9244076" y="17272"/>
                  </a:lnTo>
                  <a:lnTo>
                    <a:pt x="9256712" y="36004"/>
                  </a:lnTo>
                  <a:lnTo>
                    <a:pt x="9261348" y="58927"/>
                  </a:lnTo>
                  <a:lnTo>
                    <a:pt x="9261348" y="294639"/>
                  </a:lnTo>
                  <a:lnTo>
                    <a:pt x="9256712" y="317563"/>
                  </a:lnTo>
                  <a:lnTo>
                    <a:pt x="9244076" y="336296"/>
                  </a:lnTo>
                  <a:lnTo>
                    <a:pt x="9225343" y="348932"/>
                  </a:lnTo>
                  <a:lnTo>
                    <a:pt x="9202420" y="353567"/>
                  </a:lnTo>
                  <a:lnTo>
                    <a:pt x="58927" y="353567"/>
                  </a:lnTo>
                  <a:lnTo>
                    <a:pt x="36004" y="348932"/>
                  </a:lnTo>
                  <a:lnTo>
                    <a:pt x="17271" y="336295"/>
                  </a:lnTo>
                  <a:lnTo>
                    <a:pt x="4635" y="317563"/>
                  </a:lnTo>
                  <a:lnTo>
                    <a:pt x="0" y="294639"/>
                  </a:lnTo>
                  <a:lnTo>
                    <a:pt x="0" y="58927"/>
                  </a:lnTo>
                  <a:close/>
                </a:path>
              </a:pathLst>
            </a:custGeom>
            <a:ln w="12700">
              <a:solidFill>
                <a:srgbClr val="FFFFFF"/>
              </a:solidFill>
            </a:ln>
          </p:spPr>
          <p:txBody>
            <a:bodyPr wrap="square" lIns="0" tIns="0" rIns="0" bIns="0" rtlCol="0"/>
            <a:lstStyle/>
            <a:p>
              <a:endParaRPr/>
            </a:p>
          </p:txBody>
        </p:sp>
      </p:grpSp>
      <p:grpSp>
        <p:nvGrpSpPr>
          <p:cNvPr id="11" name="object 11"/>
          <p:cNvGrpSpPr/>
          <p:nvPr/>
        </p:nvGrpSpPr>
        <p:grpSpPr>
          <a:xfrm>
            <a:off x="1183893" y="3850902"/>
            <a:ext cx="9818371" cy="907415"/>
            <a:chOff x="1183894" y="3850894"/>
            <a:chExt cx="9818370" cy="907415"/>
          </a:xfrm>
        </p:grpSpPr>
        <p:sp>
          <p:nvSpPr>
            <p:cNvPr id="12" name="object 12"/>
            <p:cNvSpPr/>
            <p:nvPr/>
          </p:nvSpPr>
          <p:spPr>
            <a:xfrm>
              <a:off x="1190244" y="4034028"/>
              <a:ext cx="9805670" cy="718185"/>
            </a:xfrm>
            <a:custGeom>
              <a:avLst/>
              <a:gdLst/>
              <a:ahLst/>
              <a:cxnLst/>
              <a:rect l="l" t="t" r="r" b="b"/>
              <a:pathLst>
                <a:path w="9805670" h="718185">
                  <a:moveTo>
                    <a:pt x="0" y="717804"/>
                  </a:moveTo>
                  <a:lnTo>
                    <a:pt x="9805416" y="717804"/>
                  </a:lnTo>
                  <a:lnTo>
                    <a:pt x="9805416" y="0"/>
                  </a:lnTo>
                  <a:lnTo>
                    <a:pt x="0" y="0"/>
                  </a:lnTo>
                  <a:lnTo>
                    <a:pt x="0" y="717804"/>
                  </a:lnTo>
                  <a:close/>
                </a:path>
              </a:pathLst>
            </a:custGeom>
            <a:ln w="12699">
              <a:solidFill>
                <a:srgbClr val="A900EC"/>
              </a:solidFill>
            </a:ln>
          </p:spPr>
          <p:txBody>
            <a:bodyPr wrap="square" lIns="0" tIns="0" rIns="0" bIns="0" rtlCol="0"/>
            <a:lstStyle/>
            <a:p>
              <a:endParaRPr/>
            </a:p>
          </p:txBody>
        </p:sp>
        <p:sp>
          <p:nvSpPr>
            <p:cNvPr id="13" name="object 13"/>
            <p:cNvSpPr/>
            <p:nvPr/>
          </p:nvSpPr>
          <p:spPr>
            <a:xfrm>
              <a:off x="1656588" y="3857244"/>
              <a:ext cx="9336405" cy="353695"/>
            </a:xfrm>
            <a:custGeom>
              <a:avLst/>
              <a:gdLst/>
              <a:ahLst/>
              <a:cxnLst/>
              <a:rect l="l" t="t" r="r" b="b"/>
              <a:pathLst>
                <a:path w="9336405" h="353695">
                  <a:moveTo>
                    <a:pt x="9277096" y="0"/>
                  </a:moveTo>
                  <a:lnTo>
                    <a:pt x="58928" y="0"/>
                  </a:lnTo>
                  <a:lnTo>
                    <a:pt x="36004" y="4635"/>
                  </a:lnTo>
                  <a:lnTo>
                    <a:pt x="17272" y="17271"/>
                  </a:lnTo>
                  <a:lnTo>
                    <a:pt x="4635" y="36004"/>
                  </a:lnTo>
                  <a:lnTo>
                    <a:pt x="0" y="58927"/>
                  </a:lnTo>
                  <a:lnTo>
                    <a:pt x="0" y="294639"/>
                  </a:lnTo>
                  <a:lnTo>
                    <a:pt x="4635" y="317563"/>
                  </a:lnTo>
                  <a:lnTo>
                    <a:pt x="17272" y="336295"/>
                  </a:lnTo>
                  <a:lnTo>
                    <a:pt x="36004" y="348932"/>
                  </a:lnTo>
                  <a:lnTo>
                    <a:pt x="58928" y="353567"/>
                  </a:lnTo>
                  <a:lnTo>
                    <a:pt x="9277096" y="353567"/>
                  </a:lnTo>
                  <a:lnTo>
                    <a:pt x="9300019" y="348932"/>
                  </a:lnTo>
                  <a:lnTo>
                    <a:pt x="9318752" y="336295"/>
                  </a:lnTo>
                  <a:lnTo>
                    <a:pt x="9331388" y="317563"/>
                  </a:lnTo>
                  <a:lnTo>
                    <a:pt x="9336023" y="294639"/>
                  </a:lnTo>
                  <a:lnTo>
                    <a:pt x="9336023" y="58927"/>
                  </a:lnTo>
                  <a:lnTo>
                    <a:pt x="9331388" y="36004"/>
                  </a:lnTo>
                  <a:lnTo>
                    <a:pt x="9318752" y="17271"/>
                  </a:lnTo>
                  <a:lnTo>
                    <a:pt x="9300019" y="4635"/>
                  </a:lnTo>
                  <a:lnTo>
                    <a:pt x="9277096" y="0"/>
                  </a:lnTo>
                  <a:close/>
                </a:path>
              </a:pathLst>
            </a:custGeom>
            <a:solidFill>
              <a:srgbClr val="A900EC"/>
            </a:solidFill>
          </p:spPr>
          <p:txBody>
            <a:bodyPr wrap="square" lIns="0" tIns="0" rIns="0" bIns="0" rtlCol="0"/>
            <a:lstStyle/>
            <a:p>
              <a:endParaRPr/>
            </a:p>
          </p:txBody>
        </p:sp>
        <p:sp>
          <p:nvSpPr>
            <p:cNvPr id="14" name="object 14"/>
            <p:cNvSpPr/>
            <p:nvPr/>
          </p:nvSpPr>
          <p:spPr>
            <a:xfrm>
              <a:off x="1656588" y="3857244"/>
              <a:ext cx="9336405" cy="353695"/>
            </a:xfrm>
            <a:custGeom>
              <a:avLst/>
              <a:gdLst/>
              <a:ahLst/>
              <a:cxnLst/>
              <a:rect l="l" t="t" r="r" b="b"/>
              <a:pathLst>
                <a:path w="9336405" h="353695">
                  <a:moveTo>
                    <a:pt x="0" y="58927"/>
                  </a:moveTo>
                  <a:lnTo>
                    <a:pt x="4635" y="36004"/>
                  </a:lnTo>
                  <a:lnTo>
                    <a:pt x="17272" y="17271"/>
                  </a:lnTo>
                  <a:lnTo>
                    <a:pt x="36004" y="4635"/>
                  </a:lnTo>
                  <a:lnTo>
                    <a:pt x="58928" y="0"/>
                  </a:lnTo>
                  <a:lnTo>
                    <a:pt x="9277096" y="0"/>
                  </a:lnTo>
                  <a:lnTo>
                    <a:pt x="9300019" y="4635"/>
                  </a:lnTo>
                  <a:lnTo>
                    <a:pt x="9318752" y="17271"/>
                  </a:lnTo>
                  <a:lnTo>
                    <a:pt x="9331388" y="36004"/>
                  </a:lnTo>
                  <a:lnTo>
                    <a:pt x="9336023" y="58927"/>
                  </a:lnTo>
                  <a:lnTo>
                    <a:pt x="9336023" y="294639"/>
                  </a:lnTo>
                  <a:lnTo>
                    <a:pt x="9331388" y="317563"/>
                  </a:lnTo>
                  <a:lnTo>
                    <a:pt x="9318752" y="336295"/>
                  </a:lnTo>
                  <a:lnTo>
                    <a:pt x="9300019" y="348932"/>
                  </a:lnTo>
                  <a:lnTo>
                    <a:pt x="9277096" y="353567"/>
                  </a:lnTo>
                  <a:lnTo>
                    <a:pt x="58928" y="353567"/>
                  </a:lnTo>
                  <a:lnTo>
                    <a:pt x="36004" y="348932"/>
                  </a:lnTo>
                  <a:lnTo>
                    <a:pt x="17272" y="336295"/>
                  </a:lnTo>
                  <a:lnTo>
                    <a:pt x="4635" y="317563"/>
                  </a:lnTo>
                  <a:lnTo>
                    <a:pt x="0" y="294639"/>
                  </a:lnTo>
                  <a:lnTo>
                    <a:pt x="0" y="58927"/>
                  </a:lnTo>
                  <a:close/>
                </a:path>
              </a:pathLst>
            </a:custGeom>
            <a:ln w="12700">
              <a:solidFill>
                <a:srgbClr val="FFFFFF"/>
              </a:solidFill>
            </a:ln>
          </p:spPr>
          <p:txBody>
            <a:bodyPr wrap="square" lIns="0" tIns="0" rIns="0" bIns="0" rtlCol="0"/>
            <a:lstStyle/>
            <a:p>
              <a:endParaRPr/>
            </a:p>
          </p:txBody>
        </p:sp>
      </p:grpSp>
      <p:grpSp>
        <p:nvGrpSpPr>
          <p:cNvPr id="15" name="object 15"/>
          <p:cNvGrpSpPr/>
          <p:nvPr/>
        </p:nvGrpSpPr>
        <p:grpSpPr>
          <a:xfrm>
            <a:off x="1183893" y="4811014"/>
            <a:ext cx="9818371" cy="1078230"/>
            <a:chOff x="1183894" y="4811014"/>
            <a:chExt cx="9818370" cy="1078230"/>
          </a:xfrm>
        </p:grpSpPr>
        <p:sp>
          <p:nvSpPr>
            <p:cNvPr id="16" name="object 16"/>
            <p:cNvSpPr/>
            <p:nvPr/>
          </p:nvSpPr>
          <p:spPr>
            <a:xfrm>
              <a:off x="1190244" y="4994148"/>
              <a:ext cx="9805670" cy="889000"/>
            </a:xfrm>
            <a:custGeom>
              <a:avLst/>
              <a:gdLst/>
              <a:ahLst/>
              <a:cxnLst/>
              <a:rect l="l" t="t" r="r" b="b"/>
              <a:pathLst>
                <a:path w="9805670" h="889000">
                  <a:moveTo>
                    <a:pt x="0" y="888491"/>
                  </a:moveTo>
                  <a:lnTo>
                    <a:pt x="9805416" y="888491"/>
                  </a:lnTo>
                  <a:lnTo>
                    <a:pt x="9805416" y="0"/>
                  </a:lnTo>
                  <a:lnTo>
                    <a:pt x="0" y="0"/>
                  </a:lnTo>
                  <a:lnTo>
                    <a:pt x="0" y="888491"/>
                  </a:lnTo>
                  <a:close/>
                </a:path>
              </a:pathLst>
            </a:custGeom>
            <a:ln w="12700">
              <a:solidFill>
                <a:srgbClr val="E60086"/>
              </a:solidFill>
            </a:ln>
          </p:spPr>
          <p:txBody>
            <a:bodyPr wrap="square" lIns="0" tIns="0" rIns="0" bIns="0" rtlCol="0"/>
            <a:lstStyle/>
            <a:p>
              <a:endParaRPr/>
            </a:p>
          </p:txBody>
        </p:sp>
        <p:sp>
          <p:nvSpPr>
            <p:cNvPr id="17" name="object 17"/>
            <p:cNvSpPr/>
            <p:nvPr/>
          </p:nvSpPr>
          <p:spPr>
            <a:xfrm>
              <a:off x="1656588" y="4817364"/>
              <a:ext cx="9336405" cy="353695"/>
            </a:xfrm>
            <a:custGeom>
              <a:avLst/>
              <a:gdLst/>
              <a:ahLst/>
              <a:cxnLst/>
              <a:rect l="l" t="t" r="r" b="b"/>
              <a:pathLst>
                <a:path w="9336405" h="353695">
                  <a:moveTo>
                    <a:pt x="9277096" y="0"/>
                  </a:moveTo>
                  <a:lnTo>
                    <a:pt x="58928" y="0"/>
                  </a:lnTo>
                  <a:lnTo>
                    <a:pt x="36004" y="4635"/>
                  </a:lnTo>
                  <a:lnTo>
                    <a:pt x="17272" y="17272"/>
                  </a:lnTo>
                  <a:lnTo>
                    <a:pt x="4635" y="36004"/>
                  </a:lnTo>
                  <a:lnTo>
                    <a:pt x="0" y="58928"/>
                  </a:lnTo>
                  <a:lnTo>
                    <a:pt x="0" y="294640"/>
                  </a:lnTo>
                  <a:lnTo>
                    <a:pt x="4635" y="317563"/>
                  </a:lnTo>
                  <a:lnTo>
                    <a:pt x="17272" y="336295"/>
                  </a:lnTo>
                  <a:lnTo>
                    <a:pt x="36004" y="348932"/>
                  </a:lnTo>
                  <a:lnTo>
                    <a:pt x="58928" y="353568"/>
                  </a:lnTo>
                  <a:lnTo>
                    <a:pt x="9277096" y="353568"/>
                  </a:lnTo>
                  <a:lnTo>
                    <a:pt x="9300019" y="348932"/>
                  </a:lnTo>
                  <a:lnTo>
                    <a:pt x="9318752" y="336296"/>
                  </a:lnTo>
                  <a:lnTo>
                    <a:pt x="9331388" y="317563"/>
                  </a:lnTo>
                  <a:lnTo>
                    <a:pt x="9336023" y="294640"/>
                  </a:lnTo>
                  <a:lnTo>
                    <a:pt x="9336023" y="58928"/>
                  </a:lnTo>
                  <a:lnTo>
                    <a:pt x="9331388" y="36004"/>
                  </a:lnTo>
                  <a:lnTo>
                    <a:pt x="9318752" y="17272"/>
                  </a:lnTo>
                  <a:lnTo>
                    <a:pt x="9300019" y="4635"/>
                  </a:lnTo>
                  <a:lnTo>
                    <a:pt x="9277096" y="0"/>
                  </a:lnTo>
                  <a:close/>
                </a:path>
              </a:pathLst>
            </a:custGeom>
            <a:solidFill>
              <a:srgbClr val="E60086"/>
            </a:solidFill>
          </p:spPr>
          <p:txBody>
            <a:bodyPr wrap="square" lIns="0" tIns="0" rIns="0" bIns="0" rtlCol="0"/>
            <a:lstStyle/>
            <a:p>
              <a:endParaRPr/>
            </a:p>
          </p:txBody>
        </p:sp>
        <p:sp>
          <p:nvSpPr>
            <p:cNvPr id="18" name="object 18"/>
            <p:cNvSpPr/>
            <p:nvPr/>
          </p:nvSpPr>
          <p:spPr>
            <a:xfrm>
              <a:off x="1656588" y="4817364"/>
              <a:ext cx="9336405" cy="353695"/>
            </a:xfrm>
            <a:custGeom>
              <a:avLst/>
              <a:gdLst/>
              <a:ahLst/>
              <a:cxnLst/>
              <a:rect l="l" t="t" r="r" b="b"/>
              <a:pathLst>
                <a:path w="9336405" h="353695">
                  <a:moveTo>
                    <a:pt x="0" y="58928"/>
                  </a:moveTo>
                  <a:lnTo>
                    <a:pt x="4635" y="36004"/>
                  </a:lnTo>
                  <a:lnTo>
                    <a:pt x="17272" y="17272"/>
                  </a:lnTo>
                  <a:lnTo>
                    <a:pt x="36004" y="4635"/>
                  </a:lnTo>
                  <a:lnTo>
                    <a:pt x="58928" y="0"/>
                  </a:lnTo>
                  <a:lnTo>
                    <a:pt x="9277096" y="0"/>
                  </a:lnTo>
                  <a:lnTo>
                    <a:pt x="9300019" y="4635"/>
                  </a:lnTo>
                  <a:lnTo>
                    <a:pt x="9318752" y="17272"/>
                  </a:lnTo>
                  <a:lnTo>
                    <a:pt x="9331388" y="36004"/>
                  </a:lnTo>
                  <a:lnTo>
                    <a:pt x="9336023" y="58928"/>
                  </a:lnTo>
                  <a:lnTo>
                    <a:pt x="9336023" y="294640"/>
                  </a:lnTo>
                  <a:lnTo>
                    <a:pt x="9331388" y="317563"/>
                  </a:lnTo>
                  <a:lnTo>
                    <a:pt x="9318752" y="336296"/>
                  </a:lnTo>
                  <a:lnTo>
                    <a:pt x="9300019" y="348932"/>
                  </a:lnTo>
                  <a:lnTo>
                    <a:pt x="9277096" y="353568"/>
                  </a:lnTo>
                  <a:lnTo>
                    <a:pt x="58928" y="353568"/>
                  </a:lnTo>
                  <a:lnTo>
                    <a:pt x="36004" y="348932"/>
                  </a:lnTo>
                  <a:lnTo>
                    <a:pt x="17272" y="336295"/>
                  </a:lnTo>
                  <a:lnTo>
                    <a:pt x="4635" y="317563"/>
                  </a:lnTo>
                  <a:lnTo>
                    <a:pt x="0" y="294640"/>
                  </a:lnTo>
                  <a:lnTo>
                    <a:pt x="0" y="58928"/>
                  </a:lnTo>
                  <a:close/>
                </a:path>
              </a:pathLst>
            </a:custGeom>
            <a:ln w="12700">
              <a:solidFill>
                <a:srgbClr val="FFFFFF"/>
              </a:solidFill>
            </a:ln>
          </p:spPr>
          <p:txBody>
            <a:bodyPr wrap="square" lIns="0" tIns="0" rIns="0" bIns="0" rtlCol="0"/>
            <a:lstStyle/>
            <a:p>
              <a:endParaRPr/>
            </a:p>
          </p:txBody>
        </p:sp>
      </p:grpSp>
      <p:sp>
        <p:nvSpPr>
          <p:cNvPr id="19" name="object 19"/>
          <p:cNvSpPr txBox="1"/>
          <p:nvPr/>
        </p:nvSpPr>
        <p:spPr>
          <a:xfrm>
            <a:off x="1893573" y="1788929"/>
            <a:ext cx="8301355" cy="4086375"/>
          </a:xfrm>
          <a:prstGeom prst="rect">
            <a:avLst/>
          </a:prstGeom>
        </p:spPr>
        <p:txBody>
          <a:bodyPr vert="horz" wrap="square" lIns="0" tIns="13335" rIns="0" bIns="0" rtlCol="0">
            <a:spAutoFit/>
          </a:bodyPr>
          <a:lstStyle/>
          <a:p>
            <a:pPr marL="12700">
              <a:lnSpc>
                <a:spcPct val="100000"/>
              </a:lnSpc>
              <a:spcBef>
                <a:spcPts val="105"/>
              </a:spcBef>
            </a:pPr>
            <a:r>
              <a:rPr sz="1400" b="1" u="heavy" spc="-5" dirty="0">
                <a:uFill>
                  <a:solidFill>
                    <a:srgbClr val="000000"/>
                  </a:solidFill>
                </a:uFill>
                <a:latin typeface="Arial"/>
                <a:cs typeface="Arial"/>
                <a:hlinkClick r:id="rId2"/>
              </a:rPr>
              <a:t>Article</a:t>
            </a:r>
            <a:r>
              <a:rPr sz="1400" b="1" u="heavy" spc="5" dirty="0">
                <a:uFill>
                  <a:solidFill>
                    <a:srgbClr val="000000"/>
                  </a:solidFill>
                </a:uFill>
                <a:latin typeface="Arial"/>
                <a:cs typeface="Arial"/>
                <a:hlinkClick r:id="rId2"/>
              </a:rPr>
              <a:t> </a:t>
            </a:r>
            <a:r>
              <a:rPr sz="1400" b="1" u="heavy" dirty="0">
                <a:uFill>
                  <a:solidFill>
                    <a:srgbClr val="000000"/>
                  </a:solidFill>
                </a:uFill>
                <a:latin typeface="Arial"/>
                <a:cs typeface="Arial"/>
                <a:hlinkClick r:id="rId2"/>
              </a:rPr>
              <a:t>53</a:t>
            </a:r>
            <a:r>
              <a:rPr sz="1400" b="1" u="heavy" spc="5" dirty="0">
                <a:uFill>
                  <a:solidFill>
                    <a:srgbClr val="000000"/>
                  </a:solidFill>
                </a:uFill>
                <a:latin typeface="Arial"/>
                <a:cs typeface="Arial"/>
                <a:hlinkClick r:id="rId2"/>
              </a:rPr>
              <a:t> </a:t>
            </a:r>
            <a:r>
              <a:rPr sz="1400" b="1" u="heavy" spc="-5" dirty="0">
                <a:uFill>
                  <a:solidFill>
                    <a:srgbClr val="000000"/>
                  </a:solidFill>
                </a:uFill>
                <a:latin typeface="Arial"/>
                <a:cs typeface="Arial"/>
                <a:hlinkClick r:id="rId2"/>
              </a:rPr>
              <a:t>de</a:t>
            </a:r>
            <a:r>
              <a:rPr sz="1400" b="1" u="heavy" spc="-10" dirty="0">
                <a:uFill>
                  <a:solidFill>
                    <a:srgbClr val="000000"/>
                  </a:solidFill>
                </a:uFill>
                <a:latin typeface="Arial"/>
                <a:cs typeface="Arial"/>
                <a:hlinkClick r:id="rId2"/>
              </a:rPr>
              <a:t> </a:t>
            </a:r>
            <a:r>
              <a:rPr sz="1400" b="1" u="heavy" dirty="0">
                <a:uFill>
                  <a:solidFill>
                    <a:srgbClr val="000000"/>
                  </a:solidFill>
                </a:uFill>
                <a:latin typeface="Arial"/>
                <a:cs typeface="Arial"/>
                <a:hlinkClick r:id="rId2"/>
              </a:rPr>
              <a:t>la</a:t>
            </a:r>
            <a:r>
              <a:rPr sz="1400" b="1" u="heavy" spc="-5" dirty="0">
                <a:uFill>
                  <a:solidFill>
                    <a:srgbClr val="000000"/>
                  </a:solidFill>
                </a:uFill>
                <a:latin typeface="Arial"/>
                <a:cs typeface="Arial"/>
                <a:hlinkClick r:id="rId2"/>
              </a:rPr>
              <a:t> loi</a:t>
            </a:r>
            <a:r>
              <a:rPr sz="1400" b="1" u="heavy" spc="-15" dirty="0">
                <a:uFill>
                  <a:solidFill>
                    <a:srgbClr val="000000"/>
                  </a:solidFill>
                </a:uFill>
                <a:latin typeface="Arial"/>
                <a:cs typeface="Arial"/>
                <a:hlinkClick r:id="rId2"/>
              </a:rPr>
              <a:t> </a:t>
            </a:r>
            <a:r>
              <a:rPr sz="1400" b="1" u="heavy" spc="-5" dirty="0">
                <a:uFill>
                  <a:solidFill>
                    <a:srgbClr val="000000"/>
                  </a:solidFill>
                </a:uFill>
                <a:latin typeface="Arial"/>
                <a:cs typeface="Arial"/>
                <a:hlinkClick r:id="rId2"/>
              </a:rPr>
              <a:t>n°2010-1330</a:t>
            </a:r>
            <a:r>
              <a:rPr sz="1400" b="1" dirty="0">
                <a:latin typeface="Arial"/>
                <a:cs typeface="Arial"/>
                <a:hlinkClick r:id="rId2"/>
              </a:rPr>
              <a:t> </a:t>
            </a:r>
            <a:r>
              <a:rPr sz="1400" b="1" spc="-5" dirty="0">
                <a:latin typeface="Arial"/>
                <a:cs typeface="Arial"/>
              </a:rPr>
              <a:t>portant </a:t>
            </a:r>
            <a:r>
              <a:rPr sz="1400" b="1" dirty="0">
                <a:latin typeface="Arial"/>
                <a:cs typeface="Arial"/>
              </a:rPr>
              <a:t>réforme</a:t>
            </a:r>
            <a:r>
              <a:rPr sz="1400" b="1" spc="-15" dirty="0">
                <a:latin typeface="Arial"/>
                <a:cs typeface="Arial"/>
              </a:rPr>
              <a:t> </a:t>
            </a:r>
            <a:r>
              <a:rPr sz="1400" b="1" spc="-5" dirty="0">
                <a:latin typeface="Arial"/>
                <a:cs typeface="Arial"/>
              </a:rPr>
              <a:t>des</a:t>
            </a:r>
            <a:r>
              <a:rPr sz="1400" b="1" spc="-10" dirty="0">
                <a:latin typeface="Arial"/>
                <a:cs typeface="Arial"/>
              </a:rPr>
              <a:t> </a:t>
            </a:r>
            <a:r>
              <a:rPr sz="1400" b="1" dirty="0">
                <a:latin typeface="Arial"/>
                <a:cs typeface="Arial"/>
              </a:rPr>
              <a:t>retraites</a:t>
            </a:r>
            <a:endParaRPr sz="1400" dirty="0">
              <a:latin typeface="Arial"/>
              <a:cs typeface="Arial"/>
            </a:endParaRPr>
          </a:p>
          <a:p>
            <a:pPr marL="172085" marR="355600" indent="-114300">
              <a:lnSpc>
                <a:spcPts val="1450"/>
              </a:lnSpc>
              <a:spcBef>
                <a:spcPts val="1250"/>
              </a:spcBef>
              <a:buChar char="•"/>
              <a:tabLst>
                <a:tab pos="172720" algn="l"/>
              </a:tabLst>
            </a:pPr>
            <a:r>
              <a:rPr sz="1400" dirty="0">
                <a:latin typeface="Arial MT"/>
                <a:cs typeface="Arial MT"/>
              </a:rPr>
              <a:t>Supprime</a:t>
            </a:r>
            <a:r>
              <a:rPr sz="1400" spc="-10" dirty="0">
                <a:latin typeface="Arial MT"/>
                <a:cs typeface="Arial MT"/>
              </a:rPr>
              <a:t> </a:t>
            </a:r>
            <a:r>
              <a:rPr sz="1400" dirty="0">
                <a:latin typeface="Arial MT"/>
                <a:cs typeface="Arial MT"/>
              </a:rPr>
              <a:t>de</a:t>
            </a:r>
            <a:r>
              <a:rPr sz="1400" spc="-5" dirty="0">
                <a:latin typeface="Arial MT"/>
                <a:cs typeface="Arial MT"/>
              </a:rPr>
              <a:t> </a:t>
            </a:r>
            <a:r>
              <a:rPr sz="1400" dirty="0">
                <a:latin typeface="Arial MT"/>
                <a:cs typeface="Arial MT"/>
              </a:rPr>
              <a:t>la</a:t>
            </a:r>
            <a:r>
              <a:rPr sz="1400" spc="-10" dirty="0">
                <a:latin typeface="Arial MT"/>
                <a:cs typeface="Arial MT"/>
              </a:rPr>
              <a:t> </a:t>
            </a:r>
            <a:r>
              <a:rPr sz="1400" dirty="0">
                <a:latin typeface="Arial MT"/>
                <a:cs typeface="Arial MT"/>
              </a:rPr>
              <a:t>possibilité</a:t>
            </a:r>
            <a:r>
              <a:rPr sz="1400" spc="-25" dirty="0">
                <a:latin typeface="Arial MT"/>
                <a:cs typeface="Arial MT"/>
              </a:rPr>
              <a:t> </a:t>
            </a:r>
            <a:r>
              <a:rPr sz="1400" dirty="0">
                <a:latin typeface="Arial MT"/>
                <a:cs typeface="Arial MT"/>
              </a:rPr>
              <a:t>de</a:t>
            </a:r>
            <a:r>
              <a:rPr sz="1400" spc="-5" dirty="0">
                <a:latin typeface="Arial MT"/>
                <a:cs typeface="Arial MT"/>
              </a:rPr>
              <a:t> </a:t>
            </a:r>
            <a:r>
              <a:rPr sz="1400" dirty="0">
                <a:latin typeface="Arial MT"/>
                <a:cs typeface="Arial MT"/>
              </a:rPr>
              <a:t>faire</a:t>
            </a:r>
            <a:r>
              <a:rPr sz="1400" spc="-20" dirty="0">
                <a:latin typeface="Arial MT"/>
                <a:cs typeface="Arial MT"/>
              </a:rPr>
              <a:t> </a:t>
            </a:r>
            <a:r>
              <a:rPr sz="1400" spc="-5" dirty="0">
                <a:latin typeface="Arial MT"/>
                <a:cs typeface="Arial MT"/>
              </a:rPr>
              <a:t>valider</a:t>
            </a:r>
            <a:r>
              <a:rPr sz="1400" spc="5" dirty="0">
                <a:latin typeface="Arial MT"/>
                <a:cs typeface="Arial MT"/>
              </a:rPr>
              <a:t> </a:t>
            </a:r>
            <a:r>
              <a:rPr sz="1400" dirty="0">
                <a:latin typeface="Arial MT"/>
                <a:cs typeface="Arial MT"/>
              </a:rPr>
              <a:t>les</a:t>
            </a:r>
            <a:r>
              <a:rPr sz="1400" spc="-5" dirty="0">
                <a:latin typeface="Arial MT"/>
                <a:cs typeface="Arial MT"/>
              </a:rPr>
              <a:t> </a:t>
            </a:r>
            <a:r>
              <a:rPr sz="1400" dirty="0">
                <a:latin typeface="Arial MT"/>
                <a:cs typeface="Arial MT"/>
              </a:rPr>
              <a:t>périodes</a:t>
            </a:r>
            <a:r>
              <a:rPr sz="1400" spc="-10" dirty="0">
                <a:latin typeface="Arial MT"/>
                <a:cs typeface="Arial MT"/>
              </a:rPr>
              <a:t> </a:t>
            </a:r>
            <a:r>
              <a:rPr sz="1400" dirty="0">
                <a:latin typeface="Arial MT"/>
                <a:cs typeface="Arial MT"/>
              </a:rPr>
              <a:t>de</a:t>
            </a:r>
            <a:r>
              <a:rPr sz="1400" spc="-5" dirty="0">
                <a:latin typeface="Arial MT"/>
                <a:cs typeface="Arial MT"/>
              </a:rPr>
              <a:t> </a:t>
            </a:r>
            <a:r>
              <a:rPr sz="1400" dirty="0">
                <a:latin typeface="Arial MT"/>
                <a:cs typeface="Arial MT"/>
              </a:rPr>
              <a:t>non</a:t>
            </a:r>
            <a:r>
              <a:rPr sz="1400" spc="-10" dirty="0">
                <a:latin typeface="Arial MT"/>
                <a:cs typeface="Arial MT"/>
              </a:rPr>
              <a:t> </a:t>
            </a:r>
            <a:r>
              <a:rPr sz="1400" dirty="0">
                <a:latin typeface="Arial MT"/>
                <a:cs typeface="Arial MT"/>
              </a:rPr>
              <a:t>titulaires</a:t>
            </a:r>
            <a:r>
              <a:rPr sz="1400" spc="-25" dirty="0">
                <a:latin typeface="Arial MT"/>
                <a:cs typeface="Arial MT"/>
              </a:rPr>
              <a:t> </a:t>
            </a:r>
            <a:r>
              <a:rPr sz="1400" dirty="0">
                <a:latin typeface="Arial MT"/>
                <a:cs typeface="Arial MT"/>
              </a:rPr>
              <a:t>pour</a:t>
            </a:r>
            <a:r>
              <a:rPr sz="1400" spc="-5" dirty="0">
                <a:latin typeface="Arial MT"/>
                <a:cs typeface="Arial MT"/>
              </a:rPr>
              <a:t> </a:t>
            </a:r>
            <a:r>
              <a:rPr sz="1400" dirty="0">
                <a:latin typeface="Arial MT"/>
                <a:cs typeface="Arial MT"/>
              </a:rPr>
              <a:t>les</a:t>
            </a:r>
            <a:r>
              <a:rPr sz="1400" spc="-15" dirty="0">
                <a:latin typeface="Arial MT"/>
                <a:cs typeface="Arial MT"/>
              </a:rPr>
              <a:t> </a:t>
            </a:r>
            <a:r>
              <a:rPr sz="1400" dirty="0">
                <a:latin typeface="Arial MT"/>
                <a:cs typeface="Arial MT"/>
              </a:rPr>
              <a:t>agents</a:t>
            </a:r>
            <a:r>
              <a:rPr sz="1400" spc="-5" dirty="0">
                <a:latin typeface="Arial MT"/>
                <a:cs typeface="Arial MT"/>
              </a:rPr>
              <a:t> </a:t>
            </a:r>
            <a:r>
              <a:rPr sz="1400" dirty="0">
                <a:latin typeface="Arial MT"/>
                <a:cs typeface="Arial MT"/>
              </a:rPr>
              <a:t>titularisés</a:t>
            </a:r>
            <a:r>
              <a:rPr sz="1400" spc="-40" dirty="0">
                <a:latin typeface="Arial MT"/>
                <a:cs typeface="Arial MT"/>
              </a:rPr>
              <a:t> </a:t>
            </a:r>
            <a:r>
              <a:rPr sz="1400" dirty="0">
                <a:latin typeface="Arial MT"/>
                <a:cs typeface="Arial MT"/>
              </a:rPr>
              <a:t>à </a:t>
            </a:r>
            <a:r>
              <a:rPr sz="1400" spc="-370" dirty="0">
                <a:latin typeface="Arial MT"/>
                <a:cs typeface="Arial MT"/>
              </a:rPr>
              <a:t> </a:t>
            </a:r>
            <a:r>
              <a:rPr sz="1400" dirty="0">
                <a:latin typeface="Arial MT"/>
                <a:cs typeface="Arial MT"/>
              </a:rPr>
              <a:t>compter</a:t>
            </a:r>
            <a:r>
              <a:rPr sz="1400" spc="-25" dirty="0">
                <a:latin typeface="Arial MT"/>
                <a:cs typeface="Arial MT"/>
              </a:rPr>
              <a:t> </a:t>
            </a:r>
            <a:r>
              <a:rPr sz="1400" dirty="0">
                <a:latin typeface="Arial MT"/>
                <a:cs typeface="Arial MT"/>
              </a:rPr>
              <a:t>du</a:t>
            </a:r>
            <a:r>
              <a:rPr sz="1400" spc="-10" dirty="0">
                <a:latin typeface="Arial MT"/>
                <a:cs typeface="Arial MT"/>
              </a:rPr>
              <a:t> </a:t>
            </a:r>
            <a:r>
              <a:rPr sz="1400" dirty="0">
                <a:latin typeface="Arial MT"/>
                <a:cs typeface="Arial MT"/>
              </a:rPr>
              <a:t>2</a:t>
            </a:r>
            <a:r>
              <a:rPr sz="1400" spc="-10" dirty="0">
                <a:latin typeface="Arial MT"/>
                <a:cs typeface="Arial MT"/>
              </a:rPr>
              <a:t> </a:t>
            </a:r>
            <a:r>
              <a:rPr sz="1400" spc="-5" dirty="0">
                <a:latin typeface="Arial MT"/>
                <a:cs typeface="Arial MT"/>
              </a:rPr>
              <a:t>janvier</a:t>
            </a:r>
            <a:r>
              <a:rPr sz="1400" spc="5" dirty="0">
                <a:latin typeface="Arial MT"/>
                <a:cs typeface="Arial MT"/>
              </a:rPr>
              <a:t> </a:t>
            </a:r>
            <a:r>
              <a:rPr sz="1400" dirty="0">
                <a:latin typeface="Arial MT"/>
                <a:cs typeface="Arial MT"/>
              </a:rPr>
              <a:t>2013</a:t>
            </a:r>
          </a:p>
          <a:p>
            <a:pPr>
              <a:lnSpc>
                <a:spcPct val="100000"/>
              </a:lnSpc>
              <a:spcBef>
                <a:spcPts val="5"/>
              </a:spcBef>
              <a:buFont typeface="Arial MT"/>
              <a:buChar char="•"/>
            </a:pPr>
            <a:endParaRPr sz="1500" dirty="0">
              <a:latin typeface="Arial MT"/>
              <a:cs typeface="Arial MT"/>
            </a:endParaRPr>
          </a:p>
          <a:p>
            <a:pPr marL="64135">
              <a:lnSpc>
                <a:spcPct val="100000"/>
              </a:lnSpc>
            </a:pPr>
            <a:r>
              <a:rPr sz="1400" b="1" u="heavy" dirty="0">
                <a:uFill>
                  <a:solidFill>
                    <a:srgbClr val="000000"/>
                  </a:solidFill>
                </a:uFill>
                <a:latin typeface="Arial"/>
                <a:cs typeface="Arial"/>
                <a:hlinkClick r:id="rId3"/>
              </a:rPr>
              <a:t>arrêté</a:t>
            </a:r>
            <a:r>
              <a:rPr sz="1400" b="1" u="heavy" spc="-20" dirty="0">
                <a:uFill>
                  <a:solidFill>
                    <a:srgbClr val="000000"/>
                  </a:solidFill>
                </a:uFill>
                <a:latin typeface="Arial"/>
                <a:cs typeface="Arial"/>
                <a:hlinkClick r:id="rId3"/>
              </a:rPr>
              <a:t> </a:t>
            </a:r>
            <a:r>
              <a:rPr sz="1400" b="1" u="heavy" spc="-5" dirty="0">
                <a:uFill>
                  <a:solidFill>
                    <a:srgbClr val="000000"/>
                  </a:solidFill>
                </a:uFill>
                <a:latin typeface="Arial"/>
                <a:cs typeface="Arial"/>
                <a:hlinkClick r:id="rId3"/>
              </a:rPr>
              <a:t>du</a:t>
            </a:r>
            <a:r>
              <a:rPr sz="1400" b="1" u="heavy" dirty="0">
                <a:uFill>
                  <a:solidFill>
                    <a:srgbClr val="000000"/>
                  </a:solidFill>
                </a:uFill>
                <a:latin typeface="Arial"/>
                <a:cs typeface="Arial"/>
                <a:hlinkClick r:id="rId3"/>
              </a:rPr>
              <a:t> 21</a:t>
            </a:r>
            <a:r>
              <a:rPr sz="1400" b="1" u="heavy" spc="-5" dirty="0">
                <a:uFill>
                  <a:solidFill>
                    <a:srgbClr val="000000"/>
                  </a:solidFill>
                </a:uFill>
                <a:latin typeface="Arial"/>
                <a:cs typeface="Arial"/>
                <a:hlinkClick r:id="rId3"/>
              </a:rPr>
              <a:t> août </a:t>
            </a:r>
            <a:r>
              <a:rPr sz="1400" b="1" u="heavy" dirty="0">
                <a:uFill>
                  <a:solidFill>
                    <a:srgbClr val="000000"/>
                  </a:solidFill>
                </a:uFill>
                <a:latin typeface="Arial"/>
                <a:cs typeface="Arial"/>
                <a:hlinkClick r:id="rId3"/>
              </a:rPr>
              <a:t>2015</a:t>
            </a:r>
            <a:r>
              <a:rPr sz="1400" b="1" dirty="0">
                <a:latin typeface="Arial"/>
                <a:cs typeface="Arial"/>
              </a:rPr>
              <a:t>, </a:t>
            </a:r>
            <a:r>
              <a:rPr sz="1400" b="1" spc="-5" dirty="0">
                <a:latin typeface="Arial"/>
                <a:cs typeface="Arial"/>
              </a:rPr>
              <a:t>pris</a:t>
            </a:r>
            <a:r>
              <a:rPr sz="1400" b="1" spc="-15" dirty="0">
                <a:latin typeface="Arial"/>
                <a:cs typeface="Arial"/>
              </a:rPr>
              <a:t> </a:t>
            </a:r>
            <a:r>
              <a:rPr sz="1400" b="1" dirty="0">
                <a:latin typeface="Arial"/>
                <a:cs typeface="Arial"/>
              </a:rPr>
              <a:t>en</a:t>
            </a:r>
            <a:r>
              <a:rPr sz="1400" b="1" spc="-5" dirty="0">
                <a:latin typeface="Arial"/>
                <a:cs typeface="Arial"/>
              </a:rPr>
              <a:t> application</a:t>
            </a:r>
            <a:r>
              <a:rPr sz="1400" b="1" spc="-20" dirty="0">
                <a:latin typeface="Arial"/>
                <a:cs typeface="Arial"/>
              </a:rPr>
              <a:t> </a:t>
            </a:r>
            <a:r>
              <a:rPr sz="1400" b="1" spc="-5" dirty="0">
                <a:latin typeface="Arial"/>
                <a:cs typeface="Arial"/>
              </a:rPr>
              <a:t>du</a:t>
            </a:r>
            <a:r>
              <a:rPr sz="1400" b="1" dirty="0">
                <a:latin typeface="Arial"/>
                <a:cs typeface="Arial"/>
              </a:rPr>
              <a:t> décret</a:t>
            </a:r>
            <a:r>
              <a:rPr sz="1400" b="1" spc="-15" dirty="0">
                <a:latin typeface="Arial"/>
                <a:cs typeface="Arial"/>
              </a:rPr>
              <a:t> </a:t>
            </a:r>
            <a:r>
              <a:rPr sz="1400" b="1" dirty="0">
                <a:latin typeface="Arial"/>
                <a:cs typeface="Arial"/>
              </a:rPr>
              <a:t>n°2015-788</a:t>
            </a:r>
            <a:r>
              <a:rPr sz="1400" b="1" spc="-10" dirty="0">
                <a:latin typeface="Arial"/>
                <a:cs typeface="Arial"/>
              </a:rPr>
              <a:t> </a:t>
            </a:r>
            <a:r>
              <a:rPr sz="1400" b="1" spc="-5" dirty="0">
                <a:latin typeface="Arial"/>
                <a:cs typeface="Arial"/>
              </a:rPr>
              <a:t>du </a:t>
            </a:r>
            <a:r>
              <a:rPr sz="1400" b="1" dirty="0">
                <a:latin typeface="Arial"/>
                <a:cs typeface="Arial"/>
              </a:rPr>
              <a:t>28</a:t>
            </a:r>
            <a:r>
              <a:rPr sz="1400" b="1" spc="5" dirty="0">
                <a:latin typeface="Arial"/>
                <a:cs typeface="Arial"/>
              </a:rPr>
              <a:t> </a:t>
            </a:r>
            <a:r>
              <a:rPr sz="1400" b="1" spc="-5" dirty="0">
                <a:latin typeface="Arial"/>
                <a:cs typeface="Arial"/>
              </a:rPr>
              <a:t>juin</a:t>
            </a:r>
            <a:r>
              <a:rPr sz="1400" b="1" spc="-25" dirty="0">
                <a:latin typeface="Arial"/>
                <a:cs typeface="Arial"/>
              </a:rPr>
              <a:t> </a:t>
            </a:r>
            <a:r>
              <a:rPr sz="1400" b="1" dirty="0">
                <a:latin typeface="Arial"/>
                <a:cs typeface="Arial"/>
              </a:rPr>
              <a:t>2015</a:t>
            </a:r>
            <a:endParaRPr sz="1400" dirty="0">
              <a:latin typeface="Arial"/>
              <a:cs typeface="Arial"/>
            </a:endParaRPr>
          </a:p>
          <a:p>
            <a:pPr marL="172085" indent="-114935">
              <a:lnSpc>
                <a:spcPct val="100000"/>
              </a:lnSpc>
              <a:spcBef>
                <a:spcPts val="1015"/>
              </a:spcBef>
              <a:buChar char="•"/>
              <a:tabLst>
                <a:tab pos="172720" algn="l"/>
              </a:tabLst>
            </a:pPr>
            <a:r>
              <a:rPr sz="1400" spc="-10" dirty="0">
                <a:latin typeface="Arial MT"/>
                <a:cs typeface="Arial MT"/>
              </a:rPr>
              <a:t>Fixe</a:t>
            </a:r>
            <a:r>
              <a:rPr sz="1400" spc="15" dirty="0">
                <a:latin typeface="Arial MT"/>
                <a:cs typeface="Arial MT"/>
              </a:rPr>
              <a:t> </a:t>
            </a:r>
            <a:r>
              <a:rPr sz="1400" dirty="0">
                <a:latin typeface="Arial MT"/>
                <a:cs typeface="Arial MT"/>
              </a:rPr>
              <a:t>les</a:t>
            </a:r>
            <a:r>
              <a:rPr sz="1400" spc="-10" dirty="0">
                <a:latin typeface="Arial MT"/>
                <a:cs typeface="Arial MT"/>
              </a:rPr>
              <a:t> </a:t>
            </a:r>
            <a:r>
              <a:rPr sz="1400" dirty="0">
                <a:latin typeface="Arial MT"/>
                <a:cs typeface="Arial MT"/>
              </a:rPr>
              <a:t>dates</a:t>
            </a:r>
            <a:r>
              <a:rPr sz="1400" spc="-10" dirty="0">
                <a:latin typeface="Arial MT"/>
                <a:cs typeface="Arial MT"/>
              </a:rPr>
              <a:t> </a:t>
            </a:r>
            <a:r>
              <a:rPr sz="1400" dirty="0">
                <a:latin typeface="Arial MT"/>
                <a:cs typeface="Arial MT"/>
              </a:rPr>
              <a:t>limites</a:t>
            </a:r>
            <a:r>
              <a:rPr sz="1400" spc="-15" dirty="0">
                <a:latin typeface="Arial MT"/>
                <a:cs typeface="Arial MT"/>
              </a:rPr>
              <a:t> </a:t>
            </a:r>
            <a:r>
              <a:rPr sz="1400" dirty="0">
                <a:latin typeface="Arial MT"/>
                <a:cs typeface="Arial MT"/>
              </a:rPr>
              <a:t>de</a:t>
            </a:r>
            <a:r>
              <a:rPr sz="1400" spc="-5" dirty="0">
                <a:latin typeface="Arial MT"/>
                <a:cs typeface="Arial MT"/>
              </a:rPr>
              <a:t> </a:t>
            </a:r>
            <a:r>
              <a:rPr sz="1400" dirty="0">
                <a:latin typeface="Arial MT"/>
                <a:cs typeface="Arial MT"/>
              </a:rPr>
              <a:t>transmission</a:t>
            </a:r>
            <a:r>
              <a:rPr sz="1400" spc="-45" dirty="0">
                <a:latin typeface="Arial MT"/>
                <a:cs typeface="Arial MT"/>
              </a:rPr>
              <a:t> </a:t>
            </a:r>
            <a:r>
              <a:rPr sz="1400" dirty="0">
                <a:latin typeface="Arial MT"/>
                <a:cs typeface="Arial MT"/>
              </a:rPr>
              <a:t>des dossiers</a:t>
            </a:r>
            <a:r>
              <a:rPr sz="1400" spc="-25" dirty="0">
                <a:latin typeface="Arial MT"/>
                <a:cs typeface="Arial MT"/>
              </a:rPr>
              <a:t> </a:t>
            </a:r>
            <a:r>
              <a:rPr sz="1400" dirty="0">
                <a:latin typeface="Arial MT"/>
                <a:cs typeface="Arial MT"/>
              </a:rPr>
              <a:t>de</a:t>
            </a:r>
            <a:r>
              <a:rPr sz="1400" spc="-10" dirty="0">
                <a:latin typeface="Arial MT"/>
                <a:cs typeface="Arial MT"/>
              </a:rPr>
              <a:t> </a:t>
            </a:r>
            <a:r>
              <a:rPr sz="1400" spc="-5" dirty="0">
                <a:latin typeface="Arial MT"/>
                <a:cs typeface="Arial MT"/>
              </a:rPr>
              <a:t>validation </a:t>
            </a:r>
            <a:r>
              <a:rPr sz="1400" dirty="0">
                <a:latin typeface="Arial MT"/>
                <a:cs typeface="Arial MT"/>
              </a:rPr>
              <a:t>de</a:t>
            </a:r>
            <a:r>
              <a:rPr sz="1400" spc="-5" dirty="0">
                <a:latin typeface="Arial MT"/>
                <a:cs typeface="Arial MT"/>
              </a:rPr>
              <a:t> </a:t>
            </a:r>
            <a:r>
              <a:rPr sz="1400" dirty="0">
                <a:latin typeface="Arial MT"/>
                <a:cs typeface="Arial MT"/>
              </a:rPr>
              <a:t>périodes</a:t>
            </a:r>
          </a:p>
          <a:p>
            <a:pPr marL="335280" lvl="1" indent="-163830">
              <a:lnSpc>
                <a:spcPct val="100000"/>
              </a:lnSpc>
              <a:spcBef>
                <a:spcPts val="45"/>
              </a:spcBef>
              <a:buFont typeface="Wingdings"/>
              <a:buChar char=""/>
              <a:tabLst>
                <a:tab pos="335915" algn="l"/>
              </a:tabLst>
            </a:pPr>
            <a:r>
              <a:rPr sz="1200" spc="-5" dirty="0">
                <a:latin typeface="Arial MT"/>
                <a:cs typeface="Arial MT"/>
              </a:rPr>
              <a:t>remplis</a:t>
            </a:r>
            <a:r>
              <a:rPr sz="1200" spc="-20" dirty="0">
                <a:latin typeface="Arial MT"/>
                <a:cs typeface="Arial MT"/>
              </a:rPr>
              <a:t> </a:t>
            </a:r>
            <a:r>
              <a:rPr sz="1200" dirty="0">
                <a:latin typeface="Arial MT"/>
                <a:cs typeface="Arial MT"/>
              </a:rPr>
              <a:t>et</a:t>
            </a:r>
            <a:r>
              <a:rPr sz="1200" spc="-15" dirty="0">
                <a:latin typeface="Arial MT"/>
                <a:cs typeface="Arial MT"/>
              </a:rPr>
              <a:t> </a:t>
            </a:r>
            <a:r>
              <a:rPr sz="1200" dirty="0">
                <a:latin typeface="Arial MT"/>
                <a:cs typeface="Arial MT"/>
              </a:rPr>
              <a:t>complets</a:t>
            </a:r>
            <a:r>
              <a:rPr sz="1200" spc="-35" dirty="0">
                <a:latin typeface="Arial MT"/>
                <a:cs typeface="Arial MT"/>
              </a:rPr>
              <a:t> </a:t>
            </a:r>
            <a:r>
              <a:rPr sz="1200" spc="-5" dirty="0">
                <a:latin typeface="Arial MT"/>
                <a:cs typeface="Arial MT"/>
              </a:rPr>
              <a:t>d'une</a:t>
            </a:r>
            <a:r>
              <a:rPr sz="1200" spc="-25" dirty="0">
                <a:latin typeface="Arial MT"/>
                <a:cs typeface="Arial MT"/>
              </a:rPr>
              <a:t> </a:t>
            </a:r>
            <a:r>
              <a:rPr sz="1200" dirty="0">
                <a:latin typeface="Arial MT"/>
                <a:cs typeface="Arial MT"/>
              </a:rPr>
              <a:t>part</a:t>
            </a:r>
          </a:p>
          <a:p>
            <a:pPr marL="335280" lvl="1" indent="-163830">
              <a:lnSpc>
                <a:spcPct val="100000"/>
              </a:lnSpc>
              <a:spcBef>
                <a:spcPts val="10"/>
              </a:spcBef>
              <a:buFont typeface="Wingdings"/>
              <a:buChar char=""/>
              <a:tabLst>
                <a:tab pos="335915" algn="l"/>
              </a:tabLst>
            </a:pPr>
            <a:r>
              <a:rPr sz="1200" spc="-5" dirty="0">
                <a:latin typeface="Arial MT"/>
                <a:cs typeface="Arial MT"/>
              </a:rPr>
              <a:t>des</a:t>
            </a:r>
            <a:r>
              <a:rPr sz="1200" spc="-15" dirty="0">
                <a:latin typeface="Arial MT"/>
                <a:cs typeface="Arial MT"/>
              </a:rPr>
              <a:t> </a:t>
            </a:r>
            <a:r>
              <a:rPr sz="1200" dirty="0">
                <a:latin typeface="Arial MT"/>
                <a:cs typeface="Arial MT"/>
              </a:rPr>
              <a:t>pièces</a:t>
            </a:r>
            <a:r>
              <a:rPr sz="1200" spc="-15" dirty="0">
                <a:latin typeface="Arial MT"/>
                <a:cs typeface="Arial MT"/>
              </a:rPr>
              <a:t> </a:t>
            </a:r>
            <a:r>
              <a:rPr sz="1200" spc="-5" dirty="0">
                <a:latin typeface="Arial MT"/>
                <a:cs typeface="Arial MT"/>
              </a:rPr>
              <a:t>ou</a:t>
            </a:r>
            <a:r>
              <a:rPr sz="1200" spc="-15" dirty="0">
                <a:latin typeface="Arial MT"/>
                <a:cs typeface="Arial MT"/>
              </a:rPr>
              <a:t> </a:t>
            </a:r>
            <a:r>
              <a:rPr sz="1200" dirty="0">
                <a:latin typeface="Arial MT"/>
                <a:cs typeface="Arial MT"/>
              </a:rPr>
              <a:t>éléments</a:t>
            </a:r>
            <a:r>
              <a:rPr sz="1200" spc="-40" dirty="0">
                <a:latin typeface="Arial MT"/>
                <a:cs typeface="Arial MT"/>
              </a:rPr>
              <a:t> </a:t>
            </a:r>
            <a:r>
              <a:rPr sz="1200" dirty="0">
                <a:latin typeface="Arial MT"/>
                <a:cs typeface="Arial MT"/>
              </a:rPr>
              <a:t>complémentaires</a:t>
            </a:r>
            <a:r>
              <a:rPr sz="1200" spc="-40" dirty="0">
                <a:latin typeface="Arial MT"/>
                <a:cs typeface="Arial MT"/>
              </a:rPr>
              <a:t> </a:t>
            </a:r>
            <a:r>
              <a:rPr sz="1200" spc="-5" dirty="0">
                <a:latin typeface="Arial MT"/>
                <a:cs typeface="Arial MT"/>
              </a:rPr>
              <a:t>d'autre</a:t>
            </a:r>
            <a:r>
              <a:rPr sz="1200" spc="-20" dirty="0">
                <a:latin typeface="Arial MT"/>
                <a:cs typeface="Arial MT"/>
              </a:rPr>
              <a:t> </a:t>
            </a:r>
            <a:r>
              <a:rPr sz="1200" dirty="0">
                <a:latin typeface="Arial MT"/>
                <a:cs typeface="Arial MT"/>
              </a:rPr>
              <a:t>part</a:t>
            </a:r>
          </a:p>
          <a:p>
            <a:pPr lvl="1">
              <a:lnSpc>
                <a:spcPct val="100000"/>
              </a:lnSpc>
              <a:spcBef>
                <a:spcPts val="15"/>
              </a:spcBef>
              <a:buFont typeface="Wingdings"/>
              <a:buChar char=""/>
            </a:pPr>
            <a:endParaRPr sz="1500" dirty="0">
              <a:latin typeface="Arial MT"/>
              <a:cs typeface="Arial MT"/>
            </a:endParaRPr>
          </a:p>
          <a:p>
            <a:pPr marL="40640">
              <a:lnSpc>
                <a:spcPct val="100000"/>
              </a:lnSpc>
            </a:pPr>
            <a:r>
              <a:rPr sz="1400" b="1" u="heavy" dirty="0">
                <a:uFill>
                  <a:solidFill>
                    <a:srgbClr val="000000"/>
                  </a:solidFill>
                </a:uFill>
                <a:latin typeface="Arial"/>
                <a:cs typeface="Arial"/>
                <a:hlinkClick r:id="rId4"/>
              </a:rPr>
              <a:t>décret</a:t>
            </a:r>
            <a:r>
              <a:rPr sz="1400" b="1" u="heavy" spc="-10" dirty="0">
                <a:uFill>
                  <a:solidFill>
                    <a:srgbClr val="000000"/>
                  </a:solidFill>
                </a:uFill>
                <a:latin typeface="Arial"/>
                <a:cs typeface="Arial"/>
                <a:hlinkClick r:id="rId4"/>
              </a:rPr>
              <a:t> </a:t>
            </a:r>
            <a:r>
              <a:rPr sz="1400" b="1" u="heavy" spc="-5" dirty="0">
                <a:uFill>
                  <a:solidFill>
                    <a:srgbClr val="000000"/>
                  </a:solidFill>
                </a:uFill>
                <a:latin typeface="Arial"/>
                <a:cs typeface="Arial"/>
                <a:hlinkClick r:id="rId4"/>
              </a:rPr>
              <a:t>n°2021-1604</a:t>
            </a:r>
            <a:r>
              <a:rPr sz="1400" b="1" u="heavy" spc="-20" dirty="0">
                <a:uFill>
                  <a:solidFill>
                    <a:srgbClr val="000000"/>
                  </a:solidFill>
                </a:uFill>
                <a:latin typeface="Arial"/>
                <a:cs typeface="Arial"/>
                <a:hlinkClick r:id="rId4"/>
              </a:rPr>
              <a:t> </a:t>
            </a:r>
            <a:r>
              <a:rPr sz="1400" b="1" u="heavy" spc="-5" dirty="0">
                <a:uFill>
                  <a:solidFill>
                    <a:srgbClr val="000000"/>
                  </a:solidFill>
                </a:uFill>
                <a:latin typeface="Arial"/>
                <a:cs typeface="Arial"/>
                <a:hlinkClick r:id="rId4"/>
              </a:rPr>
              <a:t>du </a:t>
            </a:r>
            <a:r>
              <a:rPr sz="1400" b="1" u="heavy" dirty="0">
                <a:uFill>
                  <a:solidFill>
                    <a:srgbClr val="000000"/>
                  </a:solidFill>
                </a:uFill>
                <a:latin typeface="Arial"/>
                <a:cs typeface="Arial"/>
                <a:hlinkClick r:id="rId4"/>
              </a:rPr>
              <a:t>9</a:t>
            </a:r>
            <a:r>
              <a:rPr sz="1400" b="1" u="heavy" spc="-10" dirty="0">
                <a:uFill>
                  <a:solidFill>
                    <a:srgbClr val="000000"/>
                  </a:solidFill>
                </a:uFill>
                <a:latin typeface="Arial"/>
                <a:cs typeface="Arial"/>
                <a:hlinkClick r:id="rId4"/>
              </a:rPr>
              <a:t> </a:t>
            </a:r>
            <a:r>
              <a:rPr sz="1400" b="1" u="heavy" spc="-5" dirty="0">
                <a:uFill>
                  <a:solidFill>
                    <a:srgbClr val="000000"/>
                  </a:solidFill>
                </a:uFill>
                <a:latin typeface="Arial"/>
                <a:cs typeface="Arial"/>
                <a:hlinkClick r:id="rId4"/>
              </a:rPr>
              <a:t>décembre</a:t>
            </a:r>
            <a:r>
              <a:rPr sz="1400" b="1" u="heavy" spc="-15" dirty="0">
                <a:uFill>
                  <a:solidFill>
                    <a:srgbClr val="000000"/>
                  </a:solidFill>
                </a:uFill>
                <a:latin typeface="Arial"/>
                <a:cs typeface="Arial"/>
                <a:hlinkClick r:id="rId4"/>
              </a:rPr>
              <a:t> </a:t>
            </a:r>
            <a:r>
              <a:rPr sz="1400" b="1" u="heavy" dirty="0">
                <a:uFill>
                  <a:solidFill>
                    <a:srgbClr val="000000"/>
                  </a:solidFill>
                </a:uFill>
                <a:latin typeface="Arial"/>
                <a:cs typeface="Arial"/>
                <a:hlinkClick r:id="rId4"/>
              </a:rPr>
              <a:t>2021</a:t>
            </a:r>
            <a:endParaRPr sz="1400" dirty="0">
              <a:latin typeface="Arial"/>
              <a:cs typeface="Arial"/>
            </a:endParaRPr>
          </a:p>
          <a:p>
            <a:pPr marL="172085" marR="5080" indent="-114300">
              <a:lnSpc>
                <a:spcPts val="1450"/>
              </a:lnSpc>
              <a:spcBef>
                <a:spcPts val="1255"/>
              </a:spcBef>
              <a:buChar char="•"/>
              <a:tabLst>
                <a:tab pos="172720" algn="l"/>
              </a:tabLst>
            </a:pPr>
            <a:r>
              <a:rPr sz="1400" dirty="0">
                <a:latin typeface="Arial MT"/>
                <a:cs typeface="Arial MT"/>
              </a:rPr>
              <a:t>Autorise</a:t>
            </a:r>
            <a:r>
              <a:rPr sz="1400" spc="-30" dirty="0">
                <a:latin typeface="Arial MT"/>
                <a:cs typeface="Arial MT"/>
              </a:rPr>
              <a:t> </a:t>
            </a:r>
            <a:r>
              <a:rPr sz="1400" dirty="0">
                <a:latin typeface="Arial MT"/>
                <a:cs typeface="Arial MT"/>
              </a:rPr>
              <a:t>la</a:t>
            </a:r>
            <a:r>
              <a:rPr sz="1400" spc="5" dirty="0">
                <a:latin typeface="Arial MT"/>
                <a:cs typeface="Arial MT"/>
              </a:rPr>
              <a:t> </a:t>
            </a:r>
            <a:r>
              <a:rPr sz="1400" spc="-5" dirty="0">
                <a:latin typeface="Arial MT"/>
                <a:cs typeface="Arial MT"/>
              </a:rPr>
              <a:t>CNRACL</a:t>
            </a:r>
            <a:r>
              <a:rPr sz="1400" spc="-50" dirty="0">
                <a:latin typeface="Arial MT"/>
                <a:cs typeface="Arial MT"/>
              </a:rPr>
              <a:t> </a:t>
            </a:r>
            <a:r>
              <a:rPr sz="1400" dirty="0">
                <a:latin typeface="Arial MT"/>
                <a:cs typeface="Arial MT"/>
              </a:rPr>
              <a:t>à</a:t>
            </a:r>
            <a:r>
              <a:rPr sz="1400" spc="5" dirty="0">
                <a:latin typeface="Arial MT"/>
                <a:cs typeface="Arial MT"/>
              </a:rPr>
              <a:t> </a:t>
            </a:r>
            <a:r>
              <a:rPr sz="1400" dirty="0">
                <a:latin typeface="Arial MT"/>
                <a:cs typeface="Arial MT"/>
              </a:rPr>
              <a:t>statuer</a:t>
            </a:r>
            <a:r>
              <a:rPr sz="1400" spc="-25" dirty="0">
                <a:latin typeface="Arial MT"/>
                <a:cs typeface="Arial MT"/>
              </a:rPr>
              <a:t> </a:t>
            </a:r>
            <a:r>
              <a:rPr sz="1400" dirty="0">
                <a:latin typeface="Arial MT"/>
                <a:cs typeface="Arial MT"/>
              </a:rPr>
              <a:t>sur</a:t>
            </a:r>
            <a:r>
              <a:rPr sz="1400" spc="-20" dirty="0">
                <a:latin typeface="Arial MT"/>
                <a:cs typeface="Arial MT"/>
              </a:rPr>
              <a:t> </a:t>
            </a:r>
            <a:r>
              <a:rPr sz="1400" dirty="0">
                <a:latin typeface="Arial MT"/>
                <a:cs typeface="Arial MT"/>
              </a:rPr>
              <a:t>les demandes</a:t>
            </a:r>
            <a:r>
              <a:rPr sz="1400" spc="-15" dirty="0">
                <a:latin typeface="Arial MT"/>
                <a:cs typeface="Arial MT"/>
              </a:rPr>
              <a:t> </a:t>
            </a:r>
            <a:r>
              <a:rPr sz="1400" dirty="0">
                <a:latin typeface="Arial MT"/>
                <a:cs typeface="Arial MT"/>
              </a:rPr>
              <a:t>(rejeter</a:t>
            </a:r>
            <a:r>
              <a:rPr sz="1400" spc="-20" dirty="0">
                <a:latin typeface="Arial MT"/>
                <a:cs typeface="Arial MT"/>
              </a:rPr>
              <a:t> </a:t>
            </a:r>
            <a:r>
              <a:rPr sz="1400" dirty="0">
                <a:latin typeface="Arial MT"/>
                <a:cs typeface="Arial MT"/>
              </a:rPr>
              <a:t>ou</a:t>
            </a:r>
            <a:r>
              <a:rPr sz="1400" spc="-5" dirty="0">
                <a:latin typeface="Arial MT"/>
                <a:cs typeface="Arial MT"/>
              </a:rPr>
              <a:t> </a:t>
            </a:r>
            <a:r>
              <a:rPr sz="1400" dirty="0">
                <a:latin typeface="Arial MT"/>
                <a:cs typeface="Arial MT"/>
              </a:rPr>
              <a:t>continuer</a:t>
            </a:r>
            <a:r>
              <a:rPr sz="1400" spc="-30" dirty="0">
                <a:latin typeface="Arial MT"/>
                <a:cs typeface="Arial MT"/>
              </a:rPr>
              <a:t> </a:t>
            </a:r>
            <a:r>
              <a:rPr sz="1400" dirty="0">
                <a:latin typeface="Arial MT"/>
                <a:cs typeface="Arial MT"/>
              </a:rPr>
              <a:t>à</a:t>
            </a:r>
            <a:r>
              <a:rPr sz="1400" spc="10" dirty="0">
                <a:latin typeface="Arial MT"/>
                <a:cs typeface="Arial MT"/>
              </a:rPr>
              <a:t> </a:t>
            </a:r>
            <a:r>
              <a:rPr sz="1400" dirty="0">
                <a:latin typeface="Arial MT"/>
                <a:cs typeface="Arial MT"/>
              </a:rPr>
              <a:t>traiter</a:t>
            </a:r>
            <a:r>
              <a:rPr sz="1400" spc="-30" dirty="0">
                <a:latin typeface="Arial MT"/>
                <a:cs typeface="Arial MT"/>
              </a:rPr>
              <a:t> </a:t>
            </a:r>
            <a:r>
              <a:rPr sz="1400" dirty="0">
                <a:latin typeface="Arial MT"/>
                <a:cs typeface="Arial MT"/>
              </a:rPr>
              <a:t>les dossiers),</a:t>
            </a:r>
            <a:r>
              <a:rPr sz="1400" spc="-40" dirty="0">
                <a:latin typeface="Arial MT"/>
                <a:cs typeface="Arial MT"/>
              </a:rPr>
              <a:t> </a:t>
            </a:r>
            <a:r>
              <a:rPr sz="1400" dirty="0">
                <a:latin typeface="Arial MT"/>
                <a:cs typeface="Arial MT"/>
              </a:rPr>
              <a:t>en</a:t>
            </a:r>
            <a:r>
              <a:rPr sz="1400" spc="-5" dirty="0">
                <a:latin typeface="Arial MT"/>
                <a:cs typeface="Arial MT"/>
              </a:rPr>
              <a:t> </a:t>
            </a:r>
            <a:r>
              <a:rPr sz="1400" dirty="0">
                <a:latin typeface="Arial MT"/>
                <a:cs typeface="Arial MT"/>
              </a:rPr>
              <a:t>fonction </a:t>
            </a:r>
            <a:r>
              <a:rPr sz="1400" spc="-375" dirty="0">
                <a:latin typeface="Arial MT"/>
                <a:cs typeface="Arial MT"/>
              </a:rPr>
              <a:t> </a:t>
            </a:r>
            <a:r>
              <a:rPr sz="1400" dirty="0">
                <a:latin typeface="Arial MT"/>
                <a:cs typeface="Arial MT"/>
              </a:rPr>
              <a:t>des</a:t>
            </a:r>
            <a:r>
              <a:rPr sz="1400" spc="-20" dirty="0">
                <a:latin typeface="Arial MT"/>
                <a:cs typeface="Arial MT"/>
              </a:rPr>
              <a:t> </a:t>
            </a:r>
            <a:r>
              <a:rPr sz="1400" dirty="0">
                <a:latin typeface="Arial MT"/>
                <a:cs typeface="Arial MT"/>
              </a:rPr>
              <a:t>informations</a:t>
            </a:r>
            <a:r>
              <a:rPr sz="1400" spc="-30" dirty="0">
                <a:latin typeface="Arial MT"/>
                <a:cs typeface="Arial MT"/>
              </a:rPr>
              <a:t> </a:t>
            </a:r>
            <a:r>
              <a:rPr sz="1400" dirty="0">
                <a:latin typeface="Arial MT"/>
                <a:cs typeface="Arial MT"/>
              </a:rPr>
              <a:t>contenues</a:t>
            </a:r>
            <a:r>
              <a:rPr sz="1400" spc="-30" dirty="0">
                <a:latin typeface="Arial MT"/>
                <a:cs typeface="Arial MT"/>
              </a:rPr>
              <a:t> </a:t>
            </a:r>
            <a:r>
              <a:rPr sz="1400" dirty="0">
                <a:latin typeface="Arial MT"/>
                <a:cs typeface="Arial MT"/>
              </a:rPr>
              <a:t>dans</a:t>
            </a:r>
            <a:r>
              <a:rPr sz="1400" spc="-15" dirty="0">
                <a:latin typeface="Arial MT"/>
                <a:cs typeface="Arial MT"/>
              </a:rPr>
              <a:t> </a:t>
            </a:r>
            <a:r>
              <a:rPr sz="1400" dirty="0">
                <a:latin typeface="Arial MT"/>
                <a:cs typeface="Arial MT"/>
              </a:rPr>
              <a:t>les</a:t>
            </a:r>
            <a:r>
              <a:rPr sz="1400" spc="-5" dirty="0">
                <a:latin typeface="Arial MT"/>
                <a:cs typeface="Arial MT"/>
              </a:rPr>
              <a:t> </a:t>
            </a:r>
            <a:r>
              <a:rPr sz="1400" dirty="0">
                <a:latin typeface="Arial MT"/>
                <a:cs typeface="Arial MT"/>
              </a:rPr>
              <a:t>dossiers</a:t>
            </a:r>
          </a:p>
          <a:p>
            <a:pPr>
              <a:lnSpc>
                <a:spcPct val="100000"/>
              </a:lnSpc>
              <a:buFont typeface="Arial MT"/>
              <a:buChar char="•"/>
            </a:pPr>
            <a:endParaRPr sz="1500" dirty="0">
              <a:latin typeface="Arial MT"/>
              <a:cs typeface="Arial MT"/>
            </a:endParaRPr>
          </a:p>
          <a:p>
            <a:pPr marL="40640">
              <a:lnSpc>
                <a:spcPct val="100000"/>
              </a:lnSpc>
            </a:pPr>
            <a:r>
              <a:rPr sz="1400" b="1" u="heavy" dirty="0">
                <a:uFill>
                  <a:solidFill>
                    <a:srgbClr val="000000"/>
                  </a:solidFill>
                </a:uFill>
                <a:latin typeface="Arial"/>
                <a:cs typeface="Arial"/>
                <a:hlinkClick r:id="rId5"/>
              </a:rPr>
              <a:t>arrêté</a:t>
            </a:r>
            <a:r>
              <a:rPr sz="1400" b="1" u="heavy" spc="-20" dirty="0">
                <a:uFill>
                  <a:solidFill>
                    <a:srgbClr val="000000"/>
                  </a:solidFill>
                </a:uFill>
                <a:latin typeface="Arial"/>
                <a:cs typeface="Arial"/>
                <a:hlinkClick r:id="rId5"/>
              </a:rPr>
              <a:t> </a:t>
            </a:r>
            <a:r>
              <a:rPr sz="1400" b="1" u="heavy" spc="-5" dirty="0">
                <a:uFill>
                  <a:solidFill>
                    <a:srgbClr val="000000"/>
                  </a:solidFill>
                </a:uFill>
                <a:latin typeface="Arial"/>
                <a:cs typeface="Arial"/>
                <a:hlinkClick r:id="rId5"/>
              </a:rPr>
              <a:t>du</a:t>
            </a:r>
            <a:r>
              <a:rPr sz="1400" b="1" u="heavy" dirty="0">
                <a:uFill>
                  <a:solidFill>
                    <a:srgbClr val="000000"/>
                  </a:solidFill>
                </a:uFill>
                <a:latin typeface="Arial"/>
                <a:cs typeface="Arial"/>
                <a:hlinkClick r:id="rId5"/>
              </a:rPr>
              <a:t> 22</a:t>
            </a:r>
            <a:r>
              <a:rPr sz="1400" b="1" u="heavy" spc="-10" dirty="0">
                <a:uFill>
                  <a:solidFill>
                    <a:srgbClr val="000000"/>
                  </a:solidFill>
                </a:uFill>
                <a:latin typeface="Arial"/>
                <a:cs typeface="Arial"/>
                <a:hlinkClick r:id="rId5"/>
              </a:rPr>
              <a:t> </a:t>
            </a:r>
            <a:r>
              <a:rPr sz="1400" b="1" u="heavy" spc="-5" dirty="0">
                <a:uFill>
                  <a:solidFill>
                    <a:srgbClr val="000000"/>
                  </a:solidFill>
                </a:uFill>
                <a:latin typeface="Arial"/>
                <a:cs typeface="Arial"/>
                <a:hlinkClick r:id="rId5"/>
              </a:rPr>
              <a:t>février</a:t>
            </a:r>
            <a:r>
              <a:rPr sz="1400" b="1" u="heavy" spc="-10" dirty="0">
                <a:uFill>
                  <a:solidFill>
                    <a:srgbClr val="000000"/>
                  </a:solidFill>
                </a:uFill>
                <a:latin typeface="Arial"/>
                <a:cs typeface="Arial"/>
                <a:hlinkClick r:id="rId5"/>
              </a:rPr>
              <a:t> </a:t>
            </a:r>
            <a:r>
              <a:rPr sz="1400" b="1" u="heavy" dirty="0">
                <a:uFill>
                  <a:solidFill>
                    <a:srgbClr val="000000"/>
                  </a:solidFill>
                </a:uFill>
                <a:latin typeface="Arial"/>
                <a:cs typeface="Arial"/>
                <a:hlinkClick r:id="rId5"/>
              </a:rPr>
              <a:t>2022</a:t>
            </a:r>
            <a:r>
              <a:rPr sz="1400" b="1" spc="5" dirty="0">
                <a:latin typeface="Arial"/>
                <a:cs typeface="Arial"/>
                <a:hlinkClick r:id="rId5"/>
              </a:rPr>
              <a:t> </a:t>
            </a:r>
            <a:r>
              <a:rPr sz="1400" b="1" spc="-5" dirty="0">
                <a:latin typeface="Arial"/>
                <a:cs typeface="Arial"/>
              </a:rPr>
              <a:t>modifiant</a:t>
            </a:r>
            <a:r>
              <a:rPr sz="1400" b="1" spc="-20" dirty="0">
                <a:latin typeface="Arial"/>
                <a:cs typeface="Arial"/>
              </a:rPr>
              <a:t> </a:t>
            </a:r>
            <a:r>
              <a:rPr sz="1400" b="1" dirty="0">
                <a:latin typeface="Arial"/>
                <a:cs typeface="Arial"/>
              </a:rPr>
              <a:t>l'arrêté</a:t>
            </a:r>
            <a:r>
              <a:rPr sz="1400" b="1" spc="-25" dirty="0">
                <a:latin typeface="Arial"/>
                <a:cs typeface="Arial"/>
              </a:rPr>
              <a:t> </a:t>
            </a:r>
            <a:r>
              <a:rPr sz="1400" b="1" spc="-5" dirty="0">
                <a:latin typeface="Arial"/>
                <a:cs typeface="Arial"/>
              </a:rPr>
              <a:t>du</a:t>
            </a:r>
            <a:r>
              <a:rPr sz="1400" b="1" dirty="0">
                <a:latin typeface="Arial"/>
                <a:cs typeface="Arial"/>
              </a:rPr>
              <a:t> 21</a:t>
            </a:r>
            <a:r>
              <a:rPr sz="1400" b="1" spc="-10" dirty="0">
                <a:latin typeface="Arial"/>
                <a:cs typeface="Arial"/>
              </a:rPr>
              <a:t> </a:t>
            </a:r>
            <a:r>
              <a:rPr sz="1400" b="1" spc="-5" dirty="0">
                <a:latin typeface="Arial"/>
                <a:cs typeface="Arial"/>
              </a:rPr>
              <a:t>août</a:t>
            </a:r>
            <a:r>
              <a:rPr sz="1400" b="1" spc="10" dirty="0">
                <a:latin typeface="Arial"/>
                <a:cs typeface="Arial"/>
              </a:rPr>
              <a:t> </a:t>
            </a:r>
            <a:r>
              <a:rPr sz="1400" b="1" dirty="0">
                <a:latin typeface="Arial"/>
                <a:cs typeface="Arial"/>
              </a:rPr>
              <a:t>2015</a:t>
            </a:r>
            <a:endParaRPr sz="1400" dirty="0">
              <a:latin typeface="Arial"/>
              <a:cs typeface="Arial"/>
            </a:endParaRPr>
          </a:p>
          <a:p>
            <a:pPr marL="172085" indent="-114935">
              <a:lnSpc>
                <a:spcPct val="100000"/>
              </a:lnSpc>
              <a:spcBef>
                <a:spcPts val="1015"/>
              </a:spcBef>
              <a:buChar char="•"/>
              <a:tabLst>
                <a:tab pos="172720" algn="l"/>
              </a:tabLst>
            </a:pPr>
            <a:r>
              <a:rPr sz="1400" dirty="0">
                <a:latin typeface="Arial MT"/>
                <a:cs typeface="Arial MT"/>
              </a:rPr>
              <a:t>Précise</a:t>
            </a:r>
            <a:r>
              <a:rPr sz="1400" spc="-30" dirty="0">
                <a:latin typeface="Arial MT"/>
                <a:cs typeface="Arial MT"/>
              </a:rPr>
              <a:t> </a:t>
            </a:r>
            <a:r>
              <a:rPr sz="1400" dirty="0">
                <a:latin typeface="Arial MT"/>
                <a:cs typeface="Arial MT"/>
              </a:rPr>
              <a:t>le</a:t>
            </a:r>
            <a:r>
              <a:rPr sz="1400" spc="10" dirty="0">
                <a:latin typeface="Arial MT"/>
                <a:cs typeface="Arial MT"/>
              </a:rPr>
              <a:t> </a:t>
            </a:r>
            <a:r>
              <a:rPr sz="1400" dirty="0">
                <a:latin typeface="Arial MT"/>
                <a:cs typeface="Arial MT"/>
              </a:rPr>
              <a:t>délai</a:t>
            </a:r>
            <a:r>
              <a:rPr sz="1400" spc="-15" dirty="0">
                <a:latin typeface="Arial MT"/>
                <a:cs typeface="Arial MT"/>
              </a:rPr>
              <a:t> </a:t>
            </a:r>
            <a:r>
              <a:rPr sz="1400" dirty="0">
                <a:latin typeface="Arial MT"/>
                <a:cs typeface="Arial MT"/>
              </a:rPr>
              <a:t>de</a:t>
            </a:r>
            <a:r>
              <a:rPr sz="1400" spc="5" dirty="0">
                <a:latin typeface="Arial MT"/>
                <a:cs typeface="Arial MT"/>
              </a:rPr>
              <a:t> </a:t>
            </a:r>
            <a:r>
              <a:rPr sz="1400" spc="-5" dirty="0">
                <a:latin typeface="Arial MT"/>
                <a:cs typeface="Arial MT"/>
              </a:rPr>
              <a:t>renvoi</a:t>
            </a:r>
            <a:r>
              <a:rPr sz="1400" spc="10" dirty="0">
                <a:latin typeface="Arial MT"/>
                <a:cs typeface="Arial MT"/>
              </a:rPr>
              <a:t> </a:t>
            </a:r>
            <a:r>
              <a:rPr sz="1400" dirty="0">
                <a:latin typeface="Arial MT"/>
                <a:cs typeface="Arial MT"/>
              </a:rPr>
              <a:t>des</a:t>
            </a:r>
            <a:r>
              <a:rPr sz="1400" spc="-10" dirty="0">
                <a:latin typeface="Arial MT"/>
                <a:cs typeface="Arial MT"/>
              </a:rPr>
              <a:t> </a:t>
            </a:r>
            <a:r>
              <a:rPr sz="1400" dirty="0">
                <a:latin typeface="Arial MT"/>
                <a:cs typeface="Arial MT"/>
              </a:rPr>
              <a:t>pièces</a:t>
            </a:r>
            <a:r>
              <a:rPr sz="1400" spc="-15" dirty="0">
                <a:latin typeface="Arial MT"/>
                <a:cs typeface="Arial MT"/>
              </a:rPr>
              <a:t> </a:t>
            </a:r>
            <a:r>
              <a:rPr sz="1400" spc="-5" dirty="0">
                <a:latin typeface="Arial MT"/>
                <a:cs typeface="Arial MT"/>
              </a:rPr>
              <a:t>éventuellement</a:t>
            </a:r>
            <a:r>
              <a:rPr sz="1400" dirty="0">
                <a:latin typeface="Arial MT"/>
                <a:cs typeface="Arial MT"/>
              </a:rPr>
              <a:t> manquantes</a:t>
            </a:r>
          </a:p>
          <a:p>
            <a:pPr marL="286385" marR="400050">
              <a:lnSpc>
                <a:spcPts val="1250"/>
              </a:lnSpc>
              <a:spcBef>
                <a:spcPts val="245"/>
              </a:spcBef>
            </a:pPr>
            <a:r>
              <a:rPr sz="1200" spc="-5" dirty="0">
                <a:latin typeface="Arial MT"/>
                <a:cs typeface="Arial MT"/>
              </a:rPr>
              <a:t>6</a:t>
            </a:r>
            <a:r>
              <a:rPr sz="1200" dirty="0">
                <a:latin typeface="Arial MT"/>
                <a:cs typeface="Arial MT"/>
              </a:rPr>
              <a:t> mois</a:t>
            </a:r>
            <a:r>
              <a:rPr sz="1200" spc="-5" dirty="0">
                <a:latin typeface="Arial MT"/>
                <a:cs typeface="Arial MT"/>
              </a:rPr>
              <a:t> à</a:t>
            </a:r>
            <a:r>
              <a:rPr sz="1200" spc="10" dirty="0">
                <a:latin typeface="Arial MT"/>
                <a:cs typeface="Arial MT"/>
              </a:rPr>
              <a:t> </a:t>
            </a:r>
            <a:r>
              <a:rPr sz="1200" dirty="0">
                <a:latin typeface="Arial MT"/>
                <a:cs typeface="Arial MT"/>
              </a:rPr>
              <a:t>compter</a:t>
            </a:r>
            <a:r>
              <a:rPr sz="1200" spc="-10" dirty="0">
                <a:latin typeface="Arial MT"/>
                <a:cs typeface="Arial MT"/>
              </a:rPr>
              <a:t> </a:t>
            </a:r>
            <a:r>
              <a:rPr sz="1200" spc="-5" dirty="0">
                <a:latin typeface="Arial MT"/>
                <a:cs typeface="Arial MT"/>
              </a:rPr>
              <a:t>de</a:t>
            </a:r>
            <a:r>
              <a:rPr sz="1200" dirty="0">
                <a:latin typeface="Arial MT"/>
                <a:cs typeface="Arial MT"/>
              </a:rPr>
              <a:t> </a:t>
            </a:r>
            <a:r>
              <a:rPr sz="1200" spc="-5" dirty="0">
                <a:latin typeface="Arial MT"/>
                <a:cs typeface="Arial MT"/>
              </a:rPr>
              <a:t>la</a:t>
            </a:r>
            <a:r>
              <a:rPr sz="1200" dirty="0">
                <a:latin typeface="Arial MT"/>
                <a:cs typeface="Arial MT"/>
              </a:rPr>
              <a:t> </a:t>
            </a:r>
            <a:r>
              <a:rPr sz="1200" spc="-5" dirty="0">
                <a:latin typeface="Arial MT"/>
                <a:cs typeface="Arial MT"/>
              </a:rPr>
              <a:t>date</a:t>
            </a:r>
            <a:r>
              <a:rPr sz="1200" spc="5" dirty="0">
                <a:latin typeface="Arial MT"/>
                <a:cs typeface="Arial MT"/>
              </a:rPr>
              <a:t> </a:t>
            </a:r>
            <a:r>
              <a:rPr sz="1200" spc="-5" dirty="0">
                <a:latin typeface="Arial MT"/>
                <a:cs typeface="Arial MT"/>
              </a:rPr>
              <a:t>à</a:t>
            </a:r>
            <a:r>
              <a:rPr sz="1200" spc="5" dirty="0">
                <a:latin typeface="Arial MT"/>
                <a:cs typeface="Arial MT"/>
              </a:rPr>
              <a:t> </a:t>
            </a:r>
            <a:r>
              <a:rPr sz="1200" spc="-5" dirty="0">
                <a:latin typeface="Arial MT"/>
                <a:cs typeface="Arial MT"/>
              </a:rPr>
              <a:t>laquelle</a:t>
            </a:r>
            <a:r>
              <a:rPr sz="1200" spc="10" dirty="0">
                <a:latin typeface="Arial MT"/>
                <a:cs typeface="Arial MT"/>
              </a:rPr>
              <a:t> </a:t>
            </a:r>
            <a:r>
              <a:rPr sz="1200" spc="-5" dirty="0">
                <a:latin typeface="Arial MT"/>
                <a:cs typeface="Arial MT"/>
              </a:rPr>
              <a:t>l'employeur a</a:t>
            </a:r>
            <a:r>
              <a:rPr sz="1200" spc="5" dirty="0">
                <a:latin typeface="Arial MT"/>
                <a:cs typeface="Arial MT"/>
              </a:rPr>
              <a:t> </a:t>
            </a:r>
            <a:r>
              <a:rPr sz="1200" spc="-5" dirty="0">
                <a:latin typeface="Arial MT"/>
                <a:cs typeface="Arial MT"/>
              </a:rPr>
              <a:t>reçu</a:t>
            </a:r>
            <a:r>
              <a:rPr sz="1200" spc="15" dirty="0">
                <a:latin typeface="Arial MT"/>
                <a:cs typeface="Arial MT"/>
              </a:rPr>
              <a:t> </a:t>
            </a:r>
            <a:r>
              <a:rPr sz="1200" spc="-5" dirty="0">
                <a:latin typeface="Arial MT"/>
                <a:cs typeface="Arial MT"/>
              </a:rPr>
              <a:t>le</a:t>
            </a:r>
            <a:r>
              <a:rPr sz="1200" dirty="0">
                <a:latin typeface="Arial MT"/>
                <a:cs typeface="Arial MT"/>
              </a:rPr>
              <a:t> </a:t>
            </a:r>
            <a:r>
              <a:rPr sz="1200" spc="-5" dirty="0">
                <a:latin typeface="Arial MT"/>
                <a:cs typeface="Arial MT"/>
              </a:rPr>
              <a:t>courrier</a:t>
            </a:r>
            <a:r>
              <a:rPr sz="1200" spc="15" dirty="0">
                <a:latin typeface="Arial MT"/>
                <a:cs typeface="Arial MT"/>
              </a:rPr>
              <a:t> </a:t>
            </a:r>
            <a:r>
              <a:rPr sz="1200" spc="-5" dirty="0">
                <a:latin typeface="Arial MT"/>
                <a:cs typeface="Arial MT"/>
              </a:rPr>
              <a:t>de</a:t>
            </a:r>
            <a:r>
              <a:rPr sz="1200" dirty="0">
                <a:latin typeface="Arial MT"/>
                <a:cs typeface="Arial MT"/>
              </a:rPr>
              <a:t> </a:t>
            </a:r>
            <a:r>
              <a:rPr sz="1200" spc="-5" dirty="0">
                <a:latin typeface="Arial MT"/>
                <a:cs typeface="Arial MT"/>
              </a:rPr>
              <a:t>la</a:t>
            </a:r>
            <a:r>
              <a:rPr sz="1200" spc="10" dirty="0">
                <a:latin typeface="Arial MT"/>
                <a:cs typeface="Arial MT"/>
              </a:rPr>
              <a:t> </a:t>
            </a:r>
            <a:r>
              <a:rPr sz="1200" spc="-5" dirty="0">
                <a:latin typeface="Arial MT"/>
                <a:cs typeface="Arial MT"/>
              </a:rPr>
              <a:t>CNRACL</a:t>
            </a:r>
            <a:r>
              <a:rPr sz="1200" spc="-35" dirty="0">
                <a:latin typeface="Arial MT"/>
                <a:cs typeface="Arial MT"/>
              </a:rPr>
              <a:t> </a:t>
            </a:r>
            <a:r>
              <a:rPr sz="1200" dirty="0">
                <a:latin typeface="Arial MT"/>
                <a:cs typeface="Arial MT"/>
              </a:rPr>
              <a:t>l'informant</a:t>
            </a:r>
            <a:r>
              <a:rPr sz="1200" spc="-25" dirty="0">
                <a:latin typeface="Arial MT"/>
                <a:cs typeface="Arial MT"/>
              </a:rPr>
              <a:t> </a:t>
            </a:r>
            <a:r>
              <a:rPr sz="1200" spc="-5" dirty="0">
                <a:latin typeface="Arial MT"/>
                <a:cs typeface="Arial MT"/>
              </a:rPr>
              <a:t>de</a:t>
            </a:r>
            <a:r>
              <a:rPr sz="1200" spc="5" dirty="0">
                <a:latin typeface="Arial MT"/>
                <a:cs typeface="Arial MT"/>
              </a:rPr>
              <a:t> </a:t>
            </a:r>
            <a:r>
              <a:rPr sz="1200" spc="-5" dirty="0">
                <a:latin typeface="Arial MT"/>
                <a:cs typeface="Arial MT"/>
              </a:rPr>
              <a:t>l'application</a:t>
            </a:r>
            <a:r>
              <a:rPr sz="1200" spc="-10" dirty="0">
                <a:latin typeface="Arial MT"/>
                <a:cs typeface="Arial MT"/>
              </a:rPr>
              <a:t> </a:t>
            </a:r>
            <a:r>
              <a:rPr sz="1200" spc="-5" dirty="0">
                <a:latin typeface="Arial MT"/>
                <a:cs typeface="Arial MT"/>
              </a:rPr>
              <a:t>du </a:t>
            </a:r>
            <a:r>
              <a:rPr sz="1200" spc="-320" dirty="0">
                <a:latin typeface="Arial MT"/>
                <a:cs typeface="Arial MT"/>
              </a:rPr>
              <a:t> </a:t>
            </a:r>
            <a:r>
              <a:rPr sz="1200" dirty="0">
                <a:latin typeface="Arial MT"/>
                <a:cs typeface="Arial MT"/>
              </a:rPr>
              <a:t>décret,</a:t>
            </a:r>
            <a:r>
              <a:rPr sz="1200" spc="-10" dirty="0">
                <a:latin typeface="Arial MT"/>
                <a:cs typeface="Arial MT"/>
              </a:rPr>
              <a:t> </a:t>
            </a:r>
            <a:r>
              <a:rPr sz="1200" dirty="0">
                <a:latin typeface="Arial MT"/>
                <a:cs typeface="Arial MT"/>
              </a:rPr>
              <a:t>et</a:t>
            </a:r>
            <a:r>
              <a:rPr sz="1200" spc="-10" dirty="0">
                <a:latin typeface="Arial MT"/>
                <a:cs typeface="Arial MT"/>
              </a:rPr>
              <a:t> </a:t>
            </a:r>
            <a:r>
              <a:rPr sz="1200" spc="-5" dirty="0">
                <a:latin typeface="Arial MT"/>
                <a:cs typeface="Arial MT"/>
              </a:rPr>
              <a:t>lui</a:t>
            </a:r>
            <a:r>
              <a:rPr sz="1200" spc="5" dirty="0">
                <a:latin typeface="Arial MT"/>
                <a:cs typeface="Arial MT"/>
              </a:rPr>
              <a:t> </a:t>
            </a:r>
            <a:r>
              <a:rPr sz="1200" spc="-5" dirty="0">
                <a:latin typeface="Arial MT"/>
                <a:cs typeface="Arial MT"/>
              </a:rPr>
              <a:t>enjoignant</a:t>
            </a:r>
            <a:r>
              <a:rPr sz="1200" spc="-20" dirty="0">
                <a:latin typeface="Arial MT"/>
                <a:cs typeface="Arial MT"/>
              </a:rPr>
              <a:t> </a:t>
            </a:r>
            <a:r>
              <a:rPr sz="1200" spc="-5" dirty="0">
                <a:latin typeface="Arial MT"/>
                <a:cs typeface="Arial MT"/>
              </a:rPr>
              <a:t>de </a:t>
            </a:r>
            <a:r>
              <a:rPr sz="1200" dirty="0">
                <a:latin typeface="Arial MT"/>
                <a:cs typeface="Arial MT"/>
              </a:rPr>
              <a:t>transmettre</a:t>
            </a:r>
            <a:r>
              <a:rPr sz="1200" spc="-25" dirty="0">
                <a:latin typeface="Arial MT"/>
                <a:cs typeface="Arial MT"/>
              </a:rPr>
              <a:t> </a:t>
            </a:r>
            <a:r>
              <a:rPr sz="1200" spc="-5" dirty="0">
                <a:latin typeface="Arial MT"/>
                <a:cs typeface="Arial MT"/>
              </a:rPr>
              <a:t>le dossier</a:t>
            </a:r>
            <a:r>
              <a:rPr sz="1200" spc="-15" dirty="0">
                <a:latin typeface="Arial MT"/>
                <a:cs typeface="Arial MT"/>
              </a:rPr>
              <a:t> </a:t>
            </a:r>
            <a:r>
              <a:rPr sz="1200" spc="-5" dirty="0">
                <a:latin typeface="Arial MT"/>
                <a:cs typeface="Arial MT"/>
              </a:rPr>
              <a:t>d'instruction ou</a:t>
            </a:r>
            <a:r>
              <a:rPr sz="1200" spc="-10" dirty="0">
                <a:latin typeface="Arial MT"/>
                <a:cs typeface="Arial MT"/>
              </a:rPr>
              <a:t> </a:t>
            </a:r>
            <a:r>
              <a:rPr sz="1200" spc="-5" dirty="0">
                <a:latin typeface="Arial MT"/>
                <a:cs typeface="Arial MT"/>
              </a:rPr>
              <a:t>les </a:t>
            </a:r>
            <a:r>
              <a:rPr sz="1200" dirty="0">
                <a:latin typeface="Arial MT"/>
                <a:cs typeface="Arial MT"/>
              </a:rPr>
              <a:t>pièces</a:t>
            </a:r>
            <a:r>
              <a:rPr sz="1200" spc="-10" dirty="0">
                <a:latin typeface="Arial MT"/>
                <a:cs typeface="Arial MT"/>
              </a:rPr>
              <a:t> </a:t>
            </a:r>
            <a:r>
              <a:rPr sz="1200" dirty="0">
                <a:latin typeface="Arial MT"/>
                <a:cs typeface="Arial MT"/>
              </a:rPr>
              <a:t>complémentaires</a:t>
            </a: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21" name="object 21"/>
          <p:cNvSpPr txBox="1">
            <a:spLocks noGrp="1"/>
          </p:cNvSpPr>
          <p:nvPr>
            <p:ph type="sldNum" sz="quarter" idx="7"/>
          </p:nvPr>
        </p:nvSpPr>
        <p:spPr>
          <a:xfrm>
            <a:off x="8523860" y="6429455"/>
            <a:ext cx="2666365" cy="162224"/>
          </a:xfrm>
          <a:prstGeom prst="rect">
            <a:avLst/>
          </a:prstGeom>
        </p:spPr>
        <p:txBody>
          <a:bodyPr vert="horz" wrap="square" lIns="0" tIns="635" rIns="0" bIns="0" rtlCol="0">
            <a:spAutoFit/>
          </a:bodyPr>
          <a:lstStyle/>
          <a:p>
            <a:pPr marL="2552700">
              <a:lnSpc>
                <a:spcPct val="100000"/>
              </a:lnSpc>
              <a:spcBef>
                <a:spcPts val="5"/>
              </a:spcBef>
            </a:pPr>
            <a:r>
              <a:rPr lang="fr-FR" sz="1050" dirty="0"/>
              <a:t>2</a:t>
            </a:r>
            <a:endParaRPr sz="1050" dirty="0"/>
          </a:p>
        </p:txBody>
      </p:sp>
      <p:sp>
        <p:nvSpPr>
          <p:cNvPr id="22" name="object 22"/>
          <p:cNvSpPr txBox="1"/>
          <p:nvPr/>
        </p:nvSpPr>
        <p:spPr>
          <a:xfrm>
            <a:off x="8523864" y="6464563"/>
            <a:ext cx="2242185" cy="119905"/>
          </a:xfrm>
          <a:prstGeom prst="rect">
            <a:avLst/>
          </a:prstGeom>
        </p:spPr>
        <p:txBody>
          <a:bodyPr vert="horz" wrap="square" lIns="0" tIns="4445" rIns="0" bIns="0" rtlCol="0">
            <a:spAutoFit/>
          </a:bodyPr>
          <a:lstStyle/>
          <a:p>
            <a:pPr marL="12700">
              <a:lnSpc>
                <a:spcPct val="100000"/>
              </a:lnSpc>
              <a:spcBef>
                <a:spcPts val="35"/>
              </a:spcBef>
            </a:pPr>
            <a:r>
              <a:rPr sz="750" b="1" dirty="0">
                <a:solidFill>
                  <a:srgbClr val="EF1E1E"/>
                </a:solidFill>
                <a:latin typeface="Arial"/>
                <a:cs typeface="Arial"/>
              </a:rPr>
              <a:t>Avril</a:t>
            </a:r>
            <a:r>
              <a:rPr sz="750" b="1" spc="-30" dirty="0">
                <a:solidFill>
                  <a:srgbClr val="EF1E1E"/>
                </a:solidFill>
                <a:latin typeface="Arial"/>
                <a:cs typeface="Arial"/>
              </a:rPr>
              <a:t> </a:t>
            </a:r>
            <a:r>
              <a:rPr sz="750" b="1" dirty="0">
                <a:solidFill>
                  <a:srgbClr val="EF1E1E"/>
                </a:solidFill>
                <a:latin typeface="Arial"/>
                <a:cs typeface="Arial"/>
              </a:rPr>
              <a:t>2022</a:t>
            </a:r>
            <a:r>
              <a:rPr sz="750" b="1" spc="-35" dirty="0">
                <a:solidFill>
                  <a:srgbClr val="EF1E1E"/>
                </a:solidFill>
                <a:latin typeface="Arial"/>
                <a:cs typeface="Arial"/>
              </a:rPr>
              <a:t> </a:t>
            </a:r>
            <a:r>
              <a:rPr sz="750" b="1" dirty="0">
                <a:solidFill>
                  <a:srgbClr val="EF1E1E"/>
                </a:solidFill>
                <a:latin typeface="Arial"/>
                <a:cs typeface="Arial"/>
              </a:rPr>
              <a:t>- Actualité</a:t>
            </a:r>
            <a:r>
              <a:rPr sz="750" b="1" spc="-30" dirty="0">
                <a:solidFill>
                  <a:srgbClr val="EF1E1E"/>
                </a:solidFill>
                <a:latin typeface="Arial"/>
                <a:cs typeface="Arial"/>
              </a:rPr>
              <a:t> </a:t>
            </a:r>
            <a:r>
              <a:rPr sz="750" b="1" spc="-5" dirty="0">
                <a:solidFill>
                  <a:srgbClr val="EF1E1E"/>
                </a:solidFill>
                <a:latin typeface="Arial"/>
                <a:cs typeface="Arial"/>
              </a:rPr>
              <a:t>de</a:t>
            </a:r>
            <a:r>
              <a:rPr sz="750" b="1" dirty="0">
                <a:solidFill>
                  <a:srgbClr val="EF1E1E"/>
                </a:solidFill>
                <a:latin typeface="Arial"/>
                <a:cs typeface="Arial"/>
              </a:rPr>
              <a:t> </a:t>
            </a:r>
            <a:r>
              <a:rPr sz="750" b="1" spc="5" dirty="0">
                <a:solidFill>
                  <a:srgbClr val="EF1E1E"/>
                </a:solidFill>
                <a:latin typeface="Arial"/>
                <a:cs typeface="Arial"/>
              </a:rPr>
              <a:t>la</a:t>
            </a:r>
            <a:r>
              <a:rPr sz="750" b="1" spc="-10" dirty="0">
                <a:solidFill>
                  <a:srgbClr val="EF1E1E"/>
                </a:solidFill>
                <a:latin typeface="Arial"/>
                <a:cs typeface="Arial"/>
              </a:rPr>
              <a:t> </a:t>
            </a:r>
            <a:r>
              <a:rPr sz="750" b="1" dirty="0">
                <a:solidFill>
                  <a:srgbClr val="EF1E1E"/>
                </a:solidFill>
                <a:latin typeface="Arial"/>
                <a:cs typeface="Arial"/>
              </a:rPr>
              <a:t>validation</a:t>
            </a:r>
            <a:r>
              <a:rPr sz="750" b="1" spc="-30" dirty="0">
                <a:solidFill>
                  <a:srgbClr val="EF1E1E"/>
                </a:solidFill>
                <a:latin typeface="Arial"/>
                <a:cs typeface="Arial"/>
              </a:rPr>
              <a:t> </a:t>
            </a:r>
            <a:r>
              <a:rPr sz="750" b="1" spc="-5" dirty="0">
                <a:solidFill>
                  <a:srgbClr val="EF1E1E"/>
                </a:solidFill>
                <a:latin typeface="Arial"/>
                <a:cs typeface="Arial"/>
              </a:rPr>
              <a:t>de</a:t>
            </a:r>
            <a:r>
              <a:rPr sz="750" b="1" dirty="0">
                <a:solidFill>
                  <a:srgbClr val="EF1E1E"/>
                </a:solidFill>
                <a:latin typeface="Arial"/>
                <a:cs typeface="Arial"/>
              </a:rPr>
              <a:t> périodes</a:t>
            </a:r>
            <a:endParaRPr sz="750">
              <a:latin typeface="Arial"/>
              <a:cs typeface="Arial"/>
            </a:endParaRPr>
          </a:p>
        </p:txBody>
      </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III. Points de vigilance spécifiques</a:t>
            </a:r>
            <a:endParaRPr lang="fr-FR" altLang="fr-FR"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5262979"/>
          </a:xfrm>
          <a:prstGeom prst="rect">
            <a:avLst/>
          </a:prstGeom>
        </p:spPr>
        <p:txBody>
          <a:bodyPr wrap="square">
            <a:spAutoFit/>
          </a:bodyPr>
          <a:lstStyle/>
          <a:p>
            <a:pPr marL="342900" indent="-342900">
              <a:buFont typeface="Wingdings"/>
              <a:buChar char="F"/>
            </a:pPr>
            <a:r>
              <a:rPr lang="fr-FR" sz="2400" b="1" dirty="0" smtClean="0">
                <a:solidFill>
                  <a:srgbClr val="BE0F2E"/>
                </a:solidFill>
              </a:rPr>
              <a:t>Accroissement saisonnier d’activité</a:t>
            </a:r>
          </a:p>
          <a:p>
            <a:pPr marL="342900" indent="-342900">
              <a:buFont typeface="Wingdings"/>
              <a:buChar char="F"/>
            </a:pPr>
            <a:r>
              <a:rPr lang="fr-FR" sz="2400" b="1" dirty="0" smtClean="0">
                <a:solidFill>
                  <a:srgbClr val="BE0F2E"/>
                </a:solidFill>
              </a:rPr>
              <a:t>Accroissement temporaire d’activité</a:t>
            </a:r>
          </a:p>
          <a:p>
            <a:pPr algn="ctr"/>
            <a:r>
              <a:rPr lang="fr-FR" sz="2000" b="1" i="1" dirty="0" smtClean="0">
                <a:solidFill>
                  <a:srgbClr val="3F2270">
                    <a:lumMod val="75000"/>
                  </a:srgbClr>
                </a:solidFill>
              </a:rPr>
              <a:t>Article L332-23 </a:t>
            </a:r>
            <a:r>
              <a:rPr lang="fr-FR" sz="2000" b="1" i="1" dirty="0">
                <a:solidFill>
                  <a:srgbClr val="3F2270">
                    <a:lumMod val="75000"/>
                  </a:srgbClr>
                </a:solidFill>
              </a:rPr>
              <a:t>du CGFP (ex. article </a:t>
            </a:r>
            <a:r>
              <a:rPr lang="fr-FR" sz="2000" b="1" i="1" dirty="0" smtClean="0">
                <a:solidFill>
                  <a:srgbClr val="3F2270">
                    <a:lumMod val="75000"/>
                  </a:srgbClr>
                </a:solidFill>
              </a:rPr>
              <a:t>3-I </a:t>
            </a:r>
            <a:r>
              <a:rPr lang="fr-FR" sz="2000" b="1" i="1" dirty="0">
                <a:solidFill>
                  <a:srgbClr val="3F2270">
                    <a:lumMod val="75000"/>
                  </a:srgbClr>
                </a:solidFill>
              </a:rPr>
              <a:t>de la loi n°84-53)</a:t>
            </a:r>
          </a:p>
          <a:p>
            <a:endParaRPr lang="fr-FR" sz="2000" u="sng" dirty="0" smtClean="0">
              <a:solidFill>
                <a:srgbClr val="3F2270"/>
              </a:solidFill>
            </a:endParaRPr>
          </a:p>
          <a:p>
            <a:pPr marL="342900" indent="-342900">
              <a:buFont typeface="Arial" panose="020B0604020202020204" pitchFamily="34" charset="0"/>
              <a:buChar char="•"/>
            </a:pPr>
            <a:r>
              <a:rPr lang="fr-FR" sz="2000" dirty="0" smtClean="0">
                <a:solidFill>
                  <a:srgbClr val="3F2270">
                    <a:lumMod val="75000"/>
                  </a:srgbClr>
                </a:solidFill>
              </a:rPr>
              <a:t>Emplois non permanents</a:t>
            </a:r>
          </a:p>
          <a:p>
            <a:pPr marL="342900" indent="-342900">
              <a:buFont typeface="Arial" panose="020B0604020202020204" pitchFamily="34" charset="0"/>
              <a:buChar char="•"/>
            </a:pPr>
            <a:endParaRPr lang="fr-FR" sz="2000" dirty="0" smtClean="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Pas de recherche de fonctionnaire donc pas de mesure de publicité</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Délibération de principe interdite</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Contrat non transmissible au contrôle de légalité</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Position du CDG 31 : 2 ans maximum en alternant ces 2 contrats</a:t>
            </a:r>
          </a:p>
          <a:p>
            <a:pPr marL="342900" indent="-342900">
              <a:buFont typeface="Arial" panose="020B0604020202020204" pitchFamily="34" charset="0"/>
              <a:buChar char="•"/>
            </a:pPr>
            <a:endParaRPr lang="fr-FR" sz="2000" dirty="0">
              <a:solidFill>
                <a:srgbClr val="3F2270"/>
              </a:solidFill>
            </a:endParaRPr>
          </a:p>
          <a:p>
            <a:pPr marL="342900" indent="-342900">
              <a:buFont typeface="Arial" panose="020B0604020202020204" pitchFamily="34" charset="0"/>
              <a:buChar char="•"/>
            </a:pPr>
            <a:endParaRPr lang="fr-FR" sz="2000" dirty="0" smtClean="0">
              <a:solidFill>
                <a:srgbClr val="3F2270"/>
              </a:solidFill>
            </a:endParaRPr>
          </a:p>
          <a:p>
            <a:pPr marL="342900" indent="-342900">
              <a:buFont typeface="Wingdings" panose="05000000000000000000" pitchFamily="2" charset="2"/>
              <a:buChar char="q"/>
            </a:pPr>
            <a:endParaRPr lang="fr-FR" sz="2800" dirty="0">
              <a:solidFill>
                <a:srgbClr val="3F2270"/>
              </a:solidFill>
            </a:endParaRPr>
          </a:p>
        </p:txBody>
      </p:sp>
    </p:spTree>
    <p:extLst>
      <p:ext uri="{BB962C8B-B14F-4D97-AF65-F5344CB8AC3E}">
        <p14:creationId xmlns:p14="http://schemas.microsoft.com/office/powerpoint/2010/main" val="1452361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a:solidFill>
                  <a:srgbClr val="1F92B7"/>
                </a:solidFill>
              </a:rPr>
              <a:t>III. </a:t>
            </a:r>
            <a:r>
              <a:rPr lang="fr-FR" altLang="fr-FR" sz="3200" b="1" dirty="0" smtClean="0">
                <a:solidFill>
                  <a:srgbClr val="1F92B7"/>
                </a:solidFill>
              </a:rPr>
              <a:t>Points </a:t>
            </a:r>
            <a:r>
              <a:rPr lang="fr-FR" altLang="fr-FR" sz="3200" b="1" dirty="0">
                <a:solidFill>
                  <a:srgbClr val="1F92B7"/>
                </a:solidFill>
              </a:rPr>
              <a:t>de vigilance spécifiques</a:t>
            </a:r>
            <a:endParaRPr lang="fr-FR" altLang="fr-FR" b="1" dirty="0">
              <a:solidFill>
                <a:srgbClr val="1F92B7"/>
              </a:solidFill>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4647426"/>
          </a:xfrm>
          <a:prstGeom prst="rect">
            <a:avLst/>
          </a:prstGeom>
        </p:spPr>
        <p:txBody>
          <a:bodyPr wrap="square">
            <a:spAutoFit/>
          </a:bodyPr>
          <a:lstStyle/>
          <a:p>
            <a:pPr marL="342900" indent="-342900">
              <a:buFont typeface="Wingdings"/>
              <a:buChar char="F"/>
            </a:pPr>
            <a:r>
              <a:rPr lang="fr-FR" sz="2400" b="1" dirty="0" smtClean="0">
                <a:solidFill>
                  <a:srgbClr val="BE0F2E"/>
                </a:solidFill>
              </a:rPr>
              <a:t>Contrat de projet</a:t>
            </a:r>
          </a:p>
          <a:p>
            <a:pPr algn="ctr"/>
            <a:r>
              <a:rPr lang="fr-FR" sz="2000" b="1" i="1" dirty="0" smtClean="0">
                <a:solidFill>
                  <a:srgbClr val="3F2270">
                    <a:lumMod val="75000"/>
                  </a:srgbClr>
                </a:solidFill>
              </a:rPr>
              <a:t>Articles L332-24 à 26 </a:t>
            </a:r>
            <a:r>
              <a:rPr lang="fr-FR" sz="2000" b="1" i="1" dirty="0">
                <a:solidFill>
                  <a:srgbClr val="3F2270">
                    <a:lumMod val="75000"/>
                  </a:srgbClr>
                </a:solidFill>
              </a:rPr>
              <a:t>du CGFP (ex. article </a:t>
            </a:r>
            <a:r>
              <a:rPr lang="fr-FR" sz="2000" b="1" i="1" dirty="0" smtClean="0">
                <a:solidFill>
                  <a:srgbClr val="3F2270">
                    <a:lumMod val="75000"/>
                  </a:srgbClr>
                </a:solidFill>
              </a:rPr>
              <a:t>3-II </a:t>
            </a:r>
            <a:r>
              <a:rPr lang="fr-FR" sz="2000" b="1" i="1" dirty="0">
                <a:solidFill>
                  <a:srgbClr val="3F2270">
                    <a:lumMod val="75000"/>
                  </a:srgbClr>
                </a:solidFill>
              </a:rPr>
              <a:t>de la loi n°84-53)</a:t>
            </a:r>
          </a:p>
          <a:p>
            <a:pPr marL="342900" indent="-342900">
              <a:buFont typeface="Wingdings"/>
              <a:buChar char="F"/>
            </a:pPr>
            <a:endParaRPr lang="fr-FR" sz="2400" b="1" dirty="0" smtClean="0">
              <a:solidFill>
                <a:srgbClr val="BE0F2E"/>
              </a:solidFill>
            </a:endParaRPr>
          </a:p>
          <a:p>
            <a:pPr marL="342900" indent="-342900">
              <a:buFont typeface="Arial" panose="020B0604020202020204" pitchFamily="34" charset="0"/>
              <a:buChar char="•"/>
            </a:pPr>
            <a:r>
              <a:rPr lang="fr-FR" sz="2000" dirty="0" smtClean="0">
                <a:solidFill>
                  <a:srgbClr val="3F2270">
                    <a:lumMod val="75000"/>
                  </a:srgbClr>
                </a:solidFill>
              </a:rPr>
              <a:t>Emploi non permanent</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Pas de recherche de fonctionnaire </a:t>
            </a:r>
            <a:r>
              <a:rPr lang="fr-FR" sz="2000" dirty="0" smtClean="0">
                <a:solidFill>
                  <a:srgbClr val="3F2270">
                    <a:lumMod val="75000"/>
                  </a:srgbClr>
                </a:solidFill>
              </a:rPr>
              <a:t>mais mesure de publicité obligatoire</a:t>
            </a:r>
          </a:p>
          <a:p>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Contrat </a:t>
            </a:r>
            <a:r>
              <a:rPr lang="fr-FR" sz="2000" dirty="0" smtClean="0">
                <a:solidFill>
                  <a:srgbClr val="3F2270">
                    <a:lumMod val="75000"/>
                  </a:srgbClr>
                </a:solidFill>
              </a:rPr>
              <a:t>à transmettre au </a:t>
            </a:r>
            <a:r>
              <a:rPr lang="fr-FR" sz="2000" dirty="0">
                <a:solidFill>
                  <a:srgbClr val="3F2270">
                    <a:lumMod val="75000"/>
                  </a:srgbClr>
                </a:solidFill>
              </a:rPr>
              <a:t>contrôle de légalité</a:t>
            </a:r>
          </a:p>
          <a:p>
            <a:endParaRPr lang="fr-FR" sz="2000" dirty="0">
              <a:solidFill>
                <a:srgbClr val="3F2270">
                  <a:lumMod val="75000"/>
                </a:srgbClr>
              </a:solidFill>
            </a:endParaRPr>
          </a:p>
          <a:p>
            <a:pPr marL="342900" indent="-342900" algn="just">
              <a:buFont typeface="Arial" panose="020B0604020202020204" pitchFamily="34" charset="0"/>
              <a:buChar char="•"/>
            </a:pPr>
            <a:r>
              <a:rPr lang="fr-FR" sz="2000" dirty="0" smtClean="0">
                <a:solidFill>
                  <a:srgbClr val="3F2270">
                    <a:lumMod val="75000"/>
                  </a:srgbClr>
                </a:solidFill>
              </a:rPr>
              <a:t>Le </a:t>
            </a:r>
            <a:r>
              <a:rPr lang="fr-FR" sz="2000" dirty="0">
                <a:solidFill>
                  <a:srgbClr val="3F2270">
                    <a:lumMod val="75000"/>
                  </a:srgbClr>
                </a:solidFill>
              </a:rPr>
              <a:t>contrat ne donne pas accès à un CDI de droit public et sa durée de recrutement n’entre pas en compte pour le calcul des 6 années y donnant accès</a:t>
            </a:r>
            <a:endParaRPr lang="fr-FR" sz="2000" dirty="0" smtClean="0">
              <a:solidFill>
                <a:srgbClr val="3F2270">
                  <a:lumMod val="75000"/>
                </a:srgbClr>
              </a:solidFill>
            </a:endParaRPr>
          </a:p>
          <a:p>
            <a:pPr marL="342900" indent="-342900">
              <a:buFont typeface="Arial" panose="020B0604020202020204" pitchFamily="34" charset="0"/>
              <a:buChar char="•"/>
            </a:pPr>
            <a:endParaRPr lang="fr-FR" sz="2000" dirty="0">
              <a:solidFill>
                <a:srgbClr val="3F2270"/>
              </a:solidFill>
            </a:endParaRPr>
          </a:p>
          <a:p>
            <a:pPr marL="342900" indent="-342900">
              <a:buFont typeface="Arial" panose="020B0604020202020204" pitchFamily="34" charset="0"/>
              <a:buChar char="•"/>
            </a:pPr>
            <a:endParaRPr lang="fr-FR" sz="2000" dirty="0" smtClean="0">
              <a:solidFill>
                <a:srgbClr val="3F2270"/>
              </a:solidFill>
            </a:endParaRPr>
          </a:p>
          <a:p>
            <a:pPr marL="342900" indent="-342900">
              <a:buFont typeface="Wingdings" panose="05000000000000000000" pitchFamily="2" charset="2"/>
              <a:buChar char="q"/>
            </a:pPr>
            <a:endParaRPr lang="fr-FR" sz="2800" dirty="0">
              <a:solidFill>
                <a:srgbClr val="3F2270"/>
              </a:solidFill>
            </a:endParaRPr>
          </a:p>
        </p:txBody>
      </p:sp>
    </p:spTree>
    <p:extLst>
      <p:ext uri="{BB962C8B-B14F-4D97-AF65-F5344CB8AC3E}">
        <p14:creationId xmlns:p14="http://schemas.microsoft.com/office/powerpoint/2010/main" val="2056178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a:solidFill>
                  <a:srgbClr val="1F92B7"/>
                </a:solidFill>
              </a:rPr>
              <a:t>III. </a:t>
            </a:r>
            <a:r>
              <a:rPr lang="fr-FR" altLang="fr-FR" sz="3200" b="1" dirty="0" smtClean="0">
                <a:solidFill>
                  <a:srgbClr val="1F92B7"/>
                </a:solidFill>
              </a:rPr>
              <a:t>Points </a:t>
            </a:r>
            <a:r>
              <a:rPr lang="fr-FR" altLang="fr-FR" sz="3200" b="1" dirty="0">
                <a:solidFill>
                  <a:srgbClr val="1F92B7"/>
                </a:solidFill>
              </a:rPr>
              <a:t>de vigilance spécifiques</a:t>
            </a:r>
            <a:endParaRPr lang="fr-FR" altLang="fr-FR" b="1" dirty="0">
              <a:solidFill>
                <a:srgbClr val="1F92B7"/>
              </a:solidFill>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5878532"/>
          </a:xfrm>
          <a:prstGeom prst="rect">
            <a:avLst/>
          </a:prstGeom>
        </p:spPr>
        <p:txBody>
          <a:bodyPr wrap="square">
            <a:spAutoFit/>
          </a:bodyPr>
          <a:lstStyle/>
          <a:p>
            <a:r>
              <a:rPr lang="fr-FR" sz="2400" dirty="0">
                <a:solidFill>
                  <a:srgbClr val="BE0F2E"/>
                </a:solidFill>
                <a:sym typeface="Wingdings"/>
              </a:rPr>
              <a:t> </a:t>
            </a:r>
            <a:r>
              <a:rPr lang="fr-FR" sz="2400" b="1" dirty="0" smtClean="0">
                <a:solidFill>
                  <a:srgbClr val="BE0F2E"/>
                </a:solidFill>
              </a:rPr>
              <a:t>Remplacement agent public momentanément indisponible</a:t>
            </a:r>
            <a:endParaRPr lang="fr-FR" sz="2400" b="1" dirty="0">
              <a:solidFill>
                <a:srgbClr val="BE0F2E"/>
              </a:solidFill>
            </a:endParaRPr>
          </a:p>
          <a:p>
            <a:pPr algn="ctr"/>
            <a:r>
              <a:rPr lang="fr-FR" sz="2000" b="1" i="1" dirty="0" smtClean="0">
                <a:solidFill>
                  <a:srgbClr val="3F2270">
                    <a:lumMod val="75000"/>
                  </a:srgbClr>
                </a:solidFill>
              </a:rPr>
              <a:t>Article L332-13 </a:t>
            </a:r>
            <a:r>
              <a:rPr lang="fr-FR" sz="2000" b="1" i="1" dirty="0">
                <a:solidFill>
                  <a:srgbClr val="3F2270">
                    <a:lumMod val="75000"/>
                  </a:srgbClr>
                </a:solidFill>
              </a:rPr>
              <a:t>du CGFP (ex. article </a:t>
            </a:r>
            <a:r>
              <a:rPr lang="fr-FR" sz="2000" b="1" i="1" dirty="0" smtClean="0">
                <a:solidFill>
                  <a:srgbClr val="3F2270">
                    <a:lumMod val="75000"/>
                  </a:srgbClr>
                </a:solidFill>
              </a:rPr>
              <a:t>3-1 </a:t>
            </a:r>
            <a:r>
              <a:rPr lang="fr-FR" sz="2000" b="1" i="1" dirty="0">
                <a:solidFill>
                  <a:srgbClr val="3F2270">
                    <a:lumMod val="75000"/>
                  </a:srgbClr>
                </a:solidFill>
              </a:rPr>
              <a:t>de la loi n°84-53)</a:t>
            </a:r>
          </a:p>
          <a:p>
            <a:endParaRPr lang="fr-FR" sz="2000" u="sng" dirty="0" smtClean="0">
              <a:solidFill>
                <a:srgbClr val="3F2270"/>
              </a:solidFill>
            </a:endParaRPr>
          </a:p>
          <a:p>
            <a:pPr marL="342900" indent="-342900">
              <a:buFont typeface="Arial" panose="020B0604020202020204" pitchFamily="34" charset="0"/>
              <a:buChar char="•"/>
            </a:pPr>
            <a:r>
              <a:rPr lang="fr-FR" sz="2000" dirty="0" smtClean="0">
                <a:solidFill>
                  <a:srgbClr val="3F2270">
                    <a:lumMod val="75000"/>
                  </a:srgbClr>
                </a:solidFill>
              </a:rPr>
              <a:t>Emploi permanent</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Pas de recherche de fonctionnaire donc pas de mesure de publicité</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Utilisation du poste de l’agent </a:t>
            </a:r>
            <a:r>
              <a:rPr lang="fr-FR" sz="2000" dirty="0" smtClean="0">
                <a:solidFill>
                  <a:srgbClr val="3F2270">
                    <a:lumMod val="75000"/>
                  </a:srgbClr>
                </a:solidFill>
              </a:rPr>
              <a:t>absent</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Liste </a:t>
            </a:r>
            <a:r>
              <a:rPr lang="fr-FR" sz="2000" dirty="0">
                <a:solidFill>
                  <a:srgbClr val="3F2270">
                    <a:lumMod val="75000"/>
                  </a:srgbClr>
                </a:solidFill>
              </a:rPr>
              <a:t>exhaustive </a:t>
            </a:r>
            <a:r>
              <a:rPr lang="fr-FR" sz="2000" dirty="0" smtClean="0">
                <a:solidFill>
                  <a:srgbClr val="3F2270">
                    <a:lumMod val="75000"/>
                  </a:srgbClr>
                </a:solidFill>
              </a:rPr>
              <a:t>d’absences</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lgn="just">
              <a:buFont typeface="Arial" panose="020B0604020202020204" pitchFamily="34" charset="0"/>
              <a:buChar char="•"/>
            </a:pPr>
            <a:r>
              <a:rPr lang="fr-FR" sz="2000" dirty="0" smtClean="0">
                <a:solidFill>
                  <a:srgbClr val="3F2270">
                    <a:lumMod val="75000"/>
                  </a:srgbClr>
                </a:solidFill>
              </a:rPr>
              <a:t>En </a:t>
            </a:r>
            <a:r>
              <a:rPr lang="fr-FR" sz="2000" dirty="0">
                <a:solidFill>
                  <a:srgbClr val="3F2270">
                    <a:lumMod val="75000"/>
                  </a:srgbClr>
                </a:solidFill>
              </a:rPr>
              <a:t>cas de changement de motif d’indisponibilité, un nouveau contrat doit être pris en visant le nouveau </a:t>
            </a:r>
            <a:r>
              <a:rPr lang="fr-FR" sz="2000" dirty="0" smtClean="0">
                <a:solidFill>
                  <a:srgbClr val="3F2270">
                    <a:lumMod val="75000"/>
                  </a:srgbClr>
                </a:solidFill>
              </a:rPr>
              <a:t>motif</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Transmission du contrat au contrôle de légalité</a:t>
            </a:r>
          </a:p>
          <a:p>
            <a:endParaRPr lang="fr-FR" sz="2000" dirty="0">
              <a:solidFill>
                <a:srgbClr val="3F2270"/>
              </a:solidFill>
            </a:endParaRPr>
          </a:p>
          <a:p>
            <a:pPr marL="342900" indent="-342900">
              <a:buFont typeface="Arial" panose="020B0604020202020204" pitchFamily="34" charset="0"/>
              <a:buChar char="•"/>
            </a:pPr>
            <a:endParaRPr lang="fr-FR" sz="2000" dirty="0" smtClean="0">
              <a:solidFill>
                <a:srgbClr val="3F2270"/>
              </a:solidFill>
            </a:endParaRPr>
          </a:p>
          <a:p>
            <a:pPr marL="342900" indent="-342900">
              <a:buFont typeface="Wingdings" panose="05000000000000000000" pitchFamily="2" charset="2"/>
              <a:buChar char="q"/>
            </a:pPr>
            <a:endParaRPr lang="fr-FR" sz="2800" dirty="0">
              <a:solidFill>
                <a:srgbClr val="3F2270"/>
              </a:solidFill>
            </a:endParaRPr>
          </a:p>
        </p:txBody>
      </p:sp>
    </p:spTree>
    <p:extLst>
      <p:ext uri="{BB962C8B-B14F-4D97-AF65-F5344CB8AC3E}">
        <p14:creationId xmlns:p14="http://schemas.microsoft.com/office/powerpoint/2010/main" val="3399917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a:solidFill>
                  <a:srgbClr val="1F92B7"/>
                </a:solidFill>
              </a:rPr>
              <a:t>III. </a:t>
            </a:r>
            <a:r>
              <a:rPr lang="fr-FR" altLang="fr-FR" sz="3200" b="1" dirty="0" smtClean="0">
                <a:solidFill>
                  <a:srgbClr val="1F92B7"/>
                </a:solidFill>
              </a:rPr>
              <a:t>Points </a:t>
            </a:r>
            <a:r>
              <a:rPr lang="fr-FR" altLang="fr-FR" sz="3200" b="1" dirty="0">
                <a:solidFill>
                  <a:srgbClr val="1F92B7"/>
                </a:solidFill>
              </a:rPr>
              <a:t>de vigilance spécifiques</a:t>
            </a:r>
            <a:endParaRPr lang="fr-FR" altLang="fr-FR" b="1" dirty="0">
              <a:solidFill>
                <a:srgbClr val="1F92B7"/>
              </a:solidFill>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5509200"/>
          </a:xfrm>
          <a:prstGeom prst="rect">
            <a:avLst/>
          </a:prstGeom>
        </p:spPr>
        <p:txBody>
          <a:bodyPr wrap="square">
            <a:spAutoFit/>
          </a:bodyPr>
          <a:lstStyle/>
          <a:p>
            <a:pPr marL="342900" indent="-342900">
              <a:buFont typeface="Wingdings"/>
              <a:buChar char="F"/>
            </a:pPr>
            <a:r>
              <a:rPr lang="fr-FR" sz="2400" b="1" dirty="0" smtClean="0">
                <a:solidFill>
                  <a:srgbClr val="BE0F2E"/>
                </a:solidFill>
              </a:rPr>
              <a:t>Vacance temporaire d’emploi dans l’attente du recrutement d’un fonctionnaire</a:t>
            </a:r>
          </a:p>
          <a:p>
            <a:pPr algn="ctr"/>
            <a:r>
              <a:rPr lang="fr-FR" sz="2000" b="1" i="1" dirty="0" smtClean="0">
                <a:solidFill>
                  <a:srgbClr val="3F2270">
                    <a:lumMod val="75000"/>
                  </a:srgbClr>
                </a:solidFill>
              </a:rPr>
              <a:t>Article L332-14 </a:t>
            </a:r>
            <a:r>
              <a:rPr lang="fr-FR" sz="2000" b="1" i="1" dirty="0">
                <a:solidFill>
                  <a:srgbClr val="3F2270">
                    <a:lumMod val="75000"/>
                  </a:srgbClr>
                </a:solidFill>
              </a:rPr>
              <a:t>du CGFP (ex. article </a:t>
            </a:r>
            <a:r>
              <a:rPr lang="fr-FR" sz="2000" b="1" i="1" dirty="0" smtClean="0">
                <a:solidFill>
                  <a:srgbClr val="3F2270">
                    <a:lumMod val="75000"/>
                  </a:srgbClr>
                </a:solidFill>
              </a:rPr>
              <a:t>3-2 </a:t>
            </a:r>
            <a:r>
              <a:rPr lang="fr-FR" sz="2000" b="1" i="1" dirty="0">
                <a:solidFill>
                  <a:srgbClr val="3F2270">
                    <a:lumMod val="75000"/>
                  </a:srgbClr>
                </a:solidFill>
              </a:rPr>
              <a:t>de la loi n°84-53)</a:t>
            </a:r>
          </a:p>
          <a:p>
            <a:endParaRPr lang="fr-FR" sz="2000" u="sng" dirty="0" smtClean="0">
              <a:solidFill>
                <a:srgbClr val="3F2270"/>
              </a:solidFill>
            </a:endParaRPr>
          </a:p>
          <a:p>
            <a:pPr marL="342900" indent="-342900">
              <a:buFont typeface="Arial" panose="020B0604020202020204" pitchFamily="34" charset="0"/>
              <a:buChar char="•"/>
            </a:pPr>
            <a:r>
              <a:rPr lang="fr-FR" sz="2000" dirty="0" smtClean="0">
                <a:solidFill>
                  <a:srgbClr val="3F2270">
                    <a:lumMod val="75000"/>
                  </a:srgbClr>
                </a:solidFill>
              </a:rPr>
              <a:t>Emploi permanent</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Recherche de fonctionnaire donc mesure </a:t>
            </a:r>
            <a:r>
              <a:rPr lang="fr-FR" sz="2000" dirty="0">
                <a:solidFill>
                  <a:srgbClr val="3F2270">
                    <a:lumMod val="75000"/>
                  </a:srgbClr>
                </a:solidFill>
              </a:rPr>
              <a:t>de </a:t>
            </a:r>
            <a:r>
              <a:rPr lang="fr-FR" sz="2000" dirty="0" smtClean="0">
                <a:solidFill>
                  <a:srgbClr val="3F2270">
                    <a:lumMod val="75000"/>
                  </a:srgbClr>
                </a:solidFill>
              </a:rPr>
              <a:t>publicité</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Délibération doit prévoir la possibilité de recruter un contractuel</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Transmission </a:t>
            </a:r>
            <a:r>
              <a:rPr lang="fr-FR" sz="2000" dirty="0">
                <a:solidFill>
                  <a:srgbClr val="3F2270">
                    <a:lumMod val="75000"/>
                  </a:srgbClr>
                </a:solidFill>
              </a:rPr>
              <a:t>du contrat au contrôle de </a:t>
            </a:r>
            <a:r>
              <a:rPr lang="fr-FR" sz="2000" dirty="0" smtClean="0">
                <a:solidFill>
                  <a:srgbClr val="3F2270">
                    <a:lumMod val="75000"/>
                  </a:srgbClr>
                </a:solidFill>
              </a:rPr>
              <a:t>légalité</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Si réussite à un concours :</a:t>
            </a:r>
          </a:p>
          <a:p>
            <a:pPr marL="800100" lvl="1" indent="-342900">
              <a:buFont typeface="Courier New" panose="02070309020205020404" pitchFamily="49" charset="0"/>
              <a:buChar char="o"/>
            </a:pPr>
            <a:r>
              <a:rPr lang="fr-FR" sz="2000" dirty="0">
                <a:solidFill>
                  <a:srgbClr val="3F2270">
                    <a:lumMod val="75000"/>
                  </a:srgbClr>
                </a:solidFill>
              </a:rPr>
              <a:t>pas d’obligation de nommer l’agent stagiaire</a:t>
            </a:r>
          </a:p>
          <a:p>
            <a:pPr marL="800100" lvl="1" indent="-342900">
              <a:buFont typeface="Courier New" panose="02070309020205020404" pitchFamily="49" charset="0"/>
              <a:buChar char="o"/>
            </a:pPr>
            <a:r>
              <a:rPr lang="fr-FR" sz="2000" dirty="0">
                <a:solidFill>
                  <a:srgbClr val="3F2270">
                    <a:lumMod val="75000"/>
                  </a:srgbClr>
                </a:solidFill>
              </a:rPr>
              <a:t>pas de mesure de publicité en cas de nomination stagiaire</a:t>
            </a:r>
          </a:p>
          <a:p>
            <a:endParaRPr lang="fr-FR" sz="2000" dirty="0">
              <a:solidFill>
                <a:srgbClr val="3F2270"/>
              </a:solidFill>
            </a:endParaRPr>
          </a:p>
          <a:p>
            <a:pPr marL="342900" indent="-342900">
              <a:buFont typeface="Arial" panose="020B0604020202020204" pitchFamily="34" charset="0"/>
              <a:buChar char="•"/>
            </a:pPr>
            <a:endParaRPr lang="fr-FR" sz="2000" dirty="0" smtClean="0">
              <a:solidFill>
                <a:srgbClr val="3F2270"/>
              </a:solidFill>
            </a:endParaRPr>
          </a:p>
          <a:p>
            <a:pPr marL="342900" indent="-342900">
              <a:buFont typeface="Wingdings" panose="05000000000000000000" pitchFamily="2" charset="2"/>
              <a:buChar char="q"/>
            </a:pPr>
            <a:endParaRPr lang="fr-FR" sz="2800" dirty="0">
              <a:solidFill>
                <a:srgbClr val="3F2270"/>
              </a:solidFill>
            </a:endParaRPr>
          </a:p>
        </p:txBody>
      </p:sp>
    </p:spTree>
    <p:extLst>
      <p:ext uri="{BB962C8B-B14F-4D97-AF65-F5344CB8AC3E}">
        <p14:creationId xmlns:p14="http://schemas.microsoft.com/office/powerpoint/2010/main" val="96675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a:solidFill>
                  <a:srgbClr val="1F92B7"/>
                </a:solidFill>
              </a:rPr>
              <a:t>III. </a:t>
            </a:r>
            <a:r>
              <a:rPr lang="fr-FR" altLang="fr-FR" sz="3200" b="1" dirty="0" smtClean="0">
                <a:solidFill>
                  <a:srgbClr val="1F92B7"/>
                </a:solidFill>
              </a:rPr>
              <a:t>Points </a:t>
            </a:r>
            <a:r>
              <a:rPr lang="fr-FR" altLang="fr-FR" sz="3200" b="1" dirty="0">
                <a:solidFill>
                  <a:srgbClr val="1F92B7"/>
                </a:solidFill>
              </a:rPr>
              <a:t>de vigilance spécifiques</a:t>
            </a:r>
            <a:endParaRPr lang="fr-FR" altLang="fr-FR" b="1" dirty="0">
              <a:solidFill>
                <a:srgbClr val="1F92B7"/>
              </a:solidFill>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70"/>
            <a:ext cx="10753195" cy="3847207"/>
          </a:xfrm>
          <a:prstGeom prst="rect">
            <a:avLst/>
          </a:prstGeom>
        </p:spPr>
        <p:txBody>
          <a:bodyPr wrap="square">
            <a:spAutoFit/>
          </a:bodyPr>
          <a:lstStyle/>
          <a:p>
            <a:r>
              <a:rPr lang="fr-FR" sz="2400" dirty="0">
                <a:solidFill>
                  <a:srgbClr val="BE0F2E"/>
                </a:solidFill>
                <a:sym typeface="Wingdings"/>
              </a:rPr>
              <a:t> </a:t>
            </a:r>
            <a:r>
              <a:rPr lang="fr-FR" sz="2400" b="1" dirty="0" smtClean="0">
                <a:solidFill>
                  <a:srgbClr val="BE0F2E"/>
                </a:solidFill>
                <a:sym typeface="Wingdings"/>
              </a:rPr>
              <a:t>Autres emplois permanents</a:t>
            </a:r>
          </a:p>
          <a:p>
            <a:pPr algn="ctr"/>
            <a:r>
              <a:rPr lang="fr-FR" sz="2000" b="1" i="1" dirty="0" smtClean="0">
                <a:solidFill>
                  <a:srgbClr val="3F2270">
                    <a:lumMod val="75000"/>
                  </a:srgbClr>
                </a:solidFill>
              </a:rPr>
              <a:t>Article L332-8 </a:t>
            </a:r>
            <a:r>
              <a:rPr lang="fr-FR" sz="2000" b="1" i="1" dirty="0">
                <a:solidFill>
                  <a:srgbClr val="3F2270">
                    <a:lumMod val="75000"/>
                  </a:srgbClr>
                </a:solidFill>
              </a:rPr>
              <a:t>du CGFP (ex. article 3-3 de la loi n°84-53)</a:t>
            </a:r>
          </a:p>
          <a:p>
            <a:endParaRPr lang="fr-FR" sz="2000" dirty="0">
              <a:solidFill>
                <a:srgbClr val="3F2270">
                  <a:lumMod val="75000"/>
                </a:srgbClr>
              </a:solidFill>
            </a:endParaRPr>
          </a:p>
          <a:p>
            <a:pPr marL="342900" indent="-342900" algn="just">
              <a:buFont typeface="Arial" panose="020B0604020202020204" pitchFamily="34" charset="0"/>
              <a:buChar char="•"/>
            </a:pPr>
            <a:r>
              <a:rPr lang="fr-FR" sz="2000" dirty="0">
                <a:solidFill>
                  <a:srgbClr val="3F2270">
                    <a:lumMod val="75000"/>
                  </a:srgbClr>
                </a:solidFill>
              </a:rPr>
              <a:t>1° </a:t>
            </a:r>
            <a:r>
              <a:rPr lang="fr-FR" sz="2000" dirty="0" smtClean="0">
                <a:solidFill>
                  <a:srgbClr val="3F2270">
                    <a:lumMod val="75000"/>
                  </a:srgbClr>
                </a:solidFill>
              </a:rPr>
              <a:t>Lorsqu’il </a:t>
            </a:r>
            <a:r>
              <a:rPr lang="fr-FR" sz="2000" dirty="0">
                <a:solidFill>
                  <a:srgbClr val="3F2270">
                    <a:lumMod val="75000"/>
                  </a:srgbClr>
                </a:solidFill>
              </a:rPr>
              <a:t>n'existe pas de cadre d'emplois de fonctionnaires territoriaux susceptibles d'assurer les fonctions </a:t>
            </a:r>
            <a:r>
              <a:rPr lang="fr-FR" sz="2000" dirty="0" smtClean="0">
                <a:solidFill>
                  <a:srgbClr val="3F2270">
                    <a:lumMod val="75000"/>
                  </a:srgbClr>
                </a:solidFill>
              </a:rPr>
              <a:t>correspondantes</a:t>
            </a:r>
          </a:p>
          <a:p>
            <a:pPr marL="342900" indent="-342900" algn="just">
              <a:buFont typeface="Arial" panose="020B0604020202020204" pitchFamily="34" charset="0"/>
              <a:buChar char="•"/>
            </a:pPr>
            <a:endParaRPr lang="fr-FR" sz="2000" dirty="0">
              <a:solidFill>
                <a:srgbClr val="3F2270">
                  <a:lumMod val="75000"/>
                </a:srgbClr>
              </a:solidFill>
            </a:endParaRPr>
          </a:p>
          <a:p>
            <a:pPr marL="342900" indent="-342900" algn="just">
              <a:buFont typeface="Arial" panose="020B0604020202020204" pitchFamily="34" charset="0"/>
              <a:buChar char="•"/>
            </a:pPr>
            <a:r>
              <a:rPr lang="fr-FR" sz="2000" dirty="0" smtClean="0">
                <a:solidFill>
                  <a:srgbClr val="3F2270">
                    <a:lumMod val="75000"/>
                  </a:srgbClr>
                </a:solidFill>
              </a:rPr>
              <a:t>2</a:t>
            </a:r>
            <a:r>
              <a:rPr lang="fr-FR" sz="2000" dirty="0">
                <a:solidFill>
                  <a:srgbClr val="3F2270">
                    <a:lumMod val="75000"/>
                  </a:srgbClr>
                </a:solidFill>
              </a:rPr>
              <a:t>° Lorsque les besoins des services ou la nature des fonctions le justifient et sous réserve qu'aucun fonctionnaire territorial n'a pu être recruté dans les conditions prévues par le présent </a:t>
            </a:r>
            <a:r>
              <a:rPr lang="fr-FR" sz="2000" dirty="0" smtClean="0">
                <a:solidFill>
                  <a:srgbClr val="3F2270">
                    <a:lumMod val="75000"/>
                  </a:srgbClr>
                </a:solidFill>
              </a:rPr>
              <a:t>code</a:t>
            </a:r>
          </a:p>
          <a:p>
            <a:pPr marL="342900" indent="-342900" algn="just">
              <a:buFont typeface="Arial" panose="020B0604020202020204" pitchFamily="34" charset="0"/>
              <a:buChar char="•"/>
            </a:pPr>
            <a:endParaRPr lang="fr-FR" sz="2000" dirty="0">
              <a:solidFill>
                <a:srgbClr val="3F2270">
                  <a:lumMod val="75000"/>
                </a:srgbClr>
              </a:solidFill>
            </a:endParaRPr>
          </a:p>
          <a:p>
            <a:pPr marL="342900" indent="-342900" algn="just">
              <a:buFont typeface="Arial" panose="020B0604020202020204" pitchFamily="34" charset="0"/>
              <a:buChar char="•"/>
            </a:pPr>
            <a:r>
              <a:rPr lang="fr-FR" sz="2000" dirty="0" smtClean="0">
                <a:solidFill>
                  <a:srgbClr val="3F2270">
                    <a:lumMod val="75000"/>
                  </a:srgbClr>
                </a:solidFill>
              </a:rPr>
              <a:t>3</a:t>
            </a:r>
            <a:r>
              <a:rPr lang="fr-FR" sz="2000" dirty="0">
                <a:solidFill>
                  <a:srgbClr val="3F2270">
                    <a:lumMod val="75000"/>
                  </a:srgbClr>
                </a:solidFill>
              </a:rPr>
              <a:t>° Pour tous les emplois des communes de moins de 1 000 habitants et des groupements de communes regroupant moins de 15 000 </a:t>
            </a:r>
            <a:r>
              <a:rPr lang="fr-FR" sz="2000" dirty="0" smtClean="0">
                <a:solidFill>
                  <a:srgbClr val="3F2270">
                    <a:lumMod val="75000"/>
                  </a:srgbClr>
                </a:solidFill>
              </a:rPr>
              <a:t>habitants</a:t>
            </a:r>
          </a:p>
          <a:p>
            <a:pPr algn="just"/>
            <a:endParaRPr lang="fr-FR" sz="2000" dirty="0">
              <a:solidFill>
                <a:srgbClr val="3F2270">
                  <a:lumMod val="75000"/>
                </a:srgbClr>
              </a:solidFill>
            </a:endParaRPr>
          </a:p>
        </p:txBody>
      </p:sp>
    </p:spTree>
    <p:extLst>
      <p:ext uri="{BB962C8B-B14F-4D97-AF65-F5344CB8AC3E}">
        <p14:creationId xmlns:p14="http://schemas.microsoft.com/office/powerpoint/2010/main" val="2503525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a:solidFill>
                  <a:srgbClr val="1F92B7"/>
                </a:solidFill>
              </a:rPr>
              <a:t>III. </a:t>
            </a:r>
            <a:r>
              <a:rPr lang="fr-FR" altLang="fr-FR" sz="3200" b="1" dirty="0" smtClean="0">
                <a:solidFill>
                  <a:srgbClr val="1F92B7"/>
                </a:solidFill>
              </a:rPr>
              <a:t>Points </a:t>
            </a:r>
            <a:r>
              <a:rPr lang="fr-FR" altLang="fr-FR" sz="3200" b="1" dirty="0">
                <a:solidFill>
                  <a:srgbClr val="1F92B7"/>
                </a:solidFill>
              </a:rPr>
              <a:t>de vigilance spécifiques</a:t>
            </a:r>
            <a:endParaRPr lang="fr-FR" altLang="fr-FR" b="1" dirty="0">
              <a:solidFill>
                <a:srgbClr val="1F92B7"/>
              </a:solidFill>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4462760"/>
          </a:xfrm>
          <a:prstGeom prst="rect">
            <a:avLst/>
          </a:prstGeom>
        </p:spPr>
        <p:txBody>
          <a:bodyPr wrap="square">
            <a:spAutoFit/>
          </a:bodyPr>
          <a:lstStyle/>
          <a:p>
            <a:r>
              <a:rPr lang="fr-FR" sz="2400" dirty="0">
                <a:solidFill>
                  <a:srgbClr val="BE0F2E"/>
                </a:solidFill>
                <a:sym typeface="Wingdings"/>
              </a:rPr>
              <a:t> </a:t>
            </a:r>
            <a:r>
              <a:rPr lang="fr-FR" sz="2400" b="1" dirty="0">
                <a:solidFill>
                  <a:srgbClr val="BE0F2E"/>
                </a:solidFill>
                <a:sym typeface="Wingdings"/>
              </a:rPr>
              <a:t>Autres emplois permanents</a:t>
            </a:r>
          </a:p>
          <a:p>
            <a:pPr algn="ctr"/>
            <a:r>
              <a:rPr lang="fr-FR" sz="2000" b="1" i="1" dirty="0" smtClean="0">
                <a:solidFill>
                  <a:srgbClr val="3F2270">
                    <a:lumMod val="75000"/>
                  </a:srgbClr>
                </a:solidFill>
              </a:rPr>
              <a:t>Article L332-8 </a:t>
            </a:r>
            <a:r>
              <a:rPr lang="fr-FR" sz="2000" b="1" i="1" dirty="0">
                <a:solidFill>
                  <a:srgbClr val="3F2270">
                    <a:lumMod val="75000"/>
                  </a:srgbClr>
                </a:solidFill>
              </a:rPr>
              <a:t>du CGFP (ex. article 3-3 de la loi n°84-53)</a:t>
            </a:r>
          </a:p>
          <a:p>
            <a:endParaRPr lang="fr-FR" sz="2000" dirty="0">
              <a:solidFill>
                <a:srgbClr val="3F2270">
                  <a:lumMod val="75000"/>
                </a:srgbClr>
              </a:solidFill>
            </a:endParaRPr>
          </a:p>
          <a:p>
            <a:pPr marL="342900" indent="-342900" algn="just">
              <a:buFont typeface="Arial" panose="020B0604020202020204" pitchFamily="34" charset="0"/>
              <a:buChar char="•"/>
            </a:pPr>
            <a:r>
              <a:rPr lang="fr-FR" sz="2000" dirty="0" smtClean="0">
                <a:solidFill>
                  <a:srgbClr val="3F2270">
                    <a:lumMod val="75000"/>
                  </a:srgbClr>
                </a:solidFill>
              </a:rPr>
              <a:t>4</a:t>
            </a:r>
            <a:r>
              <a:rPr lang="fr-FR" sz="2000" dirty="0">
                <a:solidFill>
                  <a:srgbClr val="3F2270">
                    <a:lumMod val="75000"/>
                  </a:srgbClr>
                </a:solidFill>
              </a:rPr>
              <a:t>° Pour tous les emplois des communes nouvelles issues de la fusion de communes de moins de 1 000 </a:t>
            </a:r>
            <a:r>
              <a:rPr lang="fr-FR" sz="2000" dirty="0" smtClean="0">
                <a:solidFill>
                  <a:srgbClr val="3F2270">
                    <a:lumMod val="75000"/>
                  </a:srgbClr>
                </a:solidFill>
              </a:rPr>
              <a:t>habitants</a:t>
            </a:r>
            <a:endParaRPr lang="fr-FR" sz="2000" dirty="0">
              <a:solidFill>
                <a:srgbClr val="3F2270">
                  <a:lumMod val="75000"/>
                </a:srgbClr>
              </a:solidFill>
            </a:endParaRPr>
          </a:p>
          <a:p>
            <a:pPr marL="342900" indent="-342900" algn="just">
              <a:buFont typeface="Arial" panose="020B0604020202020204" pitchFamily="34" charset="0"/>
              <a:buChar char="•"/>
            </a:pPr>
            <a:endParaRPr lang="fr-FR" sz="2000" dirty="0">
              <a:solidFill>
                <a:srgbClr val="3F2270">
                  <a:lumMod val="75000"/>
                </a:srgbClr>
              </a:solidFill>
            </a:endParaRPr>
          </a:p>
          <a:p>
            <a:pPr marL="342900" indent="-342900" algn="just">
              <a:buFont typeface="Arial" panose="020B0604020202020204" pitchFamily="34" charset="0"/>
              <a:buChar char="•"/>
            </a:pPr>
            <a:r>
              <a:rPr lang="fr-FR" sz="2000" dirty="0" smtClean="0">
                <a:solidFill>
                  <a:srgbClr val="3F2270">
                    <a:lumMod val="75000"/>
                  </a:srgbClr>
                </a:solidFill>
              </a:rPr>
              <a:t>5</a:t>
            </a:r>
            <a:r>
              <a:rPr lang="fr-FR" sz="2000" dirty="0">
                <a:solidFill>
                  <a:srgbClr val="3F2270">
                    <a:lumMod val="75000"/>
                  </a:srgbClr>
                </a:solidFill>
              </a:rPr>
              <a:t>° Pour les autres collectivités territoriales ou établissements mentionnés à l'article </a:t>
            </a:r>
            <a:r>
              <a:rPr lang="fr-FR" sz="2000" dirty="0" smtClean="0">
                <a:solidFill>
                  <a:srgbClr val="3F2270">
                    <a:lumMod val="75000"/>
                  </a:srgbClr>
                </a:solidFill>
              </a:rPr>
              <a:t>L4</a:t>
            </a:r>
            <a:r>
              <a:rPr lang="fr-FR" sz="2000" dirty="0">
                <a:solidFill>
                  <a:srgbClr val="3F2270">
                    <a:lumMod val="75000"/>
                  </a:srgbClr>
                </a:solidFill>
              </a:rPr>
              <a:t>, pour tous les emplois à temps non complet lorsque la quotité de temps de travail est inférieure à 50 </a:t>
            </a:r>
            <a:r>
              <a:rPr lang="fr-FR" sz="2000" dirty="0" smtClean="0">
                <a:solidFill>
                  <a:srgbClr val="3F2270">
                    <a:lumMod val="75000"/>
                  </a:srgbClr>
                </a:solidFill>
              </a:rPr>
              <a:t>%</a:t>
            </a:r>
          </a:p>
          <a:p>
            <a:pPr marL="342900" indent="-342900" algn="just">
              <a:buFont typeface="Arial" panose="020B0604020202020204" pitchFamily="34" charset="0"/>
              <a:buChar char="•"/>
            </a:pPr>
            <a:endParaRPr lang="fr-FR" sz="2000" dirty="0" smtClean="0">
              <a:solidFill>
                <a:srgbClr val="3F2270">
                  <a:lumMod val="75000"/>
                </a:srgbClr>
              </a:solidFill>
            </a:endParaRPr>
          </a:p>
          <a:p>
            <a:pPr marL="342900" indent="-342900" algn="just">
              <a:buFont typeface="Arial" panose="020B0604020202020204" pitchFamily="34" charset="0"/>
              <a:buChar char="•"/>
            </a:pPr>
            <a:r>
              <a:rPr lang="fr-FR" sz="2000" dirty="0">
                <a:solidFill>
                  <a:srgbClr val="3F2270">
                    <a:lumMod val="75000"/>
                  </a:srgbClr>
                </a:solidFill>
              </a:rPr>
              <a:t>6° Pour les emplois des communes de moins de 2 000 habitants et des groupements de communes de moins de 10 000 habitants dont la création ou la suppression dépend de la décision d'une autorité qui s'impose à la collectivité ou à l'établissement en matière de création, de changement de périmètre ou de suppression d'un service public</a:t>
            </a:r>
            <a:r>
              <a:rPr lang="fr-FR" sz="2000" dirty="0" smtClean="0">
                <a:solidFill>
                  <a:srgbClr val="3F2270">
                    <a:lumMod val="75000"/>
                  </a:srgbClr>
                </a:solidFill>
              </a:rPr>
              <a:t>.</a:t>
            </a:r>
          </a:p>
          <a:p>
            <a:pPr algn="just"/>
            <a:endParaRPr lang="fr-FR" sz="2000" dirty="0">
              <a:solidFill>
                <a:srgbClr val="3F2270">
                  <a:lumMod val="75000"/>
                </a:srgbClr>
              </a:solidFill>
            </a:endParaRPr>
          </a:p>
        </p:txBody>
      </p:sp>
    </p:spTree>
    <p:extLst>
      <p:ext uri="{BB962C8B-B14F-4D97-AF65-F5344CB8AC3E}">
        <p14:creationId xmlns:p14="http://schemas.microsoft.com/office/powerpoint/2010/main" val="3291656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a:solidFill>
                  <a:srgbClr val="1F92B7"/>
                </a:solidFill>
              </a:rPr>
              <a:t>III. </a:t>
            </a:r>
            <a:r>
              <a:rPr lang="fr-FR" altLang="fr-FR" sz="3200" b="1" dirty="0" smtClean="0">
                <a:solidFill>
                  <a:srgbClr val="1F92B7"/>
                </a:solidFill>
              </a:rPr>
              <a:t>Points </a:t>
            </a:r>
            <a:r>
              <a:rPr lang="fr-FR" altLang="fr-FR" sz="3200" b="1" dirty="0">
                <a:solidFill>
                  <a:srgbClr val="1F92B7"/>
                </a:solidFill>
              </a:rPr>
              <a:t>de vigilance spécifiques</a:t>
            </a:r>
            <a:endParaRPr lang="fr-FR" altLang="fr-FR" b="1" dirty="0">
              <a:solidFill>
                <a:srgbClr val="1F92B7"/>
              </a:solidFill>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68"/>
            <a:ext cx="10753195" cy="5570756"/>
          </a:xfrm>
          <a:prstGeom prst="rect">
            <a:avLst/>
          </a:prstGeom>
        </p:spPr>
        <p:txBody>
          <a:bodyPr wrap="square">
            <a:spAutoFit/>
          </a:bodyPr>
          <a:lstStyle/>
          <a:p>
            <a:r>
              <a:rPr lang="fr-FR" sz="2400" dirty="0">
                <a:solidFill>
                  <a:srgbClr val="BE0F2E"/>
                </a:solidFill>
                <a:sym typeface="Wingdings"/>
              </a:rPr>
              <a:t> </a:t>
            </a:r>
            <a:r>
              <a:rPr lang="fr-FR" sz="2400" b="1" dirty="0">
                <a:solidFill>
                  <a:srgbClr val="BE0F2E"/>
                </a:solidFill>
                <a:sym typeface="Wingdings"/>
              </a:rPr>
              <a:t>Autres emplois permanents</a:t>
            </a:r>
          </a:p>
          <a:p>
            <a:pPr algn="ctr"/>
            <a:r>
              <a:rPr lang="fr-FR" sz="2000" b="1" i="1" dirty="0">
                <a:solidFill>
                  <a:srgbClr val="3F2270">
                    <a:lumMod val="75000"/>
                  </a:srgbClr>
                </a:solidFill>
              </a:rPr>
              <a:t>Article L332-8 du CGFP (ex. article 3-3 de la loi n°84-53)</a:t>
            </a:r>
          </a:p>
          <a:p>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Recherche de fonctionnaire donc mesure de publicité</a:t>
            </a:r>
          </a:p>
          <a:p>
            <a:pPr marL="342900" indent="-342900">
              <a:buFont typeface="Arial" panose="020B0604020202020204" pitchFamily="34" charset="0"/>
              <a:buChar char="•"/>
            </a:pPr>
            <a:endParaRPr lang="fr-FR" sz="2000" dirty="0" smtClean="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Délibération doit prévoir la possibilité de recruter un contractuel</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Transmission </a:t>
            </a:r>
            <a:r>
              <a:rPr lang="fr-FR" sz="2000" dirty="0">
                <a:solidFill>
                  <a:srgbClr val="3F2270">
                    <a:lumMod val="75000"/>
                  </a:srgbClr>
                </a:solidFill>
              </a:rPr>
              <a:t>du contrat au contrôle de </a:t>
            </a:r>
            <a:r>
              <a:rPr lang="fr-FR" sz="2000" dirty="0" smtClean="0">
                <a:solidFill>
                  <a:srgbClr val="3F2270">
                    <a:lumMod val="75000"/>
                  </a:srgbClr>
                </a:solidFill>
              </a:rPr>
              <a:t>légalité</a:t>
            </a:r>
          </a:p>
          <a:p>
            <a:pPr marL="342900" indent="-342900">
              <a:buFont typeface="Arial" panose="020B0604020202020204" pitchFamily="34" charset="0"/>
              <a:buChar char="•"/>
            </a:pPr>
            <a:endParaRPr lang="fr-FR" sz="2000" dirty="0">
              <a:solidFill>
                <a:srgbClr val="3F2270">
                  <a:lumMod val="75000"/>
                </a:srgbClr>
              </a:solidFill>
            </a:endParaRPr>
          </a:p>
          <a:p>
            <a:pPr marL="342900" indent="-342900">
              <a:buFont typeface="Arial" panose="020B0604020202020204" pitchFamily="34" charset="0"/>
              <a:buChar char="•"/>
            </a:pPr>
            <a:r>
              <a:rPr lang="fr-FR" sz="2000" dirty="0" smtClean="0">
                <a:solidFill>
                  <a:srgbClr val="3F2270">
                    <a:lumMod val="75000"/>
                  </a:srgbClr>
                </a:solidFill>
              </a:rPr>
              <a:t>Si réussite à un concours :</a:t>
            </a:r>
          </a:p>
          <a:p>
            <a:pPr marL="800100" lvl="1" indent="-342900">
              <a:buFont typeface="Courier New" panose="02070309020205020404" pitchFamily="49" charset="0"/>
              <a:buChar char="o"/>
            </a:pPr>
            <a:r>
              <a:rPr lang="fr-FR" sz="2000" dirty="0" smtClean="0">
                <a:solidFill>
                  <a:srgbClr val="3F2270">
                    <a:lumMod val="75000"/>
                  </a:srgbClr>
                </a:solidFill>
              </a:rPr>
              <a:t>pas d’obligation de nommer l’agent stagiaire</a:t>
            </a:r>
          </a:p>
          <a:p>
            <a:pPr marL="800100" lvl="1" indent="-342900">
              <a:buFont typeface="Courier New" panose="02070309020205020404" pitchFamily="49" charset="0"/>
              <a:buChar char="o"/>
            </a:pPr>
            <a:r>
              <a:rPr lang="fr-FR" sz="2000" dirty="0" smtClean="0">
                <a:solidFill>
                  <a:srgbClr val="3F2270">
                    <a:lumMod val="75000"/>
                  </a:srgbClr>
                </a:solidFill>
              </a:rPr>
              <a:t>pas de mesure de publicité en cas de nomination stagiaire</a:t>
            </a:r>
          </a:p>
          <a:p>
            <a:pPr lvl="1"/>
            <a:endParaRPr lang="fr-FR" sz="2000" dirty="0">
              <a:solidFill>
                <a:srgbClr val="3F2270">
                  <a:lumMod val="75000"/>
                </a:srgbClr>
              </a:solidFill>
            </a:endParaRPr>
          </a:p>
          <a:p>
            <a:pPr marL="342900" indent="-342900">
              <a:buFont typeface="Arial" panose="020B0604020202020204" pitchFamily="34" charset="0"/>
              <a:buChar char="•"/>
            </a:pPr>
            <a:r>
              <a:rPr lang="fr-FR" sz="2000" dirty="0">
                <a:solidFill>
                  <a:srgbClr val="3F2270">
                    <a:lumMod val="75000"/>
                  </a:srgbClr>
                </a:solidFill>
              </a:rPr>
              <a:t>Si, à l’issue </a:t>
            </a:r>
            <a:r>
              <a:rPr lang="fr-FR" sz="2000" dirty="0" smtClean="0">
                <a:solidFill>
                  <a:srgbClr val="3F2270">
                    <a:lumMod val="75000"/>
                  </a:srgbClr>
                </a:solidFill>
              </a:rPr>
              <a:t>d’une durée </a:t>
            </a:r>
            <a:r>
              <a:rPr lang="fr-FR" sz="2000" dirty="0">
                <a:solidFill>
                  <a:srgbClr val="3F2270">
                    <a:lumMod val="75000"/>
                  </a:srgbClr>
                </a:solidFill>
              </a:rPr>
              <a:t>de 6 ans, le contrat est reconduit, il ne peut l’être que par décision expresse et pour une durée indéterminée</a:t>
            </a:r>
          </a:p>
          <a:p>
            <a:pPr marL="342900" indent="-342900">
              <a:buFont typeface="Arial" panose="020B0604020202020204" pitchFamily="34" charset="0"/>
              <a:buChar char="•"/>
            </a:pPr>
            <a:endParaRPr lang="fr-FR" sz="2000" dirty="0" smtClean="0">
              <a:solidFill>
                <a:srgbClr val="3F2270"/>
              </a:solidFill>
            </a:endParaRPr>
          </a:p>
          <a:p>
            <a:pPr marL="342900" indent="-342900">
              <a:buFont typeface="Wingdings" panose="05000000000000000000" pitchFamily="2" charset="2"/>
              <a:buChar char="q"/>
            </a:pPr>
            <a:endParaRPr lang="fr-FR" sz="2800" dirty="0">
              <a:solidFill>
                <a:srgbClr val="3F2270"/>
              </a:solidFill>
            </a:endParaRPr>
          </a:p>
        </p:txBody>
      </p:sp>
    </p:spTree>
    <p:extLst>
      <p:ext uri="{BB962C8B-B14F-4D97-AF65-F5344CB8AC3E}">
        <p14:creationId xmlns:p14="http://schemas.microsoft.com/office/powerpoint/2010/main" val="3418655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smtClean="0">
                <a:ln w="1905"/>
                <a:solidFill>
                  <a:schemeClr val="accent1"/>
                </a:solidFill>
                <a:latin typeface="Calibri" panose="020F0502020204030204" pitchFamily="34" charset="0"/>
                <a:cs typeface="Calibri" panose="020F0502020204030204" pitchFamily="34" charset="0"/>
              </a:rPr>
              <a:t>IV. Temps d’échange</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Tree>
    <p:extLst>
      <p:ext uri="{BB962C8B-B14F-4D97-AF65-F5344CB8AC3E}">
        <p14:creationId xmlns:p14="http://schemas.microsoft.com/office/powerpoint/2010/main" val="2008149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Nas-rd5200\diffusion\Commun Diffusion\Service Communication\Charte graphique\kit de charte graphique\powerpoint\page_texte_bleu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35" y="-1439"/>
            <a:ext cx="12190189" cy="6859439"/>
          </a:xfrm>
          <a:prstGeom prst="rect">
            <a:avLst/>
          </a:prstGeom>
          <a:noFill/>
          <a:extLst>
            <a:ext uri="{909E8E84-426E-40DD-AFC4-6F175D3DCCD1}">
              <a14:hiddenFill xmlns:a14="http://schemas.microsoft.com/office/drawing/2010/main">
                <a:solidFill>
                  <a:srgbClr val="FFFFFF"/>
                </a:solidFill>
              </a14:hiddenFill>
            </a:ext>
          </a:extLst>
        </p:spPr>
      </p:pic>
      <p:sp>
        <p:nvSpPr>
          <p:cNvPr id="6" name="Titre 2"/>
          <p:cNvSpPr txBox="1">
            <a:spLocks/>
          </p:cNvSpPr>
          <p:nvPr/>
        </p:nvSpPr>
        <p:spPr bwMode="auto">
          <a:xfrm>
            <a:off x="609600" y="32850"/>
            <a:ext cx="10972800" cy="99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3500" b="1" kern="0" dirty="0">
                <a:ln w="1905"/>
                <a:solidFill>
                  <a:srgbClr val="1F92B7"/>
                </a:solidFill>
                <a:cs typeface="Calibri" panose="020F0502020204030204" pitchFamily="34" charset="0"/>
              </a:rPr>
              <a:t>Contact </a:t>
            </a:r>
          </a:p>
        </p:txBody>
      </p:sp>
      <p:sp>
        <p:nvSpPr>
          <p:cNvPr id="9" name="Espace réservé du contenu 2"/>
          <p:cNvSpPr>
            <a:spLocks noGrp="1"/>
          </p:cNvSpPr>
          <p:nvPr>
            <p:ph idx="1"/>
          </p:nvPr>
        </p:nvSpPr>
        <p:spPr>
          <a:xfrm>
            <a:off x="589860" y="3559621"/>
            <a:ext cx="10972800" cy="3134910"/>
          </a:xfrm>
        </p:spPr>
        <p:txBody>
          <a:bodyPr>
            <a:normAutofit/>
          </a:bodyPr>
          <a:lstStyle/>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Centre de Gestion de la Fonction Publique Territoriale de la Haute-Garonne</a:t>
            </a:r>
          </a:p>
          <a:p>
            <a:pPr marL="0" lvl="3" indent="0" algn="ctr">
              <a:spcBef>
                <a:spcPts val="0"/>
              </a:spcBef>
              <a:spcAft>
                <a:spcPts val="2400"/>
              </a:spcAft>
              <a:buNone/>
            </a:pPr>
            <a:r>
              <a:rPr lang="fr-FR" sz="1800" dirty="0">
                <a:latin typeface="Calibri" panose="020F0502020204030204" pitchFamily="34" charset="0"/>
                <a:cs typeface="Calibri" panose="020F0502020204030204" pitchFamily="34" charset="0"/>
              </a:rPr>
              <a:t>590, rue Buissonnière – CS 37666 – 31676 LABEGE CEDEX</a:t>
            </a:r>
          </a:p>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Tel</a:t>
            </a:r>
            <a:r>
              <a:rPr lang="fr-FR" sz="1800" dirty="0">
                <a:latin typeface="Calibri" panose="020F0502020204030204" pitchFamily="34" charset="0"/>
                <a:cs typeface="Calibri" panose="020F0502020204030204" pitchFamily="34" charset="0"/>
              </a:rPr>
              <a:t> : 05 81 91 93 00 – </a:t>
            </a:r>
            <a:r>
              <a:rPr lang="fr-FR" sz="1800" b="1" dirty="0">
                <a:latin typeface="Calibri" panose="020F0502020204030204" pitchFamily="34" charset="0"/>
                <a:cs typeface="Calibri" panose="020F0502020204030204" pitchFamily="34" charset="0"/>
              </a:rPr>
              <a:t>Fax</a:t>
            </a:r>
            <a:r>
              <a:rPr lang="fr-FR" sz="1800" dirty="0">
                <a:latin typeface="Calibri" panose="020F0502020204030204" pitchFamily="34" charset="0"/>
                <a:cs typeface="Calibri" panose="020F0502020204030204" pitchFamily="34" charset="0"/>
              </a:rPr>
              <a:t> : 05 62 26 09 39</a:t>
            </a:r>
          </a:p>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Site internet </a:t>
            </a:r>
            <a:r>
              <a:rPr lang="fr-FR" sz="1800" dirty="0">
                <a:latin typeface="Calibri" panose="020F0502020204030204" pitchFamily="34" charset="0"/>
                <a:cs typeface="Calibri" panose="020F0502020204030204" pitchFamily="34" charset="0"/>
              </a:rPr>
              <a:t>: </a:t>
            </a:r>
            <a:r>
              <a:rPr lang="fr-FR" sz="1800" dirty="0" smtClean="0">
                <a:latin typeface="Calibri" panose="020F0502020204030204" pitchFamily="34" charset="0"/>
                <a:cs typeface="Calibri" panose="020F0502020204030204" pitchFamily="34" charset="0"/>
                <a:hlinkClick r:id="rId3"/>
              </a:rPr>
              <a:t>www.cdg31.fr</a:t>
            </a:r>
            <a:r>
              <a:rPr lang="fr-FR" sz="1800" dirty="0">
                <a:latin typeface="Bodoni MT" panose="02070603080606020203" pitchFamily="18" charset="0"/>
              </a:rPr>
              <a:t>	</a:t>
            </a:r>
          </a:p>
        </p:txBody>
      </p:sp>
      <p:sp>
        <p:nvSpPr>
          <p:cNvPr id="5" name="Espace réservé du contenu 2"/>
          <p:cNvSpPr txBox="1">
            <a:spLocks/>
          </p:cNvSpPr>
          <p:nvPr/>
        </p:nvSpPr>
        <p:spPr bwMode="auto">
          <a:xfrm>
            <a:off x="783357" y="1268763"/>
            <a:ext cx="10972800" cy="176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marL="391146" indent="-391146" algn="l" rtl="0" fontAlgn="base">
              <a:spcBef>
                <a:spcPct val="20000"/>
              </a:spcBef>
              <a:spcAft>
                <a:spcPct val="0"/>
              </a:spcAft>
              <a:buChar char="•"/>
              <a:defRPr sz="3700">
                <a:solidFill>
                  <a:schemeClr val="tx1"/>
                </a:solidFill>
                <a:latin typeface="+mn-lt"/>
                <a:ea typeface="+mn-ea"/>
                <a:cs typeface="+mn-cs"/>
              </a:defRPr>
            </a:lvl1pPr>
            <a:lvl2pPr marL="847483" indent="-325955" algn="l" rtl="0" fontAlgn="base">
              <a:spcBef>
                <a:spcPct val="20000"/>
              </a:spcBef>
              <a:spcAft>
                <a:spcPct val="0"/>
              </a:spcAft>
              <a:buChar char="–"/>
              <a:defRPr sz="3200">
                <a:solidFill>
                  <a:schemeClr val="tx1"/>
                </a:solidFill>
                <a:latin typeface="+mn-lt"/>
              </a:defRPr>
            </a:lvl2pPr>
            <a:lvl3pPr marL="1303820" indent="-260764" algn="l" rtl="0" fontAlgn="base">
              <a:spcBef>
                <a:spcPct val="20000"/>
              </a:spcBef>
              <a:spcAft>
                <a:spcPct val="0"/>
              </a:spcAft>
              <a:buChar char="•"/>
              <a:defRPr sz="2700">
                <a:solidFill>
                  <a:schemeClr val="tx1"/>
                </a:solidFill>
                <a:latin typeface="+mn-lt"/>
              </a:defRPr>
            </a:lvl3pPr>
            <a:lvl4pPr marL="1825348" indent="-260764" algn="l" rtl="0" fontAlgn="base">
              <a:spcBef>
                <a:spcPct val="20000"/>
              </a:spcBef>
              <a:spcAft>
                <a:spcPct val="0"/>
              </a:spcAft>
              <a:buChar char="–"/>
              <a:defRPr sz="2300">
                <a:solidFill>
                  <a:schemeClr val="tx1"/>
                </a:solidFill>
                <a:latin typeface="+mn-lt"/>
              </a:defRPr>
            </a:lvl4pPr>
            <a:lvl5pPr marL="2346876" indent="-260764" algn="l" rtl="0" fontAlgn="base">
              <a:spcBef>
                <a:spcPct val="20000"/>
              </a:spcBef>
              <a:spcAft>
                <a:spcPct val="0"/>
              </a:spcAft>
              <a:buChar char="»"/>
              <a:defRPr sz="2300">
                <a:solidFill>
                  <a:schemeClr val="tx1"/>
                </a:solidFill>
                <a:latin typeface="+mn-lt"/>
              </a:defRPr>
            </a:lvl5pPr>
            <a:lvl6pPr marL="2868404" indent="-260764" algn="l" rtl="0" fontAlgn="base">
              <a:spcBef>
                <a:spcPct val="20000"/>
              </a:spcBef>
              <a:spcAft>
                <a:spcPct val="0"/>
              </a:spcAft>
              <a:buChar char="»"/>
              <a:defRPr sz="2300">
                <a:solidFill>
                  <a:schemeClr val="tx1"/>
                </a:solidFill>
                <a:latin typeface="+mn-lt"/>
              </a:defRPr>
            </a:lvl6pPr>
            <a:lvl7pPr marL="3389932" indent="-260764" algn="l" rtl="0" fontAlgn="base">
              <a:spcBef>
                <a:spcPct val="20000"/>
              </a:spcBef>
              <a:spcAft>
                <a:spcPct val="0"/>
              </a:spcAft>
              <a:buChar char="»"/>
              <a:defRPr sz="2300">
                <a:solidFill>
                  <a:schemeClr val="tx1"/>
                </a:solidFill>
                <a:latin typeface="+mn-lt"/>
              </a:defRPr>
            </a:lvl7pPr>
            <a:lvl8pPr marL="3911460" indent="-260764" algn="l" rtl="0" fontAlgn="base">
              <a:spcBef>
                <a:spcPct val="20000"/>
              </a:spcBef>
              <a:spcAft>
                <a:spcPct val="0"/>
              </a:spcAft>
              <a:buChar char="»"/>
              <a:defRPr sz="2300">
                <a:solidFill>
                  <a:schemeClr val="tx1"/>
                </a:solidFill>
                <a:latin typeface="+mn-lt"/>
              </a:defRPr>
            </a:lvl8pPr>
            <a:lvl9pPr marL="4432988" indent="-260764" algn="l" rtl="0" fontAlgn="base">
              <a:spcBef>
                <a:spcPct val="20000"/>
              </a:spcBef>
              <a:spcAft>
                <a:spcPct val="0"/>
              </a:spcAft>
              <a:buChar char="»"/>
              <a:defRPr sz="2300">
                <a:solidFill>
                  <a:schemeClr val="tx1"/>
                </a:solidFill>
                <a:latin typeface="+mn-lt"/>
              </a:defRPr>
            </a:lvl9pPr>
          </a:lstStyle>
          <a:p>
            <a:pPr marL="0" lvl="3" indent="0" algn="ctr">
              <a:spcBef>
                <a:spcPts val="0"/>
              </a:spcBef>
              <a:spcAft>
                <a:spcPts val="2400"/>
              </a:spcAft>
              <a:buFontTx/>
              <a:buNone/>
            </a:pPr>
            <a:r>
              <a:rPr lang="fr-FR" sz="1800" b="1" kern="0" dirty="0">
                <a:solidFill>
                  <a:prstClr val="black"/>
                </a:solidFill>
                <a:cs typeface="Calibri" panose="020F0502020204030204" pitchFamily="34" charset="0"/>
              </a:rPr>
              <a:t>Service </a:t>
            </a:r>
            <a:r>
              <a:rPr lang="fr-FR" sz="1800" b="1" kern="0" dirty="0" smtClean="0">
                <a:solidFill>
                  <a:prstClr val="black"/>
                </a:solidFill>
                <a:cs typeface="Calibri" panose="020F0502020204030204" pitchFamily="34" charset="0"/>
              </a:rPr>
              <a:t>Gestion du personnel territorial</a:t>
            </a:r>
          </a:p>
          <a:p>
            <a:pPr marL="0" lvl="3" indent="0" algn="ctr">
              <a:spcBef>
                <a:spcPts val="0"/>
              </a:spcBef>
              <a:spcAft>
                <a:spcPts val="0"/>
              </a:spcAft>
              <a:buFontTx/>
              <a:buNone/>
            </a:pPr>
            <a:r>
              <a:rPr lang="fr-FR" sz="1800" b="1" kern="0" dirty="0" smtClean="0">
                <a:solidFill>
                  <a:prstClr val="black"/>
                </a:solidFill>
                <a:cs typeface="Calibri" panose="020F0502020204030204" pitchFamily="34" charset="0"/>
              </a:rPr>
              <a:t>Christine CROS</a:t>
            </a:r>
          </a:p>
          <a:p>
            <a:pPr marL="0" lvl="3" indent="0" algn="ctr">
              <a:spcBef>
                <a:spcPts val="0"/>
              </a:spcBef>
              <a:spcAft>
                <a:spcPts val="2400"/>
              </a:spcAft>
              <a:buFontTx/>
              <a:buNone/>
            </a:pPr>
            <a:r>
              <a:rPr lang="fr-FR" sz="1800" b="1" kern="0" dirty="0" smtClean="0">
                <a:solidFill>
                  <a:prstClr val="black"/>
                </a:solidFill>
                <a:cs typeface="Calibri" panose="020F0502020204030204" pitchFamily="34" charset="0"/>
              </a:rPr>
              <a:t>Thomas BONNAFOUS</a:t>
            </a:r>
            <a:endParaRPr lang="fr-FR" sz="1800" b="1" kern="0" dirty="0">
              <a:solidFill>
                <a:prstClr val="black"/>
              </a:solidFill>
              <a:cs typeface="Calibri" panose="020F0502020204030204" pitchFamily="34" charset="0"/>
            </a:endParaRPr>
          </a:p>
          <a:p>
            <a:pPr marL="0" lvl="3" indent="0" algn="ctr">
              <a:spcBef>
                <a:spcPts val="0"/>
              </a:spcBef>
              <a:spcAft>
                <a:spcPts val="2400"/>
              </a:spcAft>
              <a:buFontTx/>
              <a:buNone/>
            </a:pPr>
            <a:r>
              <a:rPr lang="fr-FR" sz="1800" b="1" kern="0" dirty="0" smtClean="0">
                <a:solidFill>
                  <a:prstClr val="black"/>
                </a:solidFill>
                <a:cs typeface="Calibri" panose="020F0502020204030204" pitchFamily="34" charset="0"/>
              </a:rPr>
              <a:t>Mél </a:t>
            </a:r>
            <a:r>
              <a:rPr lang="fr-FR" sz="1800" b="1" kern="0" dirty="0">
                <a:solidFill>
                  <a:prstClr val="black"/>
                </a:solidFill>
                <a:cs typeface="Calibri" panose="020F0502020204030204" pitchFamily="34" charset="0"/>
              </a:rPr>
              <a:t>: </a:t>
            </a:r>
            <a:r>
              <a:rPr lang="fr-FR" sz="1800" kern="0" dirty="0" smtClean="0">
                <a:solidFill>
                  <a:prstClr val="black"/>
                </a:solidFill>
                <a:cs typeface="Calibri" panose="020F0502020204030204" pitchFamily="34" charset="0"/>
                <a:hlinkClick r:id="rId4"/>
              </a:rPr>
              <a:t>carrieres@cdg31.fr</a:t>
            </a:r>
            <a:endParaRPr lang="fr-FR" sz="1800" kern="0" dirty="0" smtClean="0">
              <a:solidFill>
                <a:prstClr val="black"/>
              </a:solidFill>
              <a:cs typeface="Calibri" panose="020F0502020204030204" pitchFamily="34" charset="0"/>
            </a:endParaRPr>
          </a:p>
          <a:p>
            <a:pPr marL="0" lvl="3" indent="0" algn="ctr">
              <a:spcBef>
                <a:spcPts val="0"/>
              </a:spcBef>
              <a:spcAft>
                <a:spcPts val="2400"/>
              </a:spcAft>
              <a:buFontTx/>
              <a:buNone/>
            </a:pPr>
            <a:endParaRPr lang="fr-FR" sz="1800" b="1" kern="0" dirty="0">
              <a:solidFill>
                <a:prstClr val="black"/>
              </a:solidFill>
              <a:cs typeface="Calibri" panose="020F0502020204030204" pitchFamily="34" charset="0"/>
            </a:endParaRPr>
          </a:p>
        </p:txBody>
      </p:sp>
      <p:cxnSp>
        <p:nvCxnSpPr>
          <p:cNvPr id="3" name="Connecteur droit 2"/>
          <p:cNvCxnSpPr/>
          <p:nvPr/>
        </p:nvCxnSpPr>
        <p:spPr>
          <a:xfrm>
            <a:off x="1" y="3298378"/>
            <a:ext cx="12171355"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8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1000"/>
                                        <p:tgtEl>
                                          <p:spTgt spid="5">
                                            <p:txEl>
                                              <p:pRg st="2" end="2"/>
                                            </p:txEl>
                                          </p:spTgt>
                                        </p:tgtEl>
                                      </p:cBhvr>
                                    </p:animEffect>
                                    <p:anim calcmode="lin" valueType="num">
                                      <p:cBhvr>
                                        <p:cTn id="3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1000"/>
                                        <p:tgtEl>
                                          <p:spTgt spid="5">
                                            <p:txEl>
                                              <p:pRg st="3" end="3"/>
                                            </p:txEl>
                                          </p:spTgt>
                                        </p:tgtEl>
                                      </p:cBhvr>
                                    </p:animEffect>
                                    <p:anim calcmode="lin" valueType="num">
                                      <p:cBhvr>
                                        <p:cTn id="4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3"/>
            <a:ext cx="12190189" cy="6856561"/>
            <a:chOff x="0" y="0"/>
            <a:chExt cx="10691812" cy="7559676"/>
          </a:xfrm>
        </p:grpSpPr>
        <p:pic>
          <p:nvPicPr>
            <p:cNvPr id="6146" name="Picture 2" descr="\\Nas-rd5200\diffusion\Commun Diffusion\Service Communication\Charte graphique\2021\changement de logo\Modèles de documents\powerpoint\couverture powerpoint_los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2" cy="75596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3762524" y="4200652"/>
              <a:ext cx="3168352" cy="407206"/>
              <a:chOff x="3762524" y="4200652"/>
              <a:chExt cx="3168352" cy="407206"/>
            </a:xfrm>
          </p:grpSpPr>
          <p:sp>
            <p:nvSpPr>
              <p:cNvPr id="5" name="Rectangle 4"/>
              <p:cNvSpPr/>
              <p:nvPr/>
            </p:nvSpPr>
            <p:spPr>
              <a:xfrm>
                <a:off x="3762524" y="4200652"/>
                <a:ext cx="3168352" cy="156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ZoneTexte 2"/>
              <p:cNvSpPr txBox="1"/>
              <p:nvPr/>
            </p:nvSpPr>
            <p:spPr>
              <a:xfrm>
                <a:off x="3923351" y="4200652"/>
                <a:ext cx="2845111" cy="407206"/>
              </a:xfrm>
              <a:prstGeom prst="rect">
                <a:avLst/>
              </a:prstGeom>
              <a:solidFill>
                <a:schemeClr val="bg1"/>
              </a:solidFill>
            </p:spPr>
            <p:txBody>
              <a:bodyPr wrap="square" rtlCol="0">
                <a:spAutoFit/>
              </a:bodyPr>
              <a:lstStyle/>
              <a:p>
                <a:pPr algn="ctr"/>
                <a:r>
                  <a:rPr lang="fr-FR" sz="900" dirty="0">
                    <a:solidFill>
                      <a:prstClr val="black"/>
                    </a:solidFill>
                    <a:cs typeface="Calibri" panose="020F0502020204030204" pitchFamily="34" charset="0"/>
                  </a:rPr>
                  <a:t>© CDG 31. Tous droits réservés. </a:t>
                </a:r>
                <a:r>
                  <a:rPr lang="fr-FR" sz="900">
                    <a:solidFill>
                      <a:prstClr val="black"/>
                    </a:solidFill>
                    <a:cs typeface="Calibri" panose="020F0502020204030204" pitchFamily="34" charset="0"/>
                  </a:rPr>
                  <a:t>[2022].</a:t>
                </a:r>
                <a:endParaRPr lang="fr-FR" sz="900" dirty="0">
                  <a:solidFill>
                    <a:prstClr val="black"/>
                  </a:solidFill>
                  <a:cs typeface="Calibri" panose="020F0502020204030204" pitchFamily="34" charset="0"/>
                </a:endParaRPr>
              </a:p>
              <a:p>
                <a:pPr algn="ctr"/>
                <a:r>
                  <a:rPr lang="fr-FR" sz="900" dirty="0">
                    <a:solidFill>
                      <a:prstClr val="black"/>
                    </a:solidFill>
                    <a:cs typeface="Calibri" panose="020F0502020204030204" pitchFamily="34" charset="0"/>
                  </a:rPr>
                  <a:t>Toute exploitation commerciale est interdite</a:t>
                </a:r>
              </a:p>
            </p:txBody>
          </p:sp>
        </p:grpSp>
        <p:sp>
          <p:nvSpPr>
            <p:cNvPr id="8" name="Titre 1"/>
            <p:cNvSpPr txBox="1">
              <a:spLocks/>
            </p:cNvSpPr>
            <p:nvPr/>
          </p:nvSpPr>
          <p:spPr bwMode="auto">
            <a:xfrm>
              <a:off x="3474492" y="2844527"/>
              <a:ext cx="374441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r>
                <a:rPr lang="fr-FR" sz="1800" kern="0" dirty="0">
                  <a:ln w="1905"/>
                  <a:solidFill>
                    <a:prstClr val="white"/>
                  </a:solidFill>
                  <a:cs typeface="Calibri" panose="020F0502020204030204" pitchFamily="34" charset="0"/>
                </a:rPr>
                <a:t>Centre de Gestion </a:t>
              </a:r>
            </a:p>
            <a:p>
              <a:r>
                <a:rPr lang="fr-FR" sz="1800" kern="0" dirty="0">
                  <a:ln w="1905"/>
                  <a:solidFill>
                    <a:prstClr val="white"/>
                  </a:solidFill>
                  <a:cs typeface="Calibri" panose="020F0502020204030204" pitchFamily="34" charset="0"/>
                </a:rPr>
                <a:t>de la Fonction Publique Territoriale </a:t>
              </a:r>
            </a:p>
            <a:p>
              <a:r>
                <a:rPr lang="fr-FR" sz="1800" kern="0" dirty="0">
                  <a:ln w="1905"/>
                  <a:solidFill>
                    <a:prstClr val="white"/>
                  </a:solidFill>
                  <a:cs typeface="Calibri" panose="020F0502020204030204" pitchFamily="34" charset="0"/>
                </a:rPr>
                <a:t>de la Haute-Garonne</a:t>
              </a:r>
              <a:endParaRPr lang="fr-FR" sz="1800" kern="0" dirty="0">
                <a:solidFill>
                  <a:prstClr val="white"/>
                </a:solidFill>
                <a:cs typeface="Calibri" panose="020F0502020204030204" pitchFamily="34" charset="0"/>
              </a:endParaRPr>
            </a:p>
          </p:txBody>
        </p:sp>
      </p:grpSp>
    </p:spTree>
    <p:extLst>
      <p:ext uri="{BB962C8B-B14F-4D97-AF65-F5344CB8AC3E}">
        <p14:creationId xmlns:p14="http://schemas.microsoft.com/office/powerpoint/2010/main" val="168214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513" y="483871"/>
            <a:ext cx="5842635" cy="505908"/>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EF1E1E"/>
                </a:solidFill>
              </a:rPr>
              <a:t>Stock</a:t>
            </a:r>
            <a:r>
              <a:rPr sz="3200" spc="-45" dirty="0">
                <a:solidFill>
                  <a:srgbClr val="EF1E1E"/>
                </a:solidFill>
              </a:rPr>
              <a:t> </a:t>
            </a:r>
            <a:r>
              <a:rPr sz="3200" dirty="0">
                <a:solidFill>
                  <a:srgbClr val="EF1E1E"/>
                </a:solidFill>
              </a:rPr>
              <a:t>de</a:t>
            </a:r>
            <a:r>
              <a:rPr sz="3200" spc="-35" dirty="0">
                <a:solidFill>
                  <a:srgbClr val="EF1E1E"/>
                </a:solidFill>
              </a:rPr>
              <a:t> </a:t>
            </a:r>
            <a:r>
              <a:rPr sz="3200" dirty="0">
                <a:solidFill>
                  <a:srgbClr val="EF1E1E"/>
                </a:solidFill>
              </a:rPr>
              <a:t>dossiers</a:t>
            </a:r>
            <a:r>
              <a:rPr sz="3200" spc="-45" dirty="0">
                <a:solidFill>
                  <a:srgbClr val="EF1E1E"/>
                </a:solidFill>
              </a:rPr>
              <a:t> </a:t>
            </a:r>
            <a:r>
              <a:rPr sz="3200" dirty="0">
                <a:solidFill>
                  <a:srgbClr val="EF1E1E"/>
                </a:solidFill>
              </a:rPr>
              <a:t>en</a:t>
            </a:r>
            <a:r>
              <a:rPr sz="3200" spc="-35" dirty="0">
                <a:solidFill>
                  <a:srgbClr val="EF1E1E"/>
                </a:solidFill>
              </a:rPr>
              <a:t> </a:t>
            </a:r>
            <a:r>
              <a:rPr sz="3200" spc="-5" dirty="0">
                <a:solidFill>
                  <a:srgbClr val="EF1E1E"/>
                </a:solidFill>
              </a:rPr>
              <a:t>instance</a:t>
            </a:r>
            <a:endParaRPr sz="32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5" name="object 5"/>
          <p:cNvSpPr txBox="1">
            <a:spLocks noGrp="1"/>
          </p:cNvSpPr>
          <p:nvPr>
            <p:ph type="sldNum" sz="quarter" idx="7"/>
          </p:nvPr>
        </p:nvSpPr>
        <p:spPr>
          <a:xfrm>
            <a:off x="8523860" y="6429455"/>
            <a:ext cx="2666365" cy="162224"/>
          </a:xfrm>
          <a:prstGeom prst="rect">
            <a:avLst/>
          </a:prstGeom>
        </p:spPr>
        <p:txBody>
          <a:bodyPr vert="horz" wrap="square" lIns="0" tIns="635" rIns="0" bIns="0" rtlCol="0">
            <a:spAutoFit/>
          </a:bodyPr>
          <a:lstStyle/>
          <a:p>
            <a:pPr marL="2552700">
              <a:lnSpc>
                <a:spcPct val="100000"/>
              </a:lnSpc>
              <a:spcBef>
                <a:spcPts val="5"/>
              </a:spcBef>
            </a:pPr>
            <a:r>
              <a:rPr lang="fr-FR" sz="1050" dirty="0"/>
              <a:t>3</a:t>
            </a:r>
            <a:endParaRPr sz="1050" dirty="0"/>
          </a:p>
        </p:txBody>
      </p:sp>
      <p:sp>
        <p:nvSpPr>
          <p:cNvPr id="6" name="object 6"/>
          <p:cNvSpPr txBox="1"/>
          <p:nvPr/>
        </p:nvSpPr>
        <p:spPr>
          <a:xfrm>
            <a:off x="8523864" y="6464563"/>
            <a:ext cx="2242185" cy="119905"/>
          </a:xfrm>
          <a:prstGeom prst="rect">
            <a:avLst/>
          </a:prstGeom>
        </p:spPr>
        <p:txBody>
          <a:bodyPr vert="horz" wrap="square" lIns="0" tIns="4445" rIns="0" bIns="0" rtlCol="0">
            <a:spAutoFit/>
          </a:bodyPr>
          <a:lstStyle/>
          <a:p>
            <a:pPr marL="12700">
              <a:lnSpc>
                <a:spcPct val="100000"/>
              </a:lnSpc>
              <a:spcBef>
                <a:spcPts val="35"/>
              </a:spcBef>
            </a:pPr>
            <a:r>
              <a:rPr sz="750" b="1" dirty="0">
                <a:solidFill>
                  <a:srgbClr val="EF1E1E"/>
                </a:solidFill>
                <a:latin typeface="Arial"/>
                <a:cs typeface="Arial"/>
              </a:rPr>
              <a:t>Avril</a:t>
            </a:r>
            <a:r>
              <a:rPr sz="750" b="1" spc="-30" dirty="0">
                <a:solidFill>
                  <a:srgbClr val="EF1E1E"/>
                </a:solidFill>
                <a:latin typeface="Arial"/>
                <a:cs typeface="Arial"/>
              </a:rPr>
              <a:t> </a:t>
            </a:r>
            <a:r>
              <a:rPr sz="750" b="1" dirty="0">
                <a:solidFill>
                  <a:srgbClr val="EF1E1E"/>
                </a:solidFill>
                <a:latin typeface="Arial"/>
                <a:cs typeface="Arial"/>
              </a:rPr>
              <a:t>2022</a:t>
            </a:r>
            <a:r>
              <a:rPr sz="750" b="1" spc="-35" dirty="0">
                <a:solidFill>
                  <a:srgbClr val="EF1E1E"/>
                </a:solidFill>
                <a:latin typeface="Arial"/>
                <a:cs typeface="Arial"/>
              </a:rPr>
              <a:t> </a:t>
            </a:r>
            <a:r>
              <a:rPr sz="750" b="1" dirty="0">
                <a:solidFill>
                  <a:srgbClr val="EF1E1E"/>
                </a:solidFill>
                <a:latin typeface="Arial"/>
                <a:cs typeface="Arial"/>
              </a:rPr>
              <a:t>- Actualité</a:t>
            </a:r>
            <a:r>
              <a:rPr sz="750" b="1" spc="-30" dirty="0">
                <a:solidFill>
                  <a:srgbClr val="EF1E1E"/>
                </a:solidFill>
                <a:latin typeface="Arial"/>
                <a:cs typeface="Arial"/>
              </a:rPr>
              <a:t> </a:t>
            </a:r>
            <a:r>
              <a:rPr sz="750" b="1" spc="-5" dirty="0">
                <a:solidFill>
                  <a:srgbClr val="EF1E1E"/>
                </a:solidFill>
                <a:latin typeface="Arial"/>
                <a:cs typeface="Arial"/>
              </a:rPr>
              <a:t>de</a:t>
            </a:r>
            <a:r>
              <a:rPr sz="750" b="1" dirty="0">
                <a:solidFill>
                  <a:srgbClr val="EF1E1E"/>
                </a:solidFill>
                <a:latin typeface="Arial"/>
                <a:cs typeface="Arial"/>
              </a:rPr>
              <a:t> </a:t>
            </a:r>
            <a:r>
              <a:rPr sz="750" b="1" spc="5" dirty="0">
                <a:solidFill>
                  <a:srgbClr val="EF1E1E"/>
                </a:solidFill>
                <a:latin typeface="Arial"/>
                <a:cs typeface="Arial"/>
              </a:rPr>
              <a:t>la</a:t>
            </a:r>
            <a:r>
              <a:rPr sz="750" b="1" spc="-10" dirty="0">
                <a:solidFill>
                  <a:srgbClr val="EF1E1E"/>
                </a:solidFill>
                <a:latin typeface="Arial"/>
                <a:cs typeface="Arial"/>
              </a:rPr>
              <a:t> </a:t>
            </a:r>
            <a:r>
              <a:rPr sz="750" b="1" dirty="0">
                <a:solidFill>
                  <a:srgbClr val="EF1E1E"/>
                </a:solidFill>
                <a:latin typeface="Arial"/>
                <a:cs typeface="Arial"/>
              </a:rPr>
              <a:t>validation</a:t>
            </a:r>
            <a:r>
              <a:rPr sz="750" b="1" spc="-30" dirty="0">
                <a:solidFill>
                  <a:srgbClr val="EF1E1E"/>
                </a:solidFill>
                <a:latin typeface="Arial"/>
                <a:cs typeface="Arial"/>
              </a:rPr>
              <a:t> </a:t>
            </a:r>
            <a:r>
              <a:rPr sz="750" b="1" spc="-5" dirty="0">
                <a:solidFill>
                  <a:srgbClr val="EF1E1E"/>
                </a:solidFill>
                <a:latin typeface="Arial"/>
                <a:cs typeface="Arial"/>
              </a:rPr>
              <a:t>de</a:t>
            </a:r>
            <a:r>
              <a:rPr sz="750" b="1" dirty="0">
                <a:solidFill>
                  <a:srgbClr val="EF1E1E"/>
                </a:solidFill>
                <a:latin typeface="Arial"/>
                <a:cs typeface="Arial"/>
              </a:rPr>
              <a:t> périodes</a:t>
            </a:r>
            <a:endParaRPr sz="750">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graphicFrame>
        <p:nvGraphicFramePr>
          <p:cNvPr id="3" name="object 3"/>
          <p:cNvGraphicFramePr>
            <a:graphicFrameLocks noGrp="1"/>
          </p:cNvGraphicFramePr>
          <p:nvPr/>
        </p:nvGraphicFramePr>
        <p:xfrm>
          <a:off x="1087513" y="2751076"/>
          <a:ext cx="10001253" cy="2088261"/>
        </p:xfrm>
        <a:graphic>
          <a:graphicData uri="http://schemas.openxmlformats.org/drawingml/2006/table">
            <a:tbl>
              <a:tblPr firstRow="1" bandRow="1">
                <a:tableStyleId>{2D5ABB26-0587-4C30-8999-92F81FD0307C}</a:tableStyleId>
              </a:tblPr>
              <a:tblGrid>
                <a:gridCol w="3333751"/>
                <a:gridCol w="3333751"/>
                <a:gridCol w="3333751"/>
              </a:tblGrid>
              <a:tr h="1160018">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2D2F9"/>
                    </a:solidFill>
                  </a:tcPr>
                </a:tc>
                <a:tc>
                  <a:txBody>
                    <a:bodyPr/>
                    <a:lstStyle/>
                    <a:p>
                      <a:pPr>
                        <a:lnSpc>
                          <a:spcPct val="100000"/>
                        </a:lnSpc>
                        <a:spcBef>
                          <a:spcPts val="5"/>
                        </a:spcBef>
                      </a:pPr>
                      <a:endParaRPr sz="2050">
                        <a:latin typeface="Times New Roman"/>
                        <a:cs typeface="Times New Roman"/>
                      </a:endParaRPr>
                    </a:p>
                    <a:p>
                      <a:pPr marL="1905" algn="ctr">
                        <a:lnSpc>
                          <a:spcPct val="100000"/>
                        </a:lnSpc>
                      </a:pPr>
                      <a:r>
                        <a:rPr sz="1800" b="1" spc="-5" dirty="0">
                          <a:latin typeface="Arial"/>
                          <a:cs typeface="Arial"/>
                        </a:rPr>
                        <a:t>Dossiers</a:t>
                      </a:r>
                      <a:r>
                        <a:rPr sz="1800" b="1" spc="-30" dirty="0">
                          <a:latin typeface="Arial"/>
                          <a:cs typeface="Arial"/>
                        </a:rPr>
                        <a:t> </a:t>
                      </a:r>
                      <a:r>
                        <a:rPr sz="1800" b="1" dirty="0">
                          <a:latin typeface="Arial"/>
                          <a:cs typeface="Arial"/>
                        </a:rPr>
                        <a:t>initiaux</a:t>
                      </a:r>
                      <a:endParaRPr sz="1800">
                        <a:latin typeface="Arial"/>
                        <a:cs typeface="Arial"/>
                      </a:endParaRPr>
                    </a:p>
                    <a:p>
                      <a:pPr marL="1270" algn="ctr">
                        <a:lnSpc>
                          <a:spcPct val="100000"/>
                        </a:lnSpc>
                      </a:pPr>
                      <a:r>
                        <a:rPr sz="1800" b="1" dirty="0">
                          <a:latin typeface="Arial"/>
                          <a:cs typeface="Arial"/>
                        </a:rPr>
                        <a:t>non</a:t>
                      </a:r>
                      <a:r>
                        <a:rPr sz="1800" b="1" spc="-35" dirty="0">
                          <a:latin typeface="Arial"/>
                          <a:cs typeface="Arial"/>
                        </a:rPr>
                        <a:t> </a:t>
                      </a:r>
                      <a:r>
                        <a:rPr sz="1800" b="1" spc="-5" dirty="0">
                          <a:latin typeface="Arial"/>
                          <a:cs typeface="Arial"/>
                        </a:rPr>
                        <a:t>retournés</a:t>
                      </a:r>
                      <a:endParaRPr sz="1800">
                        <a:latin typeface="Arial"/>
                        <a:cs typeface="Arial"/>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2D2F9"/>
                    </a:solidFill>
                  </a:tcPr>
                </a:tc>
                <a:tc>
                  <a:txBody>
                    <a:bodyPr/>
                    <a:lstStyle/>
                    <a:p>
                      <a:pPr>
                        <a:lnSpc>
                          <a:spcPct val="100000"/>
                        </a:lnSpc>
                        <a:spcBef>
                          <a:spcPts val="50"/>
                        </a:spcBef>
                      </a:pPr>
                      <a:endParaRPr sz="2950">
                        <a:latin typeface="Times New Roman"/>
                        <a:cs typeface="Times New Roman"/>
                      </a:endParaRPr>
                    </a:p>
                    <a:p>
                      <a:pPr marL="3175" algn="ctr">
                        <a:lnSpc>
                          <a:spcPct val="100000"/>
                        </a:lnSpc>
                      </a:pPr>
                      <a:r>
                        <a:rPr sz="1800" b="1" dirty="0">
                          <a:latin typeface="Arial"/>
                          <a:cs typeface="Arial"/>
                        </a:rPr>
                        <a:t>En</a:t>
                      </a:r>
                      <a:r>
                        <a:rPr sz="1800" b="1" spc="-10" dirty="0">
                          <a:latin typeface="Arial"/>
                          <a:cs typeface="Arial"/>
                        </a:rPr>
                        <a:t> </a:t>
                      </a:r>
                      <a:r>
                        <a:rPr sz="1800" b="1" spc="-5" dirty="0">
                          <a:latin typeface="Arial"/>
                          <a:cs typeface="Arial"/>
                        </a:rPr>
                        <a:t>attente</a:t>
                      </a:r>
                      <a:r>
                        <a:rPr sz="1800" b="1" dirty="0">
                          <a:latin typeface="Arial"/>
                          <a:cs typeface="Arial"/>
                        </a:rPr>
                        <a:t> </a:t>
                      </a:r>
                      <a:r>
                        <a:rPr sz="1800" b="1" spc="-5" dirty="0">
                          <a:latin typeface="Arial"/>
                          <a:cs typeface="Arial"/>
                        </a:rPr>
                        <a:t>de</a:t>
                      </a:r>
                      <a:r>
                        <a:rPr sz="1800" b="1" spc="-20" dirty="0">
                          <a:latin typeface="Arial"/>
                          <a:cs typeface="Arial"/>
                        </a:rPr>
                        <a:t> </a:t>
                      </a:r>
                      <a:r>
                        <a:rPr sz="1800" b="1" spc="-5" dirty="0">
                          <a:latin typeface="Arial"/>
                          <a:cs typeface="Arial"/>
                        </a:rPr>
                        <a:t>pièces</a:t>
                      </a:r>
                      <a:endParaRPr sz="18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2D2F9"/>
                    </a:solidFill>
                  </a:tcPr>
                </a:tc>
              </a:tr>
              <a:tr h="928243">
                <a:tc>
                  <a:txBody>
                    <a:bodyPr/>
                    <a:lstStyle/>
                    <a:p>
                      <a:pPr>
                        <a:lnSpc>
                          <a:spcPct val="100000"/>
                        </a:lnSpc>
                        <a:spcBef>
                          <a:spcPts val="5"/>
                        </a:spcBef>
                      </a:pPr>
                      <a:endParaRPr sz="2200">
                        <a:latin typeface="Times New Roman"/>
                        <a:cs typeface="Times New Roman"/>
                      </a:endParaRPr>
                    </a:p>
                    <a:p>
                      <a:pPr marL="911860">
                        <a:lnSpc>
                          <a:spcPct val="100000"/>
                        </a:lnSpc>
                      </a:pPr>
                      <a:r>
                        <a:rPr sz="1800" b="1" spc="-25" dirty="0">
                          <a:latin typeface="Arial"/>
                          <a:cs typeface="Arial"/>
                        </a:rPr>
                        <a:t>Au</a:t>
                      </a:r>
                      <a:r>
                        <a:rPr sz="1800" b="1" spc="10" dirty="0">
                          <a:latin typeface="Arial"/>
                          <a:cs typeface="Arial"/>
                        </a:rPr>
                        <a:t> </a:t>
                      </a:r>
                      <a:r>
                        <a:rPr sz="1800" b="1" spc="-5" dirty="0">
                          <a:latin typeface="Arial"/>
                          <a:cs typeface="Arial"/>
                        </a:rPr>
                        <a:t>31/03/2022</a:t>
                      </a:r>
                      <a:endParaRPr sz="1800">
                        <a:latin typeface="Arial"/>
                        <a:cs typeface="Arial"/>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EDFC"/>
                    </a:solidFill>
                  </a:tcPr>
                </a:tc>
                <a:tc>
                  <a:txBody>
                    <a:bodyPr/>
                    <a:lstStyle/>
                    <a:p>
                      <a:pPr>
                        <a:lnSpc>
                          <a:spcPct val="100000"/>
                        </a:lnSpc>
                        <a:spcBef>
                          <a:spcPts val="50"/>
                        </a:spcBef>
                      </a:pPr>
                      <a:endParaRPr sz="2050">
                        <a:latin typeface="Times New Roman"/>
                        <a:cs typeface="Times New Roman"/>
                      </a:endParaRPr>
                    </a:p>
                    <a:p>
                      <a:pPr algn="ctr">
                        <a:lnSpc>
                          <a:spcPct val="100000"/>
                        </a:lnSpc>
                      </a:pPr>
                      <a:r>
                        <a:rPr sz="2000" b="1" dirty="0">
                          <a:latin typeface="Arial"/>
                          <a:cs typeface="Arial"/>
                        </a:rPr>
                        <a:t>24</a:t>
                      </a:r>
                      <a:r>
                        <a:rPr sz="2000" b="1" spc="-60" dirty="0">
                          <a:latin typeface="Arial"/>
                          <a:cs typeface="Arial"/>
                        </a:rPr>
                        <a:t> </a:t>
                      </a:r>
                      <a:r>
                        <a:rPr sz="2000" b="1" dirty="0">
                          <a:latin typeface="Arial"/>
                          <a:cs typeface="Arial"/>
                        </a:rPr>
                        <a:t>155</a:t>
                      </a:r>
                      <a:endParaRPr sz="2000">
                        <a:latin typeface="Arial"/>
                        <a:cs typeface="Arial"/>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EDFC"/>
                    </a:solidFill>
                  </a:tcPr>
                </a:tc>
                <a:tc>
                  <a:txBody>
                    <a:bodyPr/>
                    <a:lstStyle/>
                    <a:p>
                      <a:pPr>
                        <a:lnSpc>
                          <a:spcPct val="100000"/>
                        </a:lnSpc>
                        <a:spcBef>
                          <a:spcPts val="50"/>
                        </a:spcBef>
                      </a:pPr>
                      <a:endParaRPr sz="2050">
                        <a:latin typeface="Times New Roman"/>
                        <a:cs typeface="Times New Roman"/>
                      </a:endParaRPr>
                    </a:p>
                    <a:p>
                      <a:pPr algn="ctr">
                        <a:lnSpc>
                          <a:spcPct val="100000"/>
                        </a:lnSpc>
                      </a:pPr>
                      <a:r>
                        <a:rPr sz="2000" b="1" dirty="0">
                          <a:latin typeface="Arial"/>
                          <a:cs typeface="Arial"/>
                        </a:rPr>
                        <a:t>32</a:t>
                      </a:r>
                      <a:r>
                        <a:rPr sz="2000" b="1" spc="-60" dirty="0">
                          <a:latin typeface="Arial"/>
                          <a:cs typeface="Arial"/>
                        </a:rPr>
                        <a:t> </a:t>
                      </a:r>
                      <a:r>
                        <a:rPr sz="2000" b="1" dirty="0">
                          <a:latin typeface="Arial"/>
                          <a:cs typeface="Arial"/>
                        </a:rPr>
                        <a:t>825</a:t>
                      </a:r>
                      <a:endParaRPr sz="2000">
                        <a:latin typeface="Arial"/>
                        <a:cs typeface="Arial"/>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EDFC"/>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64369" y="6437567"/>
            <a:ext cx="100331" cy="175048"/>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EF1E1E"/>
                </a:solidFill>
                <a:latin typeface="Arial"/>
                <a:cs typeface="Arial"/>
              </a:rPr>
              <a:t>4</a:t>
            </a:r>
            <a:endParaRPr sz="1050" dirty="0">
              <a:latin typeface="Arial"/>
              <a:cs typeface="Arial"/>
            </a:endParaRPr>
          </a:p>
        </p:txBody>
      </p:sp>
      <p:sp>
        <p:nvSpPr>
          <p:cNvPr id="3" name="object 3"/>
          <p:cNvSpPr txBox="1">
            <a:spLocks noGrp="1"/>
          </p:cNvSpPr>
          <p:nvPr>
            <p:ph type="title"/>
          </p:nvPr>
        </p:nvSpPr>
        <p:spPr>
          <a:xfrm>
            <a:off x="954737" y="400058"/>
            <a:ext cx="7232651" cy="459741"/>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EF1E1E"/>
                </a:solidFill>
              </a:rPr>
              <a:t>Les</a:t>
            </a:r>
            <a:r>
              <a:rPr sz="2900" spc="-20" dirty="0">
                <a:solidFill>
                  <a:srgbClr val="EF1E1E"/>
                </a:solidFill>
              </a:rPr>
              <a:t> </a:t>
            </a:r>
            <a:r>
              <a:rPr sz="2900" dirty="0">
                <a:solidFill>
                  <a:srgbClr val="EF1E1E"/>
                </a:solidFill>
              </a:rPr>
              <a:t>délais</a:t>
            </a:r>
            <a:r>
              <a:rPr sz="2900" spc="-30" dirty="0">
                <a:solidFill>
                  <a:srgbClr val="EF1E1E"/>
                </a:solidFill>
              </a:rPr>
              <a:t> </a:t>
            </a:r>
            <a:r>
              <a:rPr sz="2900" dirty="0">
                <a:solidFill>
                  <a:srgbClr val="EF1E1E"/>
                </a:solidFill>
              </a:rPr>
              <a:t>selon</a:t>
            </a:r>
            <a:r>
              <a:rPr sz="2900" spc="-20" dirty="0">
                <a:solidFill>
                  <a:srgbClr val="EF1E1E"/>
                </a:solidFill>
              </a:rPr>
              <a:t> </a:t>
            </a:r>
            <a:r>
              <a:rPr sz="2900" dirty="0">
                <a:solidFill>
                  <a:srgbClr val="EF1E1E"/>
                </a:solidFill>
              </a:rPr>
              <a:t>les</a:t>
            </a:r>
            <a:r>
              <a:rPr sz="2900" spc="-15" dirty="0">
                <a:solidFill>
                  <a:srgbClr val="EF1E1E"/>
                </a:solidFill>
              </a:rPr>
              <a:t> </a:t>
            </a:r>
            <a:r>
              <a:rPr sz="2900" spc="-5" dirty="0">
                <a:solidFill>
                  <a:srgbClr val="EF1E1E"/>
                </a:solidFill>
              </a:rPr>
              <a:t>typologies</a:t>
            </a:r>
            <a:r>
              <a:rPr sz="2900" spc="20" dirty="0">
                <a:solidFill>
                  <a:srgbClr val="EF1E1E"/>
                </a:solidFill>
              </a:rPr>
              <a:t> </a:t>
            </a:r>
            <a:r>
              <a:rPr sz="2900" dirty="0">
                <a:solidFill>
                  <a:srgbClr val="EF1E1E"/>
                </a:solidFill>
              </a:rPr>
              <a:t>de</a:t>
            </a:r>
            <a:r>
              <a:rPr sz="2900" spc="5" dirty="0">
                <a:solidFill>
                  <a:srgbClr val="EF1E1E"/>
                </a:solidFill>
              </a:rPr>
              <a:t> </a:t>
            </a:r>
            <a:r>
              <a:rPr sz="2900" dirty="0">
                <a:solidFill>
                  <a:srgbClr val="EF1E1E"/>
                </a:solidFill>
              </a:rPr>
              <a:t>stocks</a:t>
            </a:r>
            <a:endParaRPr sz="2900"/>
          </a:p>
        </p:txBody>
      </p:sp>
      <p:grpSp>
        <p:nvGrpSpPr>
          <p:cNvPr id="4" name="object 4"/>
          <p:cNvGrpSpPr/>
          <p:nvPr/>
        </p:nvGrpSpPr>
        <p:grpSpPr>
          <a:xfrm>
            <a:off x="1543621" y="1078809"/>
            <a:ext cx="3585211" cy="694055"/>
            <a:chOff x="1543621" y="1078801"/>
            <a:chExt cx="3585210" cy="694055"/>
          </a:xfrm>
        </p:grpSpPr>
        <p:sp>
          <p:nvSpPr>
            <p:cNvPr id="5" name="object 5"/>
            <p:cNvSpPr/>
            <p:nvPr/>
          </p:nvSpPr>
          <p:spPr>
            <a:xfrm>
              <a:off x="1548383" y="1083563"/>
              <a:ext cx="3575685" cy="684530"/>
            </a:xfrm>
            <a:custGeom>
              <a:avLst/>
              <a:gdLst/>
              <a:ahLst/>
              <a:cxnLst/>
              <a:rect l="l" t="t" r="r" b="b"/>
              <a:pathLst>
                <a:path w="3575685" h="684530">
                  <a:moveTo>
                    <a:pt x="3461257" y="0"/>
                  </a:moveTo>
                  <a:lnTo>
                    <a:pt x="114046" y="0"/>
                  </a:lnTo>
                  <a:lnTo>
                    <a:pt x="69651" y="8961"/>
                  </a:lnTo>
                  <a:lnTo>
                    <a:pt x="33400" y="33400"/>
                  </a:lnTo>
                  <a:lnTo>
                    <a:pt x="8961" y="69651"/>
                  </a:lnTo>
                  <a:lnTo>
                    <a:pt x="0" y="114046"/>
                  </a:lnTo>
                  <a:lnTo>
                    <a:pt x="0" y="570230"/>
                  </a:lnTo>
                  <a:lnTo>
                    <a:pt x="8961" y="614624"/>
                  </a:lnTo>
                  <a:lnTo>
                    <a:pt x="33400" y="650875"/>
                  </a:lnTo>
                  <a:lnTo>
                    <a:pt x="69651" y="675314"/>
                  </a:lnTo>
                  <a:lnTo>
                    <a:pt x="114046" y="684276"/>
                  </a:lnTo>
                  <a:lnTo>
                    <a:pt x="3461257" y="684276"/>
                  </a:lnTo>
                  <a:lnTo>
                    <a:pt x="3505652" y="675314"/>
                  </a:lnTo>
                  <a:lnTo>
                    <a:pt x="3541903" y="650875"/>
                  </a:lnTo>
                  <a:lnTo>
                    <a:pt x="3566342" y="614624"/>
                  </a:lnTo>
                  <a:lnTo>
                    <a:pt x="3575304" y="570230"/>
                  </a:lnTo>
                  <a:lnTo>
                    <a:pt x="3575304" y="114046"/>
                  </a:lnTo>
                  <a:lnTo>
                    <a:pt x="3566342" y="69651"/>
                  </a:lnTo>
                  <a:lnTo>
                    <a:pt x="3541903" y="33400"/>
                  </a:lnTo>
                  <a:lnTo>
                    <a:pt x="3505652" y="8961"/>
                  </a:lnTo>
                  <a:lnTo>
                    <a:pt x="3461257" y="0"/>
                  </a:lnTo>
                  <a:close/>
                </a:path>
              </a:pathLst>
            </a:custGeom>
            <a:solidFill>
              <a:srgbClr val="BEBEBE"/>
            </a:solidFill>
          </p:spPr>
          <p:txBody>
            <a:bodyPr wrap="square" lIns="0" tIns="0" rIns="0" bIns="0" rtlCol="0"/>
            <a:lstStyle/>
            <a:p>
              <a:endParaRPr/>
            </a:p>
          </p:txBody>
        </p:sp>
        <p:sp>
          <p:nvSpPr>
            <p:cNvPr id="6" name="object 6"/>
            <p:cNvSpPr/>
            <p:nvPr/>
          </p:nvSpPr>
          <p:spPr>
            <a:xfrm>
              <a:off x="1548383" y="1083563"/>
              <a:ext cx="3575685" cy="684530"/>
            </a:xfrm>
            <a:custGeom>
              <a:avLst/>
              <a:gdLst/>
              <a:ahLst/>
              <a:cxnLst/>
              <a:rect l="l" t="t" r="r" b="b"/>
              <a:pathLst>
                <a:path w="3575685" h="684530">
                  <a:moveTo>
                    <a:pt x="0" y="114046"/>
                  </a:moveTo>
                  <a:lnTo>
                    <a:pt x="8961" y="69651"/>
                  </a:lnTo>
                  <a:lnTo>
                    <a:pt x="33400" y="33400"/>
                  </a:lnTo>
                  <a:lnTo>
                    <a:pt x="69651" y="8961"/>
                  </a:lnTo>
                  <a:lnTo>
                    <a:pt x="114046" y="0"/>
                  </a:lnTo>
                  <a:lnTo>
                    <a:pt x="3461257" y="0"/>
                  </a:lnTo>
                  <a:lnTo>
                    <a:pt x="3505652" y="8961"/>
                  </a:lnTo>
                  <a:lnTo>
                    <a:pt x="3541903" y="33400"/>
                  </a:lnTo>
                  <a:lnTo>
                    <a:pt x="3566342" y="69651"/>
                  </a:lnTo>
                  <a:lnTo>
                    <a:pt x="3575304" y="114046"/>
                  </a:lnTo>
                  <a:lnTo>
                    <a:pt x="3575304" y="570230"/>
                  </a:lnTo>
                  <a:lnTo>
                    <a:pt x="3566342" y="614624"/>
                  </a:lnTo>
                  <a:lnTo>
                    <a:pt x="3541903" y="650875"/>
                  </a:lnTo>
                  <a:lnTo>
                    <a:pt x="3505652" y="675314"/>
                  </a:lnTo>
                  <a:lnTo>
                    <a:pt x="3461257" y="684276"/>
                  </a:lnTo>
                  <a:lnTo>
                    <a:pt x="114046" y="684276"/>
                  </a:lnTo>
                  <a:lnTo>
                    <a:pt x="69651" y="675314"/>
                  </a:lnTo>
                  <a:lnTo>
                    <a:pt x="33400" y="650875"/>
                  </a:lnTo>
                  <a:lnTo>
                    <a:pt x="8961" y="614624"/>
                  </a:lnTo>
                  <a:lnTo>
                    <a:pt x="0" y="570230"/>
                  </a:lnTo>
                  <a:lnTo>
                    <a:pt x="0" y="114046"/>
                  </a:lnTo>
                  <a:close/>
                </a:path>
              </a:pathLst>
            </a:custGeom>
            <a:ln w="9525">
              <a:solidFill>
                <a:srgbClr val="EF1E1E"/>
              </a:solidFill>
            </a:ln>
          </p:spPr>
          <p:txBody>
            <a:bodyPr wrap="square" lIns="0" tIns="0" rIns="0" bIns="0" rtlCol="0"/>
            <a:lstStyle/>
            <a:p>
              <a:endParaRPr/>
            </a:p>
          </p:txBody>
        </p:sp>
      </p:grpSp>
      <p:sp>
        <p:nvSpPr>
          <p:cNvPr id="7" name="object 7"/>
          <p:cNvSpPr txBox="1"/>
          <p:nvPr/>
        </p:nvSpPr>
        <p:spPr>
          <a:xfrm>
            <a:off x="1819149" y="1133099"/>
            <a:ext cx="3033395" cy="566822"/>
          </a:xfrm>
          <a:prstGeom prst="rect">
            <a:avLst/>
          </a:prstGeom>
        </p:spPr>
        <p:txBody>
          <a:bodyPr vert="horz" wrap="square" lIns="0" tIns="12700" rIns="0" bIns="0" rtlCol="0">
            <a:spAutoFit/>
          </a:bodyPr>
          <a:lstStyle/>
          <a:p>
            <a:pPr algn="ctr">
              <a:lnSpc>
                <a:spcPct val="100000"/>
              </a:lnSpc>
              <a:spcBef>
                <a:spcPts val="100"/>
              </a:spcBef>
            </a:pPr>
            <a:r>
              <a:rPr sz="1800" spc="-5" dirty="0">
                <a:latin typeface="Arial MT"/>
                <a:cs typeface="Arial MT"/>
              </a:rPr>
              <a:t>Dossiers</a:t>
            </a:r>
            <a:r>
              <a:rPr sz="1800" dirty="0">
                <a:latin typeface="Arial MT"/>
                <a:cs typeface="Arial MT"/>
              </a:rPr>
              <a:t> </a:t>
            </a:r>
            <a:r>
              <a:rPr sz="1800" spc="-5" dirty="0">
                <a:latin typeface="Arial MT"/>
                <a:cs typeface="Arial MT"/>
              </a:rPr>
              <a:t>en</a:t>
            </a:r>
            <a:r>
              <a:rPr sz="1800" spc="-15" dirty="0">
                <a:latin typeface="Arial MT"/>
                <a:cs typeface="Arial MT"/>
              </a:rPr>
              <a:t> </a:t>
            </a:r>
            <a:r>
              <a:rPr sz="1800" spc="-5" dirty="0">
                <a:latin typeface="Arial MT"/>
                <a:cs typeface="Arial MT"/>
              </a:rPr>
              <a:t>attente de pièces</a:t>
            </a:r>
            <a:endParaRPr sz="1800">
              <a:latin typeface="Arial MT"/>
              <a:cs typeface="Arial MT"/>
            </a:endParaRPr>
          </a:p>
          <a:p>
            <a:pPr algn="ctr">
              <a:lnSpc>
                <a:spcPct val="100000"/>
              </a:lnSpc>
            </a:pPr>
            <a:r>
              <a:rPr sz="1800" spc="-5" dirty="0">
                <a:latin typeface="Arial MT"/>
                <a:cs typeface="Arial MT"/>
              </a:rPr>
              <a:t>complémentaires</a:t>
            </a:r>
            <a:endParaRPr sz="1800">
              <a:latin typeface="Arial MT"/>
              <a:cs typeface="Arial MT"/>
            </a:endParaRPr>
          </a:p>
        </p:txBody>
      </p:sp>
      <p:grpSp>
        <p:nvGrpSpPr>
          <p:cNvPr id="8" name="object 8"/>
          <p:cNvGrpSpPr/>
          <p:nvPr/>
        </p:nvGrpSpPr>
        <p:grpSpPr>
          <a:xfrm>
            <a:off x="6856285" y="1080333"/>
            <a:ext cx="3585211" cy="692785"/>
            <a:chOff x="6856285" y="1080325"/>
            <a:chExt cx="3585210" cy="692785"/>
          </a:xfrm>
        </p:grpSpPr>
        <p:sp>
          <p:nvSpPr>
            <p:cNvPr id="9" name="object 9"/>
            <p:cNvSpPr/>
            <p:nvPr/>
          </p:nvSpPr>
          <p:spPr>
            <a:xfrm>
              <a:off x="6861047" y="1085088"/>
              <a:ext cx="3575685" cy="683260"/>
            </a:xfrm>
            <a:custGeom>
              <a:avLst/>
              <a:gdLst/>
              <a:ahLst/>
              <a:cxnLst/>
              <a:rect l="l" t="t" r="r" b="b"/>
              <a:pathLst>
                <a:path w="3575684" h="683260">
                  <a:moveTo>
                    <a:pt x="3461511" y="0"/>
                  </a:moveTo>
                  <a:lnTo>
                    <a:pt x="113792" y="0"/>
                  </a:lnTo>
                  <a:lnTo>
                    <a:pt x="69490" y="8939"/>
                  </a:lnTo>
                  <a:lnTo>
                    <a:pt x="33321" y="33321"/>
                  </a:lnTo>
                  <a:lnTo>
                    <a:pt x="8939" y="69490"/>
                  </a:lnTo>
                  <a:lnTo>
                    <a:pt x="0" y="113791"/>
                  </a:lnTo>
                  <a:lnTo>
                    <a:pt x="0" y="568960"/>
                  </a:lnTo>
                  <a:lnTo>
                    <a:pt x="8939" y="613261"/>
                  </a:lnTo>
                  <a:lnTo>
                    <a:pt x="33321" y="649430"/>
                  </a:lnTo>
                  <a:lnTo>
                    <a:pt x="69490" y="673812"/>
                  </a:lnTo>
                  <a:lnTo>
                    <a:pt x="113792" y="682751"/>
                  </a:lnTo>
                  <a:lnTo>
                    <a:pt x="3461511" y="682751"/>
                  </a:lnTo>
                  <a:lnTo>
                    <a:pt x="3505813" y="673812"/>
                  </a:lnTo>
                  <a:lnTo>
                    <a:pt x="3541982" y="649430"/>
                  </a:lnTo>
                  <a:lnTo>
                    <a:pt x="3566364" y="613261"/>
                  </a:lnTo>
                  <a:lnTo>
                    <a:pt x="3575304" y="568960"/>
                  </a:lnTo>
                  <a:lnTo>
                    <a:pt x="3575304" y="113791"/>
                  </a:lnTo>
                  <a:lnTo>
                    <a:pt x="3566364" y="69490"/>
                  </a:lnTo>
                  <a:lnTo>
                    <a:pt x="3541982" y="33321"/>
                  </a:lnTo>
                  <a:lnTo>
                    <a:pt x="3505813" y="8939"/>
                  </a:lnTo>
                  <a:lnTo>
                    <a:pt x="3461511" y="0"/>
                  </a:lnTo>
                  <a:close/>
                </a:path>
              </a:pathLst>
            </a:custGeom>
            <a:solidFill>
              <a:srgbClr val="7E7E7E"/>
            </a:solidFill>
          </p:spPr>
          <p:txBody>
            <a:bodyPr wrap="square" lIns="0" tIns="0" rIns="0" bIns="0" rtlCol="0"/>
            <a:lstStyle/>
            <a:p>
              <a:endParaRPr/>
            </a:p>
          </p:txBody>
        </p:sp>
        <p:sp>
          <p:nvSpPr>
            <p:cNvPr id="10" name="object 10"/>
            <p:cNvSpPr/>
            <p:nvPr/>
          </p:nvSpPr>
          <p:spPr>
            <a:xfrm>
              <a:off x="6861047" y="1085088"/>
              <a:ext cx="3575685" cy="683260"/>
            </a:xfrm>
            <a:custGeom>
              <a:avLst/>
              <a:gdLst/>
              <a:ahLst/>
              <a:cxnLst/>
              <a:rect l="l" t="t" r="r" b="b"/>
              <a:pathLst>
                <a:path w="3575684" h="683260">
                  <a:moveTo>
                    <a:pt x="0" y="113791"/>
                  </a:moveTo>
                  <a:lnTo>
                    <a:pt x="8939" y="69490"/>
                  </a:lnTo>
                  <a:lnTo>
                    <a:pt x="33321" y="33321"/>
                  </a:lnTo>
                  <a:lnTo>
                    <a:pt x="69490" y="8939"/>
                  </a:lnTo>
                  <a:lnTo>
                    <a:pt x="113792" y="0"/>
                  </a:lnTo>
                  <a:lnTo>
                    <a:pt x="3461511" y="0"/>
                  </a:lnTo>
                  <a:lnTo>
                    <a:pt x="3505813" y="8939"/>
                  </a:lnTo>
                  <a:lnTo>
                    <a:pt x="3541982" y="33321"/>
                  </a:lnTo>
                  <a:lnTo>
                    <a:pt x="3566364" y="69490"/>
                  </a:lnTo>
                  <a:lnTo>
                    <a:pt x="3575304" y="113791"/>
                  </a:lnTo>
                  <a:lnTo>
                    <a:pt x="3575304" y="568960"/>
                  </a:lnTo>
                  <a:lnTo>
                    <a:pt x="3566364" y="613261"/>
                  </a:lnTo>
                  <a:lnTo>
                    <a:pt x="3541982" y="649430"/>
                  </a:lnTo>
                  <a:lnTo>
                    <a:pt x="3505813" y="673812"/>
                  </a:lnTo>
                  <a:lnTo>
                    <a:pt x="3461511" y="682751"/>
                  </a:lnTo>
                  <a:lnTo>
                    <a:pt x="113792" y="682751"/>
                  </a:lnTo>
                  <a:lnTo>
                    <a:pt x="69490" y="673812"/>
                  </a:lnTo>
                  <a:lnTo>
                    <a:pt x="33321" y="649430"/>
                  </a:lnTo>
                  <a:lnTo>
                    <a:pt x="8939" y="613261"/>
                  </a:lnTo>
                  <a:lnTo>
                    <a:pt x="0" y="568960"/>
                  </a:lnTo>
                  <a:lnTo>
                    <a:pt x="0" y="113791"/>
                  </a:lnTo>
                  <a:close/>
                </a:path>
              </a:pathLst>
            </a:custGeom>
            <a:ln w="9524">
              <a:solidFill>
                <a:srgbClr val="EF1E1E"/>
              </a:solidFill>
            </a:ln>
          </p:spPr>
          <p:txBody>
            <a:bodyPr wrap="square" lIns="0" tIns="0" rIns="0" bIns="0" rtlCol="0"/>
            <a:lstStyle/>
            <a:p>
              <a:endParaRPr/>
            </a:p>
          </p:txBody>
        </p:sp>
      </p:grpSp>
      <p:sp>
        <p:nvSpPr>
          <p:cNvPr id="11" name="object 11"/>
          <p:cNvSpPr txBox="1"/>
          <p:nvPr/>
        </p:nvSpPr>
        <p:spPr>
          <a:xfrm>
            <a:off x="7030598" y="1133352"/>
            <a:ext cx="3237865" cy="566822"/>
          </a:xfrm>
          <a:prstGeom prst="rect">
            <a:avLst/>
          </a:prstGeom>
        </p:spPr>
        <p:txBody>
          <a:bodyPr vert="horz" wrap="square" lIns="0" tIns="12700" rIns="0" bIns="0" rtlCol="0">
            <a:spAutoFit/>
          </a:bodyPr>
          <a:lstStyle/>
          <a:p>
            <a:pPr marL="1029335" marR="5080" indent="-1017269">
              <a:lnSpc>
                <a:spcPct val="100000"/>
              </a:lnSpc>
              <a:spcBef>
                <a:spcPts val="100"/>
              </a:spcBef>
            </a:pPr>
            <a:r>
              <a:rPr sz="1800" spc="-5" dirty="0">
                <a:solidFill>
                  <a:srgbClr val="FFFFFF"/>
                </a:solidFill>
                <a:latin typeface="Arial MT"/>
                <a:cs typeface="Arial MT"/>
              </a:rPr>
              <a:t>Dossiers</a:t>
            </a:r>
            <a:r>
              <a:rPr sz="1800" dirty="0">
                <a:solidFill>
                  <a:srgbClr val="FFFFFF"/>
                </a:solidFill>
                <a:latin typeface="Arial MT"/>
                <a:cs typeface="Arial MT"/>
              </a:rPr>
              <a:t> </a:t>
            </a:r>
            <a:r>
              <a:rPr sz="1800" spc="-5" dirty="0">
                <a:solidFill>
                  <a:srgbClr val="FFFFFF"/>
                </a:solidFill>
                <a:latin typeface="Arial MT"/>
                <a:cs typeface="Arial MT"/>
              </a:rPr>
              <a:t>initiaux</a:t>
            </a:r>
            <a:r>
              <a:rPr sz="1800" dirty="0">
                <a:solidFill>
                  <a:srgbClr val="FFFFFF"/>
                </a:solidFill>
                <a:latin typeface="Arial MT"/>
                <a:cs typeface="Arial MT"/>
              </a:rPr>
              <a:t> </a:t>
            </a:r>
            <a:r>
              <a:rPr sz="1800" spc="-5" dirty="0">
                <a:solidFill>
                  <a:srgbClr val="FFFFFF"/>
                </a:solidFill>
                <a:latin typeface="Arial MT"/>
                <a:cs typeface="Arial MT"/>
              </a:rPr>
              <a:t>non</a:t>
            </a:r>
            <a:r>
              <a:rPr sz="1800" dirty="0">
                <a:solidFill>
                  <a:srgbClr val="FFFFFF"/>
                </a:solidFill>
                <a:latin typeface="Arial MT"/>
                <a:cs typeface="Arial MT"/>
              </a:rPr>
              <a:t> </a:t>
            </a:r>
            <a:r>
              <a:rPr sz="1800" spc="-10" dirty="0">
                <a:solidFill>
                  <a:srgbClr val="FFFFFF"/>
                </a:solidFill>
                <a:latin typeface="Arial MT"/>
                <a:cs typeface="Arial MT"/>
              </a:rPr>
              <a:t>envoyés</a:t>
            </a:r>
            <a:r>
              <a:rPr sz="1800" spc="25" dirty="0">
                <a:solidFill>
                  <a:srgbClr val="FFFFFF"/>
                </a:solidFill>
                <a:latin typeface="Arial MT"/>
                <a:cs typeface="Arial MT"/>
              </a:rPr>
              <a:t> </a:t>
            </a:r>
            <a:r>
              <a:rPr sz="1800" spc="-5" dirty="0">
                <a:solidFill>
                  <a:srgbClr val="FFFFFF"/>
                </a:solidFill>
                <a:latin typeface="Arial MT"/>
                <a:cs typeface="Arial MT"/>
              </a:rPr>
              <a:t>à </a:t>
            </a:r>
            <a:r>
              <a:rPr sz="1800" spc="-484" dirty="0">
                <a:solidFill>
                  <a:srgbClr val="FFFFFF"/>
                </a:solidFill>
                <a:latin typeface="Arial MT"/>
                <a:cs typeface="Arial MT"/>
              </a:rPr>
              <a:t> </a:t>
            </a:r>
            <a:r>
              <a:rPr sz="1800" spc="-5" dirty="0">
                <a:solidFill>
                  <a:srgbClr val="FFFFFF"/>
                </a:solidFill>
                <a:latin typeface="Arial MT"/>
                <a:cs typeface="Arial MT"/>
              </a:rPr>
              <a:t>la</a:t>
            </a:r>
            <a:r>
              <a:rPr sz="1800" spc="-15" dirty="0">
                <a:solidFill>
                  <a:srgbClr val="FFFFFF"/>
                </a:solidFill>
                <a:latin typeface="Arial MT"/>
                <a:cs typeface="Arial MT"/>
              </a:rPr>
              <a:t> </a:t>
            </a:r>
            <a:r>
              <a:rPr sz="1800" spc="-5" dirty="0">
                <a:solidFill>
                  <a:srgbClr val="FFFFFF"/>
                </a:solidFill>
                <a:latin typeface="Arial MT"/>
                <a:cs typeface="Arial MT"/>
              </a:rPr>
              <a:t>CNRACL</a:t>
            </a:r>
            <a:endParaRPr sz="1800">
              <a:latin typeface="Arial MT"/>
              <a:cs typeface="Arial MT"/>
            </a:endParaRPr>
          </a:p>
        </p:txBody>
      </p:sp>
      <p:pic>
        <p:nvPicPr>
          <p:cNvPr id="12" name="object 12"/>
          <p:cNvPicPr/>
          <p:nvPr/>
        </p:nvPicPr>
        <p:blipFill>
          <a:blip r:embed="rId2" cstate="print"/>
          <a:stretch>
            <a:fillRect/>
          </a:stretch>
        </p:blipFill>
        <p:spPr>
          <a:xfrm>
            <a:off x="1537717" y="1856219"/>
            <a:ext cx="3594355" cy="371106"/>
          </a:xfrm>
          <a:prstGeom prst="rect">
            <a:avLst/>
          </a:prstGeom>
        </p:spPr>
      </p:pic>
      <p:sp>
        <p:nvSpPr>
          <p:cNvPr id="13" name="object 13"/>
          <p:cNvSpPr txBox="1"/>
          <p:nvPr/>
        </p:nvSpPr>
        <p:spPr>
          <a:xfrm>
            <a:off x="2456820" y="1923036"/>
            <a:ext cx="1761489" cy="22890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EF1E1E"/>
                </a:solidFill>
                <a:latin typeface="Arial"/>
                <a:cs typeface="Arial"/>
              </a:rPr>
              <a:t>Envoi</a:t>
            </a:r>
            <a:r>
              <a:rPr sz="1400" b="1" spc="-35" dirty="0">
                <a:solidFill>
                  <a:srgbClr val="EF1E1E"/>
                </a:solidFill>
                <a:latin typeface="Arial"/>
                <a:cs typeface="Arial"/>
              </a:rPr>
              <a:t> </a:t>
            </a:r>
            <a:r>
              <a:rPr sz="1400" b="1" spc="-5" dirty="0">
                <a:solidFill>
                  <a:srgbClr val="EF1E1E"/>
                </a:solidFill>
                <a:latin typeface="Arial"/>
                <a:cs typeface="Arial"/>
              </a:rPr>
              <a:t>de</a:t>
            </a:r>
            <a:r>
              <a:rPr sz="1400" b="1" spc="-45" dirty="0">
                <a:solidFill>
                  <a:srgbClr val="EF1E1E"/>
                </a:solidFill>
                <a:latin typeface="Arial"/>
                <a:cs typeface="Arial"/>
              </a:rPr>
              <a:t> </a:t>
            </a:r>
            <a:r>
              <a:rPr sz="1400" b="1" spc="-5" dirty="0">
                <a:solidFill>
                  <a:srgbClr val="EF1E1E"/>
                </a:solidFill>
                <a:latin typeface="Arial"/>
                <a:cs typeface="Arial"/>
              </a:rPr>
              <a:t>l’injonction</a:t>
            </a:r>
            <a:endParaRPr sz="1400">
              <a:latin typeface="Arial"/>
              <a:cs typeface="Arial"/>
            </a:endParaRPr>
          </a:p>
        </p:txBody>
      </p:sp>
      <p:pic>
        <p:nvPicPr>
          <p:cNvPr id="14" name="object 14"/>
          <p:cNvPicPr/>
          <p:nvPr/>
        </p:nvPicPr>
        <p:blipFill>
          <a:blip r:embed="rId3" cstate="print"/>
          <a:stretch>
            <a:fillRect/>
          </a:stretch>
        </p:blipFill>
        <p:spPr>
          <a:xfrm>
            <a:off x="1162765" y="2813299"/>
            <a:ext cx="2103931" cy="853165"/>
          </a:xfrm>
          <a:prstGeom prst="rect">
            <a:avLst/>
          </a:prstGeom>
        </p:spPr>
      </p:pic>
      <p:sp>
        <p:nvSpPr>
          <p:cNvPr id="15" name="object 15"/>
          <p:cNvSpPr txBox="1"/>
          <p:nvPr/>
        </p:nvSpPr>
        <p:spPr>
          <a:xfrm>
            <a:off x="1796545" y="2869439"/>
            <a:ext cx="1153795" cy="444352"/>
          </a:xfrm>
          <a:prstGeom prst="rect">
            <a:avLst/>
          </a:prstGeom>
        </p:spPr>
        <p:txBody>
          <a:bodyPr vert="horz" wrap="square" lIns="0" tIns="13335" rIns="0" bIns="0" rtlCol="0">
            <a:spAutoFit/>
          </a:bodyPr>
          <a:lstStyle/>
          <a:p>
            <a:pPr marL="151130" marR="5080" indent="-139065">
              <a:lnSpc>
                <a:spcPct val="100000"/>
              </a:lnSpc>
              <a:spcBef>
                <a:spcPts val="105"/>
              </a:spcBef>
            </a:pPr>
            <a:r>
              <a:rPr sz="1400" spc="-5" dirty="0">
                <a:solidFill>
                  <a:srgbClr val="FFFFFF"/>
                </a:solidFill>
                <a:latin typeface="Arial MT"/>
                <a:cs typeface="Arial MT"/>
              </a:rPr>
              <a:t>Rejet</a:t>
            </a:r>
            <a:r>
              <a:rPr sz="1400" spc="-75" dirty="0">
                <a:solidFill>
                  <a:srgbClr val="FFFFFF"/>
                </a:solidFill>
                <a:latin typeface="Arial MT"/>
                <a:cs typeface="Arial MT"/>
              </a:rPr>
              <a:t> </a:t>
            </a:r>
            <a:r>
              <a:rPr sz="1400" dirty="0">
                <a:solidFill>
                  <a:srgbClr val="FFFFFF"/>
                </a:solidFill>
                <a:latin typeface="Arial MT"/>
                <a:cs typeface="Arial MT"/>
              </a:rPr>
              <a:t>dossiers </a:t>
            </a:r>
            <a:r>
              <a:rPr sz="1400" spc="-375" dirty="0">
                <a:solidFill>
                  <a:srgbClr val="FFFFFF"/>
                </a:solidFill>
                <a:latin typeface="Arial MT"/>
                <a:cs typeface="Arial MT"/>
              </a:rPr>
              <a:t> </a:t>
            </a:r>
            <a:r>
              <a:rPr sz="1400" dirty="0">
                <a:solidFill>
                  <a:srgbClr val="FFFFFF"/>
                </a:solidFill>
                <a:latin typeface="Arial MT"/>
                <a:cs typeface="Arial MT"/>
              </a:rPr>
              <a:t>incomplets</a:t>
            </a:r>
            <a:endParaRPr sz="1400">
              <a:latin typeface="Arial MT"/>
              <a:cs typeface="Arial MT"/>
            </a:endParaRPr>
          </a:p>
        </p:txBody>
      </p:sp>
      <p:pic>
        <p:nvPicPr>
          <p:cNvPr id="16" name="object 16"/>
          <p:cNvPicPr/>
          <p:nvPr/>
        </p:nvPicPr>
        <p:blipFill>
          <a:blip r:embed="rId4" cstate="print"/>
          <a:stretch>
            <a:fillRect/>
          </a:stretch>
        </p:blipFill>
        <p:spPr>
          <a:xfrm>
            <a:off x="2985521" y="2813291"/>
            <a:ext cx="2148079" cy="916698"/>
          </a:xfrm>
          <a:prstGeom prst="rect">
            <a:avLst/>
          </a:prstGeom>
        </p:spPr>
      </p:pic>
      <p:sp>
        <p:nvSpPr>
          <p:cNvPr id="17" name="object 17"/>
          <p:cNvSpPr txBox="1"/>
          <p:nvPr/>
        </p:nvSpPr>
        <p:spPr>
          <a:xfrm>
            <a:off x="3428492" y="2869439"/>
            <a:ext cx="1579245" cy="444352"/>
          </a:xfrm>
          <a:prstGeom prst="rect">
            <a:avLst/>
          </a:prstGeom>
        </p:spPr>
        <p:txBody>
          <a:bodyPr vert="horz" wrap="square" lIns="0" tIns="13335" rIns="0" bIns="0" rtlCol="0">
            <a:spAutoFit/>
          </a:bodyPr>
          <a:lstStyle/>
          <a:p>
            <a:pPr marL="12700" marR="5080">
              <a:lnSpc>
                <a:spcPct val="100000"/>
              </a:lnSpc>
              <a:spcBef>
                <a:spcPts val="105"/>
              </a:spcBef>
            </a:pPr>
            <a:r>
              <a:rPr sz="1400" spc="-55" dirty="0">
                <a:solidFill>
                  <a:srgbClr val="FFFFFF"/>
                </a:solidFill>
                <a:latin typeface="Arial MT"/>
                <a:cs typeface="Arial MT"/>
              </a:rPr>
              <a:t>T</a:t>
            </a:r>
            <a:r>
              <a:rPr sz="1400" dirty="0">
                <a:solidFill>
                  <a:srgbClr val="FFFFFF"/>
                </a:solidFill>
                <a:latin typeface="Arial MT"/>
                <a:cs typeface="Arial MT"/>
              </a:rPr>
              <a:t>raite</a:t>
            </a:r>
            <a:r>
              <a:rPr sz="1400" spc="-10" dirty="0">
                <a:solidFill>
                  <a:srgbClr val="FFFFFF"/>
                </a:solidFill>
                <a:latin typeface="Arial MT"/>
                <a:cs typeface="Arial MT"/>
              </a:rPr>
              <a:t>m</a:t>
            </a:r>
            <a:r>
              <a:rPr sz="1400" dirty="0">
                <a:solidFill>
                  <a:srgbClr val="FFFFFF"/>
                </a:solidFill>
                <a:latin typeface="Arial MT"/>
                <a:cs typeface="Arial MT"/>
              </a:rPr>
              <a:t>ent</a:t>
            </a:r>
            <a:r>
              <a:rPr sz="1400" spc="-50" dirty="0">
                <a:solidFill>
                  <a:srgbClr val="FFFFFF"/>
                </a:solidFill>
                <a:latin typeface="Arial MT"/>
                <a:cs typeface="Arial MT"/>
              </a:rPr>
              <a:t> </a:t>
            </a:r>
            <a:r>
              <a:rPr sz="1400" dirty="0">
                <a:solidFill>
                  <a:srgbClr val="FFFFFF"/>
                </a:solidFill>
                <a:latin typeface="Arial MT"/>
                <a:cs typeface="Arial MT"/>
              </a:rPr>
              <a:t>dossiers  complets</a:t>
            </a:r>
            <a:endParaRPr sz="1400">
              <a:latin typeface="Arial MT"/>
              <a:cs typeface="Arial MT"/>
            </a:endParaRPr>
          </a:p>
        </p:txBody>
      </p:sp>
      <p:pic>
        <p:nvPicPr>
          <p:cNvPr id="18" name="object 18"/>
          <p:cNvPicPr/>
          <p:nvPr/>
        </p:nvPicPr>
        <p:blipFill>
          <a:blip r:embed="rId5" cstate="print"/>
          <a:stretch>
            <a:fillRect/>
          </a:stretch>
        </p:blipFill>
        <p:spPr>
          <a:xfrm>
            <a:off x="6890004" y="1891245"/>
            <a:ext cx="3592829" cy="371132"/>
          </a:xfrm>
          <a:prstGeom prst="rect">
            <a:avLst/>
          </a:prstGeom>
        </p:spPr>
      </p:pic>
      <p:sp>
        <p:nvSpPr>
          <p:cNvPr id="19" name="object 19"/>
          <p:cNvSpPr txBox="1"/>
          <p:nvPr/>
        </p:nvSpPr>
        <p:spPr>
          <a:xfrm>
            <a:off x="7809109" y="1957833"/>
            <a:ext cx="1761489" cy="22890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EF1E1E"/>
                </a:solidFill>
                <a:latin typeface="Arial"/>
                <a:cs typeface="Arial"/>
              </a:rPr>
              <a:t>Envoi</a:t>
            </a:r>
            <a:r>
              <a:rPr sz="1400" b="1" spc="-35" dirty="0">
                <a:solidFill>
                  <a:srgbClr val="EF1E1E"/>
                </a:solidFill>
                <a:latin typeface="Arial"/>
                <a:cs typeface="Arial"/>
              </a:rPr>
              <a:t> </a:t>
            </a:r>
            <a:r>
              <a:rPr sz="1400" b="1" spc="-5" dirty="0">
                <a:solidFill>
                  <a:srgbClr val="EF1E1E"/>
                </a:solidFill>
                <a:latin typeface="Arial"/>
                <a:cs typeface="Arial"/>
              </a:rPr>
              <a:t>de</a:t>
            </a:r>
            <a:r>
              <a:rPr sz="1400" b="1" spc="-45" dirty="0">
                <a:solidFill>
                  <a:srgbClr val="EF1E1E"/>
                </a:solidFill>
                <a:latin typeface="Arial"/>
                <a:cs typeface="Arial"/>
              </a:rPr>
              <a:t> </a:t>
            </a:r>
            <a:r>
              <a:rPr sz="1400" b="1" spc="-5" dirty="0">
                <a:solidFill>
                  <a:srgbClr val="EF1E1E"/>
                </a:solidFill>
                <a:latin typeface="Arial"/>
                <a:cs typeface="Arial"/>
              </a:rPr>
              <a:t>l’injonction</a:t>
            </a:r>
            <a:endParaRPr sz="1400">
              <a:latin typeface="Arial"/>
              <a:cs typeface="Arial"/>
            </a:endParaRPr>
          </a:p>
        </p:txBody>
      </p:sp>
      <p:pic>
        <p:nvPicPr>
          <p:cNvPr id="20" name="object 20"/>
          <p:cNvPicPr/>
          <p:nvPr/>
        </p:nvPicPr>
        <p:blipFill>
          <a:blip r:embed="rId6" cstate="print"/>
          <a:stretch>
            <a:fillRect/>
          </a:stretch>
        </p:blipFill>
        <p:spPr>
          <a:xfrm>
            <a:off x="6284871" y="3992887"/>
            <a:ext cx="2122276" cy="1133239"/>
          </a:xfrm>
          <a:prstGeom prst="rect">
            <a:avLst/>
          </a:prstGeom>
        </p:spPr>
      </p:pic>
      <p:sp>
        <p:nvSpPr>
          <p:cNvPr id="21" name="object 21"/>
          <p:cNvSpPr txBox="1"/>
          <p:nvPr/>
        </p:nvSpPr>
        <p:spPr>
          <a:xfrm>
            <a:off x="6715760" y="4192278"/>
            <a:ext cx="1579245" cy="443711"/>
          </a:xfrm>
          <a:prstGeom prst="rect">
            <a:avLst/>
          </a:prstGeom>
        </p:spPr>
        <p:txBody>
          <a:bodyPr vert="horz" wrap="square" lIns="0" tIns="12700" rIns="0" bIns="0" rtlCol="0">
            <a:spAutoFit/>
          </a:bodyPr>
          <a:lstStyle/>
          <a:p>
            <a:pPr marL="431800" marR="5080" indent="-419734">
              <a:lnSpc>
                <a:spcPct val="100000"/>
              </a:lnSpc>
              <a:spcBef>
                <a:spcPts val="100"/>
              </a:spcBef>
            </a:pPr>
            <a:r>
              <a:rPr sz="1400" spc="-55" dirty="0">
                <a:solidFill>
                  <a:srgbClr val="FFFFFF"/>
                </a:solidFill>
                <a:latin typeface="Arial MT"/>
                <a:cs typeface="Arial MT"/>
              </a:rPr>
              <a:t>T</a:t>
            </a:r>
            <a:r>
              <a:rPr sz="1400" dirty="0">
                <a:solidFill>
                  <a:srgbClr val="FFFFFF"/>
                </a:solidFill>
                <a:latin typeface="Arial MT"/>
                <a:cs typeface="Arial MT"/>
              </a:rPr>
              <a:t>raitem</a:t>
            </a:r>
            <a:r>
              <a:rPr sz="1400" spc="-5" dirty="0">
                <a:solidFill>
                  <a:srgbClr val="FFFFFF"/>
                </a:solidFill>
                <a:latin typeface="Arial MT"/>
                <a:cs typeface="Arial MT"/>
              </a:rPr>
              <a:t>e</a:t>
            </a:r>
            <a:r>
              <a:rPr sz="1400" dirty="0">
                <a:solidFill>
                  <a:srgbClr val="FFFFFF"/>
                </a:solidFill>
                <a:latin typeface="Arial MT"/>
                <a:cs typeface="Arial MT"/>
              </a:rPr>
              <a:t>nt</a:t>
            </a:r>
            <a:r>
              <a:rPr sz="1400" spc="-50" dirty="0">
                <a:solidFill>
                  <a:srgbClr val="FFFFFF"/>
                </a:solidFill>
                <a:latin typeface="Arial MT"/>
                <a:cs typeface="Arial MT"/>
              </a:rPr>
              <a:t> </a:t>
            </a:r>
            <a:r>
              <a:rPr sz="1400" dirty="0">
                <a:solidFill>
                  <a:srgbClr val="FFFFFF"/>
                </a:solidFill>
                <a:latin typeface="Arial MT"/>
                <a:cs typeface="Arial MT"/>
              </a:rPr>
              <a:t>dossiers  complets</a:t>
            </a:r>
            <a:endParaRPr sz="1400">
              <a:latin typeface="Arial MT"/>
              <a:cs typeface="Arial MT"/>
            </a:endParaRPr>
          </a:p>
        </p:txBody>
      </p:sp>
      <p:pic>
        <p:nvPicPr>
          <p:cNvPr id="22" name="object 22"/>
          <p:cNvPicPr/>
          <p:nvPr/>
        </p:nvPicPr>
        <p:blipFill>
          <a:blip r:embed="rId7" cstate="print"/>
          <a:stretch>
            <a:fillRect/>
          </a:stretch>
        </p:blipFill>
        <p:spPr>
          <a:xfrm>
            <a:off x="7011925" y="5381244"/>
            <a:ext cx="2149603" cy="916686"/>
          </a:xfrm>
          <a:prstGeom prst="rect">
            <a:avLst/>
          </a:prstGeom>
        </p:spPr>
      </p:pic>
      <p:sp>
        <p:nvSpPr>
          <p:cNvPr id="23" name="object 23"/>
          <p:cNvSpPr txBox="1"/>
          <p:nvPr/>
        </p:nvSpPr>
        <p:spPr>
          <a:xfrm>
            <a:off x="7684137" y="5438042"/>
            <a:ext cx="1153795" cy="443711"/>
          </a:xfrm>
          <a:prstGeom prst="rect">
            <a:avLst/>
          </a:prstGeom>
        </p:spPr>
        <p:txBody>
          <a:bodyPr vert="horz" wrap="square" lIns="0" tIns="12700" rIns="0" bIns="0" rtlCol="0">
            <a:spAutoFit/>
          </a:bodyPr>
          <a:lstStyle/>
          <a:p>
            <a:pPr marL="149860" marR="5080" indent="-137160">
              <a:lnSpc>
                <a:spcPct val="100000"/>
              </a:lnSpc>
              <a:spcBef>
                <a:spcPts val="100"/>
              </a:spcBef>
            </a:pPr>
            <a:r>
              <a:rPr sz="1400" spc="-5" dirty="0">
                <a:solidFill>
                  <a:srgbClr val="FFFFFF"/>
                </a:solidFill>
                <a:latin typeface="Arial MT"/>
                <a:cs typeface="Arial MT"/>
              </a:rPr>
              <a:t>Rejet</a:t>
            </a:r>
            <a:r>
              <a:rPr sz="1400" spc="-75" dirty="0">
                <a:solidFill>
                  <a:srgbClr val="FFFFFF"/>
                </a:solidFill>
                <a:latin typeface="Arial MT"/>
                <a:cs typeface="Arial MT"/>
              </a:rPr>
              <a:t> </a:t>
            </a:r>
            <a:r>
              <a:rPr sz="1400" dirty="0">
                <a:solidFill>
                  <a:srgbClr val="FFFFFF"/>
                </a:solidFill>
                <a:latin typeface="Arial MT"/>
                <a:cs typeface="Arial MT"/>
              </a:rPr>
              <a:t>dossiers </a:t>
            </a:r>
            <a:r>
              <a:rPr sz="1400" spc="-375" dirty="0">
                <a:solidFill>
                  <a:srgbClr val="FFFFFF"/>
                </a:solidFill>
                <a:latin typeface="Arial MT"/>
                <a:cs typeface="Arial MT"/>
              </a:rPr>
              <a:t> </a:t>
            </a:r>
            <a:r>
              <a:rPr sz="1400" dirty="0">
                <a:solidFill>
                  <a:srgbClr val="FFFFFF"/>
                </a:solidFill>
                <a:latin typeface="Arial MT"/>
                <a:cs typeface="Arial MT"/>
              </a:rPr>
              <a:t>incomplets</a:t>
            </a:r>
            <a:endParaRPr sz="1400">
              <a:latin typeface="Arial MT"/>
              <a:cs typeface="Arial MT"/>
            </a:endParaRPr>
          </a:p>
        </p:txBody>
      </p:sp>
      <p:pic>
        <p:nvPicPr>
          <p:cNvPr id="24" name="object 24"/>
          <p:cNvPicPr/>
          <p:nvPr/>
        </p:nvPicPr>
        <p:blipFill>
          <a:blip r:embed="rId8" cstate="print"/>
          <a:stretch>
            <a:fillRect/>
          </a:stretch>
        </p:blipFill>
        <p:spPr>
          <a:xfrm>
            <a:off x="8938261" y="5376671"/>
            <a:ext cx="2149603" cy="916686"/>
          </a:xfrm>
          <a:prstGeom prst="rect">
            <a:avLst/>
          </a:prstGeom>
        </p:spPr>
      </p:pic>
      <p:sp>
        <p:nvSpPr>
          <p:cNvPr id="25" name="object 25"/>
          <p:cNvSpPr txBox="1"/>
          <p:nvPr/>
        </p:nvSpPr>
        <p:spPr>
          <a:xfrm>
            <a:off x="9396732" y="5433473"/>
            <a:ext cx="1579245" cy="443711"/>
          </a:xfrm>
          <a:prstGeom prst="rect">
            <a:avLst/>
          </a:prstGeom>
        </p:spPr>
        <p:txBody>
          <a:bodyPr vert="horz" wrap="square" lIns="0" tIns="12700" rIns="0" bIns="0" rtlCol="0">
            <a:spAutoFit/>
          </a:bodyPr>
          <a:lstStyle/>
          <a:p>
            <a:pPr algn="ctr">
              <a:lnSpc>
                <a:spcPct val="100000"/>
              </a:lnSpc>
              <a:spcBef>
                <a:spcPts val="100"/>
              </a:spcBef>
            </a:pPr>
            <a:r>
              <a:rPr sz="1400" spc="-55" dirty="0">
                <a:solidFill>
                  <a:srgbClr val="FFFFFF"/>
                </a:solidFill>
                <a:latin typeface="Arial MT"/>
                <a:cs typeface="Arial MT"/>
              </a:rPr>
              <a:t>T</a:t>
            </a:r>
            <a:r>
              <a:rPr sz="1400" dirty="0">
                <a:solidFill>
                  <a:srgbClr val="FFFFFF"/>
                </a:solidFill>
                <a:latin typeface="Arial MT"/>
                <a:cs typeface="Arial MT"/>
              </a:rPr>
              <a:t>raite</a:t>
            </a:r>
            <a:r>
              <a:rPr sz="1400" spc="-10" dirty="0">
                <a:solidFill>
                  <a:srgbClr val="FFFFFF"/>
                </a:solidFill>
                <a:latin typeface="Arial MT"/>
                <a:cs typeface="Arial MT"/>
              </a:rPr>
              <a:t>m</a:t>
            </a:r>
            <a:r>
              <a:rPr sz="1400" dirty="0">
                <a:solidFill>
                  <a:srgbClr val="FFFFFF"/>
                </a:solidFill>
                <a:latin typeface="Arial MT"/>
                <a:cs typeface="Arial MT"/>
              </a:rPr>
              <a:t>ent</a:t>
            </a:r>
            <a:r>
              <a:rPr sz="1400" spc="-50" dirty="0">
                <a:solidFill>
                  <a:srgbClr val="FFFFFF"/>
                </a:solidFill>
                <a:latin typeface="Arial MT"/>
                <a:cs typeface="Arial MT"/>
              </a:rPr>
              <a:t> </a:t>
            </a:r>
            <a:r>
              <a:rPr sz="1400" dirty="0">
                <a:solidFill>
                  <a:srgbClr val="FFFFFF"/>
                </a:solidFill>
                <a:latin typeface="Arial MT"/>
                <a:cs typeface="Arial MT"/>
              </a:rPr>
              <a:t>dossiers</a:t>
            </a:r>
            <a:endParaRPr sz="1400">
              <a:latin typeface="Arial MT"/>
              <a:cs typeface="Arial MT"/>
            </a:endParaRPr>
          </a:p>
          <a:p>
            <a:pPr algn="ctr">
              <a:lnSpc>
                <a:spcPct val="100000"/>
              </a:lnSpc>
            </a:pPr>
            <a:r>
              <a:rPr sz="1400" dirty="0">
                <a:solidFill>
                  <a:srgbClr val="FFFFFF"/>
                </a:solidFill>
                <a:latin typeface="Arial MT"/>
                <a:cs typeface="Arial MT"/>
              </a:rPr>
              <a:t>complets</a:t>
            </a:r>
            <a:endParaRPr sz="1400">
              <a:latin typeface="Arial MT"/>
              <a:cs typeface="Arial MT"/>
            </a:endParaRPr>
          </a:p>
        </p:txBody>
      </p:sp>
      <p:pic>
        <p:nvPicPr>
          <p:cNvPr id="26" name="object 26"/>
          <p:cNvPicPr/>
          <p:nvPr/>
        </p:nvPicPr>
        <p:blipFill>
          <a:blip r:embed="rId9" cstate="print"/>
          <a:stretch>
            <a:fillRect/>
          </a:stretch>
        </p:blipFill>
        <p:spPr>
          <a:xfrm>
            <a:off x="6540881" y="2686670"/>
            <a:ext cx="1401449" cy="1168926"/>
          </a:xfrm>
          <a:prstGeom prst="rect">
            <a:avLst/>
          </a:prstGeom>
        </p:spPr>
      </p:pic>
      <p:sp>
        <p:nvSpPr>
          <p:cNvPr id="27" name="object 27"/>
          <p:cNvSpPr txBox="1"/>
          <p:nvPr/>
        </p:nvSpPr>
        <p:spPr>
          <a:xfrm>
            <a:off x="7012305" y="2691515"/>
            <a:ext cx="777875" cy="87524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5" dirty="0">
                <a:solidFill>
                  <a:srgbClr val="FFFFFF"/>
                </a:solidFill>
                <a:latin typeface="Arial MT"/>
                <a:cs typeface="Arial MT"/>
              </a:rPr>
              <a:t>Rejet </a:t>
            </a:r>
            <a:r>
              <a:rPr sz="1400" dirty="0">
                <a:solidFill>
                  <a:srgbClr val="FFFFFF"/>
                </a:solidFill>
                <a:latin typeface="Arial MT"/>
                <a:cs typeface="Arial MT"/>
              </a:rPr>
              <a:t> dossiers </a:t>
            </a:r>
            <a:r>
              <a:rPr sz="1400" spc="5" dirty="0">
                <a:solidFill>
                  <a:srgbClr val="FFFFFF"/>
                </a:solidFill>
                <a:latin typeface="Arial MT"/>
                <a:cs typeface="Arial MT"/>
              </a:rPr>
              <a:t> </a:t>
            </a:r>
            <a:r>
              <a:rPr sz="1400" spc="-5" dirty="0">
                <a:solidFill>
                  <a:srgbClr val="FFFFFF"/>
                </a:solidFill>
                <a:latin typeface="Arial MT"/>
                <a:cs typeface="Arial MT"/>
              </a:rPr>
              <a:t>non </a:t>
            </a:r>
            <a:r>
              <a:rPr sz="1400" dirty="0">
                <a:solidFill>
                  <a:srgbClr val="FFFFFF"/>
                </a:solidFill>
                <a:latin typeface="Arial MT"/>
                <a:cs typeface="Arial MT"/>
              </a:rPr>
              <a:t> retourn</a:t>
            </a:r>
            <a:r>
              <a:rPr sz="1400" spc="-15" dirty="0">
                <a:solidFill>
                  <a:srgbClr val="FFFFFF"/>
                </a:solidFill>
                <a:latin typeface="Arial MT"/>
                <a:cs typeface="Arial MT"/>
              </a:rPr>
              <a:t>é</a:t>
            </a:r>
            <a:r>
              <a:rPr sz="1400" dirty="0">
                <a:solidFill>
                  <a:srgbClr val="FFFFFF"/>
                </a:solidFill>
                <a:latin typeface="Arial MT"/>
                <a:cs typeface="Arial MT"/>
              </a:rPr>
              <a:t>s</a:t>
            </a:r>
            <a:endParaRPr sz="1400">
              <a:latin typeface="Arial MT"/>
              <a:cs typeface="Arial MT"/>
            </a:endParaRPr>
          </a:p>
        </p:txBody>
      </p:sp>
      <p:pic>
        <p:nvPicPr>
          <p:cNvPr id="28" name="object 28"/>
          <p:cNvPicPr/>
          <p:nvPr/>
        </p:nvPicPr>
        <p:blipFill>
          <a:blip r:embed="rId10" cstate="print"/>
          <a:stretch>
            <a:fillRect/>
          </a:stretch>
        </p:blipFill>
        <p:spPr>
          <a:xfrm>
            <a:off x="8973129" y="2699012"/>
            <a:ext cx="1393883" cy="1169811"/>
          </a:xfrm>
          <a:prstGeom prst="rect">
            <a:avLst/>
          </a:prstGeom>
        </p:spPr>
      </p:pic>
      <p:sp>
        <p:nvSpPr>
          <p:cNvPr id="29" name="object 29"/>
          <p:cNvSpPr txBox="1"/>
          <p:nvPr/>
        </p:nvSpPr>
        <p:spPr>
          <a:xfrm>
            <a:off x="9365745" y="2809118"/>
            <a:ext cx="871219" cy="659796"/>
          </a:xfrm>
          <a:prstGeom prst="rect">
            <a:avLst/>
          </a:prstGeom>
        </p:spPr>
        <p:txBody>
          <a:bodyPr vert="horz" wrap="square" lIns="0" tIns="13335" rIns="0" bIns="0" rtlCol="0">
            <a:spAutoFit/>
          </a:bodyPr>
          <a:lstStyle/>
          <a:p>
            <a:pPr marL="12700" marR="5080">
              <a:lnSpc>
                <a:spcPct val="100000"/>
              </a:lnSpc>
              <a:spcBef>
                <a:spcPts val="105"/>
              </a:spcBef>
            </a:pPr>
            <a:r>
              <a:rPr sz="1400" spc="-55" dirty="0">
                <a:solidFill>
                  <a:srgbClr val="FFFFFF"/>
                </a:solidFill>
                <a:latin typeface="Arial MT"/>
                <a:cs typeface="Arial MT"/>
              </a:rPr>
              <a:t>T</a:t>
            </a:r>
            <a:r>
              <a:rPr sz="1400" dirty="0">
                <a:solidFill>
                  <a:srgbClr val="FFFFFF"/>
                </a:solidFill>
                <a:latin typeface="Arial MT"/>
                <a:cs typeface="Arial MT"/>
              </a:rPr>
              <a:t>raitem</a:t>
            </a:r>
            <a:r>
              <a:rPr sz="1400" spc="-5" dirty="0">
                <a:solidFill>
                  <a:srgbClr val="FFFFFF"/>
                </a:solidFill>
                <a:latin typeface="Arial MT"/>
                <a:cs typeface="Arial MT"/>
              </a:rPr>
              <a:t>e</a:t>
            </a:r>
            <a:r>
              <a:rPr sz="1400" dirty="0">
                <a:solidFill>
                  <a:srgbClr val="FFFFFF"/>
                </a:solidFill>
                <a:latin typeface="Arial MT"/>
                <a:cs typeface="Arial MT"/>
              </a:rPr>
              <a:t>nt  dossiers </a:t>
            </a:r>
            <a:r>
              <a:rPr sz="1400" spc="5" dirty="0">
                <a:solidFill>
                  <a:srgbClr val="FFFFFF"/>
                </a:solidFill>
                <a:latin typeface="Arial MT"/>
                <a:cs typeface="Arial MT"/>
              </a:rPr>
              <a:t> </a:t>
            </a:r>
            <a:r>
              <a:rPr sz="1400" dirty="0">
                <a:solidFill>
                  <a:srgbClr val="FFFFFF"/>
                </a:solidFill>
                <a:latin typeface="Arial MT"/>
                <a:cs typeface="Arial MT"/>
              </a:rPr>
              <a:t>complets</a:t>
            </a:r>
            <a:endParaRPr sz="1400">
              <a:latin typeface="Arial MT"/>
              <a:cs typeface="Arial MT"/>
            </a:endParaRPr>
          </a:p>
        </p:txBody>
      </p:sp>
      <p:grpSp>
        <p:nvGrpSpPr>
          <p:cNvPr id="30" name="object 30"/>
          <p:cNvGrpSpPr/>
          <p:nvPr/>
        </p:nvGrpSpPr>
        <p:grpSpPr>
          <a:xfrm>
            <a:off x="6573267" y="2671572"/>
            <a:ext cx="3843020" cy="1432560"/>
            <a:chOff x="6573266" y="2671572"/>
            <a:chExt cx="3843020" cy="1432560"/>
          </a:xfrm>
        </p:grpSpPr>
        <p:sp>
          <p:nvSpPr>
            <p:cNvPr id="31" name="object 31"/>
            <p:cNvSpPr/>
            <p:nvPr/>
          </p:nvSpPr>
          <p:spPr>
            <a:xfrm>
              <a:off x="6605016" y="3621024"/>
              <a:ext cx="3779520" cy="451484"/>
            </a:xfrm>
            <a:custGeom>
              <a:avLst/>
              <a:gdLst/>
              <a:ahLst/>
              <a:cxnLst/>
              <a:rect l="l" t="t" r="r" b="b"/>
              <a:pathLst>
                <a:path w="3779520" h="451485">
                  <a:moveTo>
                    <a:pt x="0" y="451103"/>
                  </a:moveTo>
                  <a:lnTo>
                    <a:pt x="0" y="363301"/>
                  </a:lnTo>
                  <a:lnTo>
                    <a:pt x="0" y="291607"/>
                  </a:lnTo>
                  <a:lnTo>
                    <a:pt x="0" y="243274"/>
                  </a:lnTo>
                  <a:lnTo>
                    <a:pt x="0" y="225551"/>
                  </a:lnTo>
                  <a:lnTo>
                    <a:pt x="1889759" y="225551"/>
                  </a:lnTo>
                  <a:lnTo>
                    <a:pt x="1889759" y="207829"/>
                  </a:lnTo>
                  <a:lnTo>
                    <a:pt x="1889759" y="159496"/>
                  </a:lnTo>
                  <a:lnTo>
                    <a:pt x="1889759" y="87802"/>
                  </a:lnTo>
                  <a:lnTo>
                    <a:pt x="1889759" y="0"/>
                  </a:lnTo>
                  <a:lnTo>
                    <a:pt x="1889759" y="87802"/>
                  </a:lnTo>
                  <a:lnTo>
                    <a:pt x="1889759" y="159496"/>
                  </a:lnTo>
                  <a:lnTo>
                    <a:pt x="1889759" y="207829"/>
                  </a:lnTo>
                  <a:lnTo>
                    <a:pt x="1889759" y="225551"/>
                  </a:lnTo>
                  <a:lnTo>
                    <a:pt x="3779519" y="225551"/>
                  </a:lnTo>
                  <a:lnTo>
                    <a:pt x="3779519" y="243274"/>
                  </a:lnTo>
                  <a:lnTo>
                    <a:pt x="3779519" y="291607"/>
                  </a:lnTo>
                  <a:lnTo>
                    <a:pt x="3779519" y="363301"/>
                  </a:lnTo>
                  <a:lnTo>
                    <a:pt x="3779519" y="451103"/>
                  </a:lnTo>
                </a:path>
              </a:pathLst>
            </a:custGeom>
            <a:ln w="63499">
              <a:solidFill>
                <a:srgbClr val="00AEAA"/>
              </a:solidFill>
            </a:ln>
          </p:spPr>
          <p:txBody>
            <a:bodyPr wrap="square" lIns="0" tIns="0" rIns="0" bIns="0" rtlCol="0"/>
            <a:lstStyle/>
            <a:p>
              <a:endParaRPr/>
            </a:p>
          </p:txBody>
        </p:sp>
        <p:pic>
          <p:nvPicPr>
            <p:cNvPr id="32" name="object 32"/>
            <p:cNvPicPr/>
            <p:nvPr/>
          </p:nvPicPr>
          <p:blipFill>
            <a:blip r:embed="rId11" cstate="print"/>
            <a:stretch>
              <a:fillRect/>
            </a:stretch>
          </p:blipFill>
          <p:spPr>
            <a:xfrm>
              <a:off x="7732776" y="2671572"/>
              <a:ext cx="1428750" cy="1317497"/>
            </a:xfrm>
            <a:prstGeom prst="rect">
              <a:avLst/>
            </a:prstGeom>
          </p:spPr>
        </p:pic>
      </p:grpSp>
      <p:sp>
        <p:nvSpPr>
          <p:cNvPr id="33" name="object 33"/>
          <p:cNvSpPr txBox="1"/>
          <p:nvPr/>
        </p:nvSpPr>
        <p:spPr>
          <a:xfrm>
            <a:off x="8197977" y="2702436"/>
            <a:ext cx="847091" cy="875240"/>
          </a:xfrm>
          <a:prstGeom prst="rect">
            <a:avLst/>
          </a:prstGeom>
        </p:spPr>
        <p:txBody>
          <a:bodyPr vert="horz" wrap="square" lIns="0" tIns="13335" rIns="0" bIns="0" rtlCol="0">
            <a:spAutoFit/>
          </a:bodyPr>
          <a:lstStyle/>
          <a:p>
            <a:pPr marL="12065" marR="5080" algn="ctr">
              <a:lnSpc>
                <a:spcPct val="100000"/>
              </a:lnSpc>
              <a:spcBef>
                <a:spcPts val="105"/>
              </a:spcBef>
            </a:pPr>
            <a:r>
              <a:rPr sz="1400" dirty="0">
                <a:solidFill>
                  <a:srgbClr val="FFFFFF"/>
                </a:solidFill>
                <a:latin typeface="Arial MT"/>
                <a:cs typeface="Arial MT"/>
              </a:rPr>
              <a:t>Relance </a:t>
            </a:r>
            <a:r>
              <a:rPr sz="1400" spc="5" dirty="0">
                <a:solidFill>
                  <a:srgbClr val="FFFFFF"/>
                </a:solidFill>
                <a:latin typeface="Arial MT"/>
                <a:cs typeface="Arial MT"/>
              </a:rPr>
              <a:t> </a:t>
            </a:r>
            <a:r>
              <a:rPr sz="1400" dirty="0">
                <a:solidFill>
                  <a:srgbClr val="FFFFFF"/>
                </a:solidFill>
                <a:latin typeface="Arial MT"/>
                <a:cs typeface="Arial MT"/>
              </a:rPr>
              <a:t>pièces </a:t>
            </a:r>
            <a:r>
              <a:rPr sz="1400" spc="5" dirty="0">
                <a:solidFill>
                  <a:srgbClr val="FFFFFF"/>
                </a:solidFill>
                <a:latin typeface="Arial MT"/>
                <a:cs typeface="Arial MT"/>
              </a:rPr>
              <a:t> </a:t>
            </a:r>
            <a:r>
              <a:rPr sz="1400" dirty="0">
                <a:solidFill>
                  <a:srgbClr val="FFFFFF"/>
                </a:solidFill>
                <a:latin typeface="Arial MT"/>
                <a:cs typeface="Arial MT"/>
              </a:rPr>
              <a:t>co</a:t>
            </a:r>
            <a:r>
              <a:rPr sz="1400" spc="-10" dirty="0">
                <a:solidFill>
                  <a:srgbClr val="FFFFFF"/>
                </a:solidFill>
                <a:latin typeface="Arial MT"/>
                <a:cs typeface="Arial MT"/>
              </a:rPr>
              <a:t>m</a:t>
            </a:r>
            <a:r>
              <a:rPr sz="1400" dirty="0">
                <a:solidFill>
                  <a:srgbClr val="FFFFFF"/>
                </a:solidFill>
                <a:latin typeface="Arial MT"/>
                <a:cs typeface="Arial MT"/>
              </a:rPr>
              <a:t>plé</a:t>
            </a:r>
            <a:r>
              <a:rPr sz="1400" spc="-10" dirty="0">
                <a:solidFill>
                  <a:srgbClr val="FFFFFF"/>
                </a:solidFill>
                <a:latin typeface="Arial MT"/>
                <a:cs typeface="Arial MT"/>
              </a:rPr>
              <a:t>m</a:t>
            </a:r>
            <a:r>
              <a:rPr sz="1400" dirty="0">
                <a:solidFill>
                  <a:srgbClr val="FFFFFF"/>
                </a:solidFill>
                <a:latin typeface="Arial MT"/>
                <a:cs typeface="Arial MT"/>
              </a:rPr>
              <a:t>e  ntaires</a:t>
            </a:r>
            <a:endParaRPr sz="1400">
              <a:latin typeface="Arial MT"/>
              <a:cs typeface="Arial MT"/>
            </a:endParaRPr>
          </a:p>
        </p:txBody>
      </p:sp>
      <p:grpSp>
        <p:nvGrpSpPr>
          <p:cNvPr id="34" name="object 34"/>
          <p:cNvGrpSpPr/>
          <p:nvPr/>
        </p:nvGrpSpPr>
        <p:grpSpPr>
          <a:xfrm>
            <a:off x="1408432" y="2269491"/>
            <a:ext cx="9773285" cy="3122295"/>
            <a:chOff x="1408430" y="2269489"/>
            <a:chExt cx="9773285" cy="3122295"/>
          </a:xfrm>
        </p:grpSpPr>
        <p:sp>
          <p:nvSpPr>
            <p:cNvPr id="35" name="object 35"/>
            <p:cNvSpPr/>
            <p:nvPr/>
          </p:nvSpPr>
          <p:spPr>
            <a:xfrm>
              <a:off x="6729983" y="2301239"/>
              <a:ext cx="3779520" cy="451484"/>
            </a:xfrm>
            <a:custGeom>
              <a:avLst/>
              <a:gdLst/>
              <a:ahLst/>
              <a:cxnLst/>
              <a:rect l="l" t="t" r="r" b="b"/>
              <a:pathLst>
                <a:path w="3779520" h="451485">
                  <a:moveTo>
                    <a:pt x="0" y="451104"/>
                  </a:moveTo>
                  <a:lnTo>
                    <a:pt x="0" y="363301"/>
                  </a:lnTo>
                  <a:lnTo>
                    <a:pt x="0" y="291607"/>
                  </a:lnTo>
                  <a:lnTo>
                    <a:pt x="0" y="243274"/>
                  </a:lnTo>
                  <a:lnTo>
                    <a:pt x="0" y="225551"/>
                  </a:lnTo>
                  <a:lnTo>
                    <a:pt x="1889760" y="225551"/>
                  </a:lnTo>
                  <a:lnTo>
                    <a:pt x="1889760" y="207829"/>
                  </a:lnTo>
                  <a:lnTo>
                    <a:pt x="1889760" y="159496"/>
                  </a:lnTo>
                  <a:lnTo>
                    <a:pt x="1889760" y="87802"/>
                  </a:lnTo>
                  <a:lnTo>
                    <a:pt x="1889760" y="0"/>
                  </a:lnTo>
                  <a:lnTo>
                    <a:pt x="1889760" y="87802"/>
                  </a:lnTo>
                  <a:lnTo>
                    <a:pt x="1889760" y="159496"/>
                  </a:lnTo>
                  <a:lnTo>
                    <a:pt x="1889760" y="207829"/>
                  </a:lnTo>
                  <a:lnTo>
                    <a:pt x="1889760" y="225551"/>
                  </a:lnTo>
                  <a:lnTo>
                    <a:pt x="3779520" y="225551"/>
                  </a:lnTo>
                  <a:lnTo>
                    <a:pt x="3779520" y="243274"/>
                  </a:lnTo>
                  <a:lnTo>
                    <a:pt x="3779520" y="291607"/>
                  </a:lnTo>
                  <a:lnTo>
                    <a:pt x="3779520" y="363301"/>
                  </a:lnTo>
                  <a:lnTo>
                    <a:pt x="3779520" y="451104"/>
                  </a:lnTo>
                </a:path>
              </a:pathLst>
            </a:custGeom>
            <a:ln w="63500">
              <a:solidFill>
                <a:srgbClr val="00AEAA"/>
              </a:solidFill>
            </a:ln>
          </p:spPr>
          <p:txBody>
            <a:bodyPr wrap="square" lIns="0" tIns="0" rIns="0" bIns="0" rtlCol="0"/>
            <a:lstStyle/>
            <a:p>
              <a:endParaRPr/>
            </a:p>
          </p:txBody>
        </p:sp>
        <p:sp>
          <p:nvSpPr>
            <p:cNvPr id="36" name="object 36"/>
            <p:cNvSpPr/>
            <p:nvPr/>
          </p:nvSpPr>
          <p:spPr>
            <a:xfrm>
              <a:off x="7370064" y="4908804"/>
              <a:ext cx="3779520" cy="451484"/>
            </a:xfrm>
            <a:custGeom>
              <a:avLst/>
              <a:gdLst/>
              <a:ahLst/>
              <a:cxnLst/>
              <a:rect l="l" t="t" r="r" b="b"/>
              <a:pathLst>
                <a:path w="3779520" h="451485">
                  <a:moveTo>
                    <a:pt x="0" y="451104"/>
                  </a:moveTo>
                  <a:lnTo>
                    <a:pt x="0" y="363301"/>
                  </a:lnTo>
                  <a:lnTo>
                    <a:pt x="0" y="291607"/>
                  </a:lnTo>
                  <a:lnTo>
                    <a:pt x="0" y="243274"/>
                  </a:lnTo>
                  <a:lnTo>
                    <a:pt x="0" y="225552"/>
                  </a:lnTo>
                  <a:lnTo>
                    <a:pt x="1889759" y="225552"/>
                  </a:lnTo>
                  <a:lnTo>
                    <a:pt x="1889759" y="207829"/>
                  </a:lnTo>
                  <a:lnTo>
                    <a:pt x="1889759" y="159496"/>
                  </a:lnTo>
                  <a:lnTo>
                    <a:pt x="1889759" y="87802"/>
                  </a:lnTo>
                  <a:lnTo>
                    <a:pt x="1889759" y="0"/>
                  </a:lnTo>
                  <a:lnTo>
                    <a:pt x="1889759" y="87802"/>
                  </a:lnTo>
                  <a:lnTo>
                    <a:pt x="1889759" y="159496"/>
                  </a:lnTo>
                  <a:lnTo>
                    <a:pt x="1889759" y="207829"/>
                  </a:lnTo>
                  <a:lnTo>
                    <a:pt x="1889759" y="225552"/>
                  </a:lnTo>
                  <a:lnTo>
                    <a:pt x="3779519" y="225552"/>
                  </a:lnTo>
                  <a:lnTo>
                    <a:pt x="3779519" y="243274"/>
                  </a:lnTo>
                  <a:lnTo>
                    <a:pt x="3779519" y="291607"/>
                  </a:lnTo>
                  <a:lnTo>
                    <a:pt x="3779519" y="363301"/>
                  </a:lnTo>
                  <a:lnTo>
                    <a:pt x="3779519" y="451104"/>
                  </a:lnTo>
                </a:path>
              </a:pathLst>
            </a:custGeom>
            <a:ln w="63499">
              <a:solidFill>
                <a:srgbClr val="00AEAA"/>
              </a:solidFill>
            </a:ln>
          </p:spPr>
          <p:txBody>
            <a:bodyPr wrap="square" lIns="0" tIns="0" rIns="0" bIns="0" rtlCol="0"/>
            <a:lstStyle/>
            <a:p>
              <a:endParaRPr/>
            </a:p>
          </p:txBody>
        </p:sp>
        <p:pic>
          <p:nvPicPr>
            <p:cNvPr id="37" name="object 37"/>
            <p:cNvPicPr/>
            <p:nvPr/>
          </p:nvPicPr>
          <p:blipFill>
            <a:blip r:embed="rId12" cstate="print"/>
            <a:stretch>
              <a:fillRect/>
            </a:stretch>
          </p:blipFill>
          <p:spPr>
            <a:xfrm>
              <a:off x="8574023" y="3950207"/>
              <a:ext cx="1817370" cy="997457"/>
            </a:xfrm>
            <a:prstGeom prst="rect">
              <a:avLst/>
            </a:prstGeom>
          </p:spPr>
        </p:pic>
        <p:sp>
          <p:nvSpPr>
            <p:cNvPr id="38" name="object 38"/>
            <p:cNvSpPr/>
            <p:nvPr/>
          </p:nvSpPr>
          <p:spPr>
            <a:xfrm>
              <a:off x="1440180" y="2438399"/>
              <a:ext cx="3712845" cy="467995"/>
            </a:xfrm>
            <a:custGeom>
              <a:avLst/>
              <a:gdLst/>
              <a:ahLst/>
              <a:cxnLst/>
              <a:rect l="l" t="t" r="r" b="b"/>
              <a:pathLst>
                <a:path w="3712845" h="467994">
                  <a:moveTo>
                    <a:pt x="0" y="467867"/>
                  </a:moveTo>
                  <a:lnTo>
                    <a:pt x="0" y="376826"/>
                  </a:lnTo>
                  <a:lnTo>
                    <a:pt x="0" y="302466"/>
                  </a:lnTo>
                  <a:lnTo>
                    <a:pt x="0" y="252323"/>
                  </a:lnTo>
                  <a:lnTo>
                    <a:pt x="0" y="233934"/>
                  </a:lnTo>
                  <a:lnTo>
                    <a:pt x="1874900" y="233934"/>
                  </a:lnTo>
                  <a:lnTo>
                    <a:pt x="1874900" y="215544"/>
                  </a:lnTo>
                  <a:lnTo>
                    <a:pt x="1874900" y="165401"/>
                  </a:lnTo>
                  <a:lnTo>
                    <a:pt x="1874900" y="91041"/>
                  </a:lnTo>
                  <a:lnTo>
                    <a:pt x="1874900" y="0"/>
                  </a:lnTo>
                  <a:lnTo>
                    <a:pt x="1874900" y="91041"/>
                  </a:lnTo>
                  <a:lnTo>
                    <a:pt x="1874900" y="165401"/>
                  </a:lnTo>
                  <a:lnTo>
                    <a:pt x="1874900" y="215544"/>
                  </a:lnTo>
                  <a:lnTo>
                    <a:pt x="1874900" y="233934"/>
                  </a:lnTo>
                  <a:lnTo>
                    <a:pt x="3712464" y="233934"/>
                  </a:lnTo>
                  <a:lnTo>
                    <a:pt x="3712464" y="252323"/>
                  </a:lnTo>
                  <a:lnTo>
                    <a:pt x="3712464" y="302466"/>
                  </a:lnTo>
                  <a:lnTo>
                    <a:pt x="3712464" y="376826"/>
                  </a:lnTo>
                  <a:lnTo>
                    <a:pt x="3712464" y="467867"/>
                  </a:lnTo>
                </a:path>
              </a:pathLst>
            </a:custGeom>
            <a:ln w="63500">
              <a:solidFill>
                <a:srgbClr val="00AEAA"/>
              </a:solidFill>
            </a:ln>
          </p:spPr>
          <p:txBody>
            <a:bodyPr wrap="square" lIns="0" tIns="0" rIns="0" bIns="0" rtlCol="0"/>
            <a:lstStyle/>
            <a:p>
              <a:endParaRPr/>
            </a:p>
          </p:txBody>
        </p:sp>
      </p:grpSp>
      <p:sp>
        <p:nvSpPr>
          <p:cNvPr id="39" name="object 39"/>
          <p:cNvSpPr txBox="1"/>
          <p:nvPr/>
        </p:nvSpPr>
        <p:spPr>
          <a:xfrm>
            <a:off x="8997827" y="4005456"/>
            <a:ext cx="973455" cy="874598"/>
          </a:xfrm>
          <a:prstGeom prst="rect">
            <a:avLst/>
          </a:prstGeom>
        </p:spPr>
        <p:txBody>
          <a:bodyPr vert="horz" wrap="square" lIns="0" tIns="12700" rIns="0" bIns="0" rtlCol="0">
            <a:spAutoFit/>
          </a:bodyPr>
          <a:lstStyle/>
          <a:p>
            <a:pPr marL="12700" marR="5080" indent="1270" algn="ctr">
              <a:lnSpc>
                <a:spcPct val="100000"/>
              </a:lnSpc>
              <a:spcBef>
                <a:spcPts val="100"/>
              </a:spcBef>
            </a:pPr>
            <a:r>
              <a:rPr sz="1400" b="1" spc="-5" dirty="0">
                <a:solidFill>
                  <a:srgbClr val="EF1E1E"/>
                </a:solidFill>
                <a:latin typeface="Arial"/>
                <a:cs typeface="Arial"/>
              </a:rPr>
              <a:t>Envoi de </a:t>
            </a:r>
            <a:r>
              <a:rPr sz="1400" b="1" dirty="0">
                <a:solidFill>
                  <a:srgbClr val="EF1E1E"/>
                </a:solidFill>
                <a:latin typeface="Arial"/>
                <a:cs typeface="Arial"/>
              </a:rPr>
              <a:t> l’i</a:t>
            </a:r>
            <a:r>
              <a:rPr sz="1400" b="1" spc="-10" dirty="0">
                <a:solidFill>
                  <a:srgbClr val="EF1E1E"/>
                </a:solidFill>
                <a:latin typeface="Arial"/>
                <a:cs typeface="Arial"/>
              </a:rPr>
              <a:t>n</a:t>
            </a:r>
            <a:r>
              <a:rPr sz="1400" b="1" dirty="0">
                <a:solidFill>
                  <a:srgbClr val="EF1E1E"/>
                </a:solidFill>
                <a:latin typeface="Arial"/>
                <a:cs typeface="Arial"/>
              </a:rPr>
              <a:t>j</a:t>
            </a:r>
            <a:r>
              <a:rPr sz="1400" b="1" spc="-10" dirty="0">
                <a:solidFill>
                  <a:srgbClr val="EF1E1E"/>
                </a:solidFill>
                <a:latin typeface="Arial"/>
                <a:cs typeface="Arial"/>
              </a:rPr>
              <a:t>on</a:t>
            </a:r>
            <a:r>
              <a:rPr sz="1400" b="1" spc="-15" dirty="0">
                <a:solidFill>
                  <a:srgbClr val="EF1E1E"/>
                </a:solidFill>
                <a:latin typeface="Arial"/>
                <a:cs typeface="Arial"/>
              </a:rPr>
              <a:t>c</a:t>
            </a:r>
            <a:r>
              <a:rPr sz="1400" b="1" dirty="0">
                <a:solidFill>
                  <a:srgbClr val="EF1E1E"/>
                </a:solidFill>
                <a:latin typeface="Arial"/>
                <a:cs typeface="Arial"/>
              </a:rPr>
              <a:t>t</a:t>
            </a:r>
            <a:r>
              <a:rPr sz="1400" b="1" spc="-10" dirty="0">
                <a:solidFill>
                  <a:srgbClr val="EF1E1E"/>
                </a:solidFill>
                <a:latin typeface="Arial"/>
                <a:cs typeface="Arial"/>
              </a:rPr>
              <a:t>io</a:t>
            </a:r>
            <a:r>
              <a:rPr sz="1400" b="1" dirty="0">
                <a:solidFill>
                  <a:srgbClr val="EF1E1E"/>
                </a:solidFill>
                <a:latin typeface="Arial"/>
                <a:cs typeface="Arial"/>
              </a:rPr>
              <a:t>n  </a:t>
            </a:r>
            <a:r>
              <a:rPr sz="1400" dirty="0">
                <a:solidFill>
                  <a:srgbClr val="EF1E1E"/>
                </a:solidFill>
                <a:latin typeface="Arial MT"/>
                <a:cs typeface="Arial MT"/>
              </a:rPr>
              <a:t>dossiers </a:t>
            </a:r>
            <a:r>
              <a:rPr sz="1400" spc="5" dirty="0">
                <a:solidFill>
                  <a:srgbClr val="EF1E1E"/>
                </a:solidFill>
                <a:latin typeface="Arial MT"/>
                <a:cs typeface="Arial MT"/>
              </a:rPr>
              <a:t> </a:t>
            </a:r>
            <a:r>
              <a:rPr sz="1400" dirty="0">
                <a:solidFill>
                  <a:srgbClr val="EF1E1E"/>
                </a:solidFill>
                <a:latin typeface="Arial MT"/>
                <a:cs typeface="Arial MT"/>
              </a:rPr>
              <a:t>incomplets</a:t>
            </a:r>
            <a:endParaRPr sz="1400">
              <a:latin typeface="Arial MT"/>
              <a:cs typeface="Arial MT"/>
            </a:endParaRPr>
          </a:p>
        </p:txBody>
      </p:sp>
      <p:grpSp>
        <p:nvGrpSpPr>
          <p:cNvPr id="40" name="object 40"/>
          <p:cNvGrpSpPr/>
          <p:nvPr/>
        </p:nvGrpSpPr>
        <p:grpSpPr>
          <a:xfrm>
            <a:off x="8706424" y="3593401"/>
            <a:ext cx="1076325" cy="393700"/>
            <a:chOff x="8706421" y="3593401"/>
            <a:chExt cx="1076325" cy="393700"/>
          </a:xfrm>
        </p:grpSpPr>
        <p:sp>
          <p:nvSpPr>
            <p:cNvPr id="41" name="object 41"/>
            <p:cNvSpPr/>
            <p:nvPr/>
          </p:nvSpPr>
          <p:spPr>
            <a:xfrm>
              <a:off x="8711183" y="3598164"/>
              <a:ext cx="1066800" cy="384175"/>
            </a:xfrm>
            <a:custGeom>
              <a:avLst/>
              <a:gdLst/>
              <a:ahLst/>
              <a:cxnLst/>
              <a:rect l="l" t="t" r="r" b="b"/>
              <a:pathLst>
                <a:path w="1066800" h="384175">
                  <a:moveTo>
                    <a:pt x="533400" y="0"/>
                  </a:moveTo>
                  <a:lnTo>
                    <a:pt x="466481" y="1496"/>
                  </a:lnTo>
                  <a:lnTo>
                    <a:pt x="402046" y="5865"/>
                  </a:lnTo>
                  <a:lnTo>
                    <a:pt x="340593" y="12926"/>
                  </a:lnTo>
                  <a:lnTo>
                    <a:pt x="282623" y="22499"/>
                  </a:lnTo>
                  <a:lnTo>
                    <a:pt x="228634" y="34406"/>
                  </a:lnTo>
                  <a:lnTo>
                    <a:pt x="179127" y="48464"/>
                  </a:lnTo>
                  <a:lnTo>
                    <a:pt x="134600" y="64495"/>
                  </a:lnTo>
                  <a:lnTo>
                    <a:pt x="95553" y="82319"/>
                  </a:lnTo>
                  <a:lnTo>
                    <a:pt x="62486" y="101755"/>
                  </a:lnTo>
                  <a:lnTo>
                    <a:pt x="16287" y="144744"/>
                  </a:lnTo>
                  <a:lnTo>
                    <a:pt x="0" y="192024"/>
                  </a:lnTo>
                  <a:lnTo>
                    <a:pt x="4155" y="216109"/>
                  </a:lnTo>
                  <a:lnTo>
                    <a:pt x="35897" y="261423"/>
                  </a:lnTo>
                  <a:lnTo>
                    <a:pt x="95553" y="301728"/>
                  </a:lnTo>
                  <a:lnTo>
                    <a:pt x="134600" y="319552"/>
                  </a:lnTo>
                  <a:lnTo>
                    <a:pt x="179127" y="335583"/>
                  </a:lnTo>
                  <a:lnTo>
                    <a:pt x="228634" y="349641"/>
                  </a:lnTo>
                  <a:lnTo>
                    <a:pt x="282623" y="361548"/>
                  </a:lnTo>
                  <a:lnTo>
                    <a:pt x="340593" y="371121"/>
                  </a:lnTo>
                  <a:lnTo>
                    <a:pt x="402046" y="378182"/>
                  </a:lnTo>
                  <a:lnTo>
                    <a:pt x="466481" y="382551"/>
                  </a:lnTo>
                  <a:lnTo>
                    <a:pt x="533400" y="384048"/>
                  </a:lnTo>
                  <a:lnTo>
                    <a:pt x="600318" y="382551"/>
                  </a:lnTo>
                  <a:lnTo>
                    <a:pt x="664753" y="378182"/>
                  </a:lnTo>
                  <a:lnTo>
                    <a:pt x="726206" y="371121"/>
                  </a:lnTo>
                  <a:lnTo>
                    <a:pt x="784176" y="361548"/>
                  </a:lnTo>
                  <a:lnTo>
                    <a:pt x="838165" y="349641"/>
                  </a:lnTo>
                  <a:lnTo>
                    <a:pt x="887672" y="335583"/>
                  </a:lnTo>
                  <a:lnTo>
                    <a:pt x="932199" y="319552"/>
                  </a:lnTo>
                  <a:lnTo>
                    <a:pt x="971246" y="301728"/>
                  </a:lnTo>
                  <a:lnTo>
                    <a:pt x="1004313" y="282292"/>
                  </a:lnTo>
                  <a:lnTo>
                    <a:pt x="1050512" y="239303"/>
                  </a:lnTo>
                  <a:lnTo>
                    <a:pt x="1066800" y="192024"/>
                  </a:lnTo>
                  <a:lnTo>
                    <a:pt x="1062644" y="167938"/>
                  </a:lnTo>
                  <a:lnTo>
                    <a:pt x="1030902" y="122624"/>
                  </a:lnTo>
                  <a:lnTo>
                    <a:pt x="971246" y="82319"/>
                  </a:lnTo>
                  <a:lnTo>
                    <a:pt x="932199" y="64495"/>
                  </a:lnTo>
                  <a:lnTo>
                    <a:pt x="887672" y="48464"/>
                  </a:lnTo>
                  <a:lnTo>
                    <a:pt x="838165" y="34406"/>
                  </a:lnTo>
                  <a:lnTo>
                    <a:pt x="784176" y="22499"/>
                  </a:lnTo>
                  <a:lnTo>
                    <a:pt x="726206" y="12926"/>
                  </a:lnTo>
                  <a:lnTo>
                    <a:pt x="664753" y="5865"/>
                  </a:lnTo>
                  <a:lnTo>
                    <a:pt x="600318" y="1496"/>
                  </a:lnTo>
                  <a:lnTo>
                    <a:pt x="533400" y="0"/>
                  </a:lnTo>
                  <a:close/>
                </a:path>
              </a:pathLst>
            </a:custGeom>
            <a:solidFill>
              <a:srgbClr val="001F5F"/>
            </a:solidFill>
          </p:spPr>
          <p:txBody>
            <a:bodyPr wrap="square" lIns="0" tIns="0" rIns="0" bIns="0" rtlCol="0"/>
            <a:lstStyle/>
            <a:p>
              <a:endParaRPr/>
            </a:p>
          </p:txBody>
        </p:sp>
        <p:sp>
          <p:nvSpPr>
            <p:cNvPr id="42" name="object 42"/>
            <p:cNvSpPr/>
            <p:nvPr/>
          </p:nvSpPr>
          <p:spPr>
            <a:xfrm>
              <a:off x="8711183" y="3598164"/>
              <a:ext cx="1066800" cy="384175"/>
            </a:xfrm>
            <a:custGeom>
              <a:avLst/>
              <a:gdLst/>
              <a:ahLst/>
              <a:cxnLst/>
              <a:rect l="l" t="t" r="r" b="b"/>
              <a:pathLst>
                <a:path w="1066800" h="384175">
                  <a:moveTo>
                    <a:pt x="0" y="192024"/>
                  </a:moveTo>
                  <a:lnTo>
                    <a:pt x="16287" y="144744"/>
                  </a:lnTo>
                  <a:lnTo>
                    <a:pt x="62486" y="101755"/>
                  </a:lnTo>
                  <a:lnTo>
                    <a:pt x="95553" y="82319"/>
                  </a:lnTo>
                  <a:lnTo>
                    <a:pt x="134600" y="64495"/>
                  </a:lnTo>
                  <a:lnTo>
                    <a:pt x="179127" y="48464"/>
                  </a:lnTo>
                  <a:lnTo>
                    <a:pt x="228634" y="34406"/>
                  </a:lnTo>
                  <a:lnTo>
                    <a:pt x="282623" y="22499"/>
                  </a:lnTo>
                  <a:lnTo>
                    <a:pt x="340593" y="12926"/>
                  </a:lnTo>
                  <a:lnTo>
                    <a:pt x="402046" y="5865"/>
                  </a:lnTo>
                  <a:lnTo>
                    <a:pt x="466481" y="1496"/>
                  </a:lnTo>
                  <a:lnTo>
                    <a:pt x="533400" y="0"/>
                  </a:lnTo>
                  <a:lnTo>
                    <a:pt x="600318" y="1496"/>
                  </a:lnTo>
                  <a:lnTo>
                    <a:pt x="664753" y="5865"/>
                  </a:lnTo>
                  <a:lnTo>
                    <a:pt x="726206" y="12926"/>
                  </a:lnTo>
                  <a:lnTo>
                    <a:pt x="784176" y="22499"/>
                  </a:lnTo>
                  <a:lnTo>
                    <a:pt x="838165" y="34406"/>
                  </a:lnTo>
                  <a:lnTo>
                    <a:pt x="887672" y="48464"/>
                  </a:lnTo>
                  <a:lnTo>
                    <a:pt x="932199" y="64495"/>
                  </a:lnTo>
                  <a:lnTo>
                    <a:pt x="971246" y="82319"/>
                  </a:lnTo>
                  <a:lnTo>
                    <a:pt x="1004313" y="101755"/>
                  </a:lnTo>
                  <a:lnTo>
                    <a:pt x="1050512" y="144744"/>
                  </a:lnTo>
                  <a:lnTo>
                    <a:pt x="1066800" y="192024"/>
                  </a:lnTo>
                  <a:lnTo>
                    <a:pt x="1062644" y="216109"/>
                  </a:lnTo>
                  <a:lnTo>
                    <a:pt x="1030902" y="261423"/>
                  </a:lnTo>
                  <a:lnTo>
                    <a:pt x="971246" y="301728"/>
                  </a:lnTo>
                  <a:lnTo>
                    <a:pt x="932199" y="319552"/>
                  </a:lnTo>
                  <a:lnTo>
                    <a:pt x="887672" y="335583"/>
                  </a:lnTo>
                  <a:lnTo>
                    <a:pt x="838165" y="349641"/>
                  </a:lnTo>
                  <a:lnTo>
                    <a:pt x="784176" y="361548"/>
                  </a:lnTo>
                  <a:lnTo>
                    <a:pt x="726206" y="371121"/>
                  </a:lnTo>
                  <a:lnTo>
                    <a:pt x="664753" y="378182"/>
                  </a:lnTo>
                  <a:lnTo>
                    <a:pt x="600318" y="382551"/>
                  </a:lnTo>
                  <a:lnTo>
                    <a:pt x="533400" y="384048"/>
                  </a:lnTo>
                  <a:lnTo>
                    <a:pt x="466481" y="382551"/>
                  </a:lnTo>
                  <a:lnTo>
                    <a:pt x="402046" y="378182"/>
                  </a:lnTo>
                  <a:lnTo>
                    <a:pt x="340593" y="371121"/>
                  </a:lnTo>
                  <a:lnTo>
                    <a:pt x="282623" y="361548"/>
                  </a:lnTo>
                  <a:lnTo>
                    <a:pt x="228634" y="349641"/>
                  </a:lnTo>
                  <a:lnTo>
                    <a:pt x="179127" y="335583"/>
                  </a:lnTo>
                  <a:lnTo>
                    <a:pt x="134600" y="319552"/>
                  </a:lnTo>
                  <a:lnTo>
                    <a:pt x="95553" y="301728"/>
                  </a:lnTo>
                  <a:lnTo>
                    <a:pt x="62486" y="282292"/>
                  </a:lnTo>
                  <a:lnTo>
                    <a:pt x="16287" y="239303"/>
                  </a:lnTo>
                  <a:lnTo>
                    <a:pt x="0" y="192024"/>
                  </a:lnTo>
                  <a:close/>
                </a:path>
              </a:pathLst>
            </a:custGeom>
            <a:ln w="9525">
              <a:solidFill>
                <a:srgbClr val="00AAF9"/>
              </a:solidFill>
            </a:ln>
          </p:spPr>
          <p:txBody>
            <a:bodyPr wrap="square" lIns="0" tIns="0" rIns="0" bIns="0" rtlCol="0"/>
            <a:lstStyle/>
            <a:p>
              <a:endParaRPr/>
            </a:p>
          </p:txBody>
        </p:sp>
      </p:grpSp>
      <p:sp>
        <p:nvSpPr>
          <p:cNvPr id="43" name="object 43"/>
          <p:cNvSpPr txBox="1"/>
          <p:nvPr/>
        </p:nvSpPr>
        <p:spPr>
          <a:xfrm>
            <a:off x="8947151" y="3683890"/>
            <a:ext cx="50800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9</a:t>
            </a:r>
            <a:r>
              <a:rPr sz="1200" b="1" spc="-10" dirty="0">
                <a:solidFill>
                  <a:srgbClr val="FFFFFF"/>
                </a:solidFill>
                <a:latin typeface="Arial"/>
                <a:cs typeface="Arial"/>
              </a:rPr>
              <a:t> </a:t>
            </a:r>
            <a:r>
              <a:rPr sz="1200" b="1" dirty="0">
                <a:solidFill>
                  <a:srgbClr val="FFFFFF"/>
                </a:solidFill>
                <a:latin typeface="Arial"/>
                <a:cs typeface="Arial"/>
              </a:rPr>
              <a:t>mois</a:t>
            </a:r>
            <a:endParaRPr sz="1200">
              <a:latin typeface="Arial"/>
              <a:cs typeface="Arial"/>
            </a:endParaRPr>
          </a:p>
        </p:txBody>
      </p:sp>
      <p:grpSp>
        <p:nvGrpSpPr>
          <p:cNvPr id="44" name="object 44"/>
          <p:cNvGrpSpPr/>
          <p:nvPr/>
        </p:nvGrpSpPr>
        <p:grpSpPr>
          <a:xfrm>
            <a:off x="8721664" y="2267529"/>
            <a:ext cx="1076325" cy="395605"/>
            <a:chOff x="8721661" y="2267521"/>
            <a:chExt cx="1076325" cy="395605"/>
          </a:xfrm>
        </p:grpSpPr>
        <p:sp>
          <p:nvSpPr>
            <p:cNvPr id="45" name="object 45"/>
            <p:cNvSpPr/>
            <p:nvPr/>
          </p:nvSpPr>
          <p:spPr>
            <a:xfrm>
              <a:off x="8726423" y="2272283"/>
              <a:ext cx="1066800" cy="386080"/>
            </a:xfrm>
            <a:custGeom>
              <a:avLst/>
              <a:gdLst/>
              <a:ahLst/>
              <a:cxnLst/>
              <a:rect l="l" t="t" r="r" b="b"/>
              <a:pathLst>
                <a:path w="1066800" h="386080">
                  <a:moveTo>
                    <a:pt x="533400" y="0"/>
                  </a:moveTo>
                  <a:lnTo>
                    <a:pt x="466481" y="1502"/>
                  </a:lnTo>
                  <a:lnTo>
                    <a:pt x="402046" y="5890"/>
                  </a:lnTo>
                  <a:lnTo>
                    <a:pt x="340593" y="12982"/>
                  </a:lnTo>
                  <a:lnTo>
                    <a:pt x="282623" y="22597"/>
                  </a:lnTo>
                  <a:lnTo>
                    <a:pt x="228634" y="34553"/>
                  </a:lnTo>
                  <a:lnTo>
                    <a:pt x="179127" y="48670"/>
                  </a:lnTo>
                  <a:lnTo>
                    <a:pt x="134600" y="64767"/>
                  </a:lnTo>
                  <a:lnTo>
                    <a:pt x="95553" y="82663"/>
                  </a:lnTo>
                  <a:lnTo>
                    <a:pt x="62486" y="102177"/>
                  </a:lnTo>
                  <a:lnTo>
                    <a:pt x="16287" y="145332"/>
                  </a:lnTo>
                  <a:lnTo>
                    <a:pt x="0" y="192786"/>
                  </a:lnTo>
                  <a:lnTo>
                    <a:pt x="4155" y="216959"/>
                  </a:lnTo>
                  <a:lnTo>
                    <a:pt x="35897" y="262445"/>
                  </a:lnTo>
                  <a:lnTo>
                    <a:pt x="95553" y="302908"/>
                  </a:lnTo>
                  <a:lnTo>
                    <a:pt x="134600" y="320804"/>
                  </a:lnTo>
                  <a:lnTo>
                    <a:pt x="179127" y="336901"/>
                  </a:lnTo>
                  <a:lnTo>
                    <a:pt x="228634" y="351018"/>
                  </a:lnTo>
                  <a:lnTo>
                    <a:pt x="282623" y="362974"/>
                  </a:lnTo>
                  <a:lnTo>
                    <a:pt x="340593" y="372589"/>
                  </a:lnTo>
                  <a:lnTo>
                    <a:pt x="402046" y="379681"/>
                  </a:lnTo>
                  <a:lnTo>
                    <a:pt x="466481" y="384069"/>
                  </a:lnTo>
                  <a:lnTo>
                    <a:pt x="533400" y="385571"/>
                  </a:lnTo>
                  <a:lnTo>
                    <a:pt x="600318" y="384069"/>
                  </a:lnTo>
                  <a:lnTo>
                    <a:pt x="664753" y="379681"/>
                  </a:lnTo>
                  <a:lnTo>
                    <a:pt x="726206" y="372589"/>
                  </a:lnTo>
                  <a:lnTo>
                    <a:pt x="784176" y="362974"/>
                  </a:lnTo>
                  <a:lnTo>
                    <a:pt x="838165" y="351018"/>
                  </a:lnTo>
                  <a:lnTo>
                    <a:pt x="887672" y="336901"/>
                  </a:lnTo>
                  <a:lnTo>
                    <a:pt x="932199" y="320804"/>
                  </a:lnTo>
                  <a:lnTo>
                    <a:pt x="971246" y="302908"/>
                  </a:lnTo>
                  <a:lnTo>
                    <a:pt x="1004313" y="283394"/>
                  </a:lnTo>
                  <a:lnTo>
                    <a:pt x="1050512" y="240239"/>
                  </a:lnTo>
                  <a:lnTo>
                    <a:pt x="1066800" y="192786"/>
                  </a:lnTo>
                  <a:lnTo>
                    <a:pt x="1062644" y="168612"/>
                  </a:lnTo>
                  <a:lnTo>
                    <a:pt x="1030902" y="123126"/>
                  </a:lnTo>
                  <a:lnTo>
                    <a:pt x="971246" y="82663"/>
                  </a:lnTo>
                  <a:lnTo>
                    <a:pt x="932199" y="64767"/>
                  </a:lnTo>
                  <a:lnTo>
                    <a:pt x="887672" y="48670"/>
                  </a:lnTo>
                  <a:lnTo>
                    <a:pt x="838165" y="34553"/>
                  </a:lnTo>
                  <a:lnTo>
                    <a:pt x="784176" y="22597"/>
                  </a:lnTo>
                  <a:lnTo>
                    <a:pt x="726206" y="12982"/>
                  </a:lnTo>
                  <a:lnTo>
                    <a:pt x="664753" y="5890"/>
                  </a:lnTo>
                  <a:lnTo>
                    <a:pt x="600318" y="1502"/>
                  </a:lnTo>
                  <a:lnTo>
                    <a:pt x="533400" y="0"/>
                  </a:lnTo>
                  <a:close/>
                </a:path>
              </a:pathLst>
            </a:custGeom>
            <a:solidFill>
              <a:srgbClr val="00AAF9"/>
            </a:solidFill>
          </p:spPr>
          <p:txBody>
            <a:bodyPr wrap="square" lIns="0" tIns="0" rIns="0" bIns="0" rtlCol="0"/>
            <a:lstStyle/>
            <a:p>
              <a:endParaRPr/>
            </a:p>
          </p:txBody>
        </p:sp>
        <p:sp>
          <p:nvSpPr>
            <p:cNvPr id="46" name="object 46"/>
            <p:cNvSpPr/>
            <p:nvPr/>
          </p:nvSpPr>
          <p:spPr>
            <a:xfrm>
              <a:off x="8726423" y="2272283"/>
              <a:ext cx="1066800" cy="386080"/>
            </a:xfrm>
            <a:custGeom>
              <a:avLst/>
              <a:gdLst/>
              <a:ahLst/>
              <a:cxnLst/>
              <a:rect l="l" t="t" r="r" b="b"/>
              <a:pathLst>
                <a:path w="1066800" h="386080">
                  <a:moveTo>
                    <a:pt x="0" y="192786"/>
                  </a:moveTo>
                  <a:lnTo>
                    <a:pt x="16287" y="145332"/>
                  </a:lnTo>
                  <a:lnTo>
                    <a:pt x="62486" y="102177"/>
                  </a:lnTo>
                  <a:lnTo>
                    <a:pt x="95553" y="82663"/>
                  </a:lnTo>
                  <a:lnTo>
                    <a:pt x="134600" y="64767"/>
                  </a:lnTo>
                  <a:lnTo>
                    <a:pt x="179127" y="48670"/>
                  </a:lnTo>
                  <a:lnTo>
                    <a:pt x="228634" y="34553"/>
                  </a:lnTo>
                  <a:lnTo>
                    <a:pt x="282623" y="22597"/>
                  </a:lnTo>
                  <a:lnTo>
                    <a:pt x="340593" y="12982"/>
                  </a:lnTo>
                  <a:lnTo>
                    <a:pt x="402046" y="5890"/>
                  </a:lnTo>
                  <a:lnTo>
                    <a:pt x="466481" y="1502"/>
                  </a:lnTo>
                  <a:lnTo>
                    <a:pt x="533400" y="0"/>
                  </a:lnTo>
                  <a:lnTo>
                    <a:pt x="600318" y="1502"/>
                  </a:lnTo>
                  <a:lnTo>
                    <a:pt x="664753" y="5890"/>
                  </a:lnTo>
                  <a:lnTo>
                    <a:pt x="726206" y="12982"/>
                  </a:lnTo>
                  <a:lnTo>
                    <a:pt x="784176" y="22597"/>
                  </a:lnTo>
                  <a:lnTo>
                    <a:pt x="838165" y="34553"/>
                  </a:lnTo>
                  <a:lnTo>
                    <a:pt x="887672" y="48670"/>
                  </a:lnTo>
                  <a:lnTo>
                    <a:pt x="932199" y="64767"/>
                  </a:lnTo>
                  <a:lnTo>
                    <a:pt x="971246" y="82663"/>
                  </a:lnTo>
                  <a:lnTo>
                    <a:pt x="1004313" y="102177"/>
                  </a:lnTo>
                  <a:lnTo>
                    <a:pt x="1050512" y="145332"/>
                  </a:lnTo>
                  <a:lnTo>
                    <a:pt x="1066800" y="192786"/>
                  </a:lnTo>
                  <a:lnTo>
                    <a:pt x="1062644" y="216959"/>
                  </a:lnTo>
                  <a:lnTo>
                    <a:pt x="1030902" y="262445"/>
                  </a:lnTo>
                  <a:lnTo>
                    <a:pt x="971246" y="302908"/>
                  </a:lnTo>
                  <a:lnTo>
                    <a:pt x="932199" y="320804"/>
                  </a:lnTo>
                  <a:lnTo>
                    <a:pt x="887672" y="336901"/>
                  </a:lnTo>
                  <a:lnTo>
                    <a:pt x="838165" y="351018"/>
                  </a:lnTo>
                  <a:lnTo>
                    <a:pt x="784176" y="362974"/>
                  </a:lnTo>
                  <a:lnTo>
                    <a:pt x="726206" y="372589"/>
                  </a:lnTo>
                  <a:lnTo>
                    <a:pt x="664753" y="379681"/>
                  </a:lnTo>
                  <a:lnTo>
                    <a:pt x="600318" y="384069"/>
                  </a:lnTo>
                  <a:lnTo>
                    <a:pt x="533400" y="385571"/>
                  </a:lnTo>
                  <a:lnTo>
                    <a:pt x="466481" y="384069"/>
                  </a:lnTo>
                  <a:lnTo>
                    <a:pt x="402046" y="379681"/>
                  </a:lnTo>
                  <a:lnTo>
                    <a:pt x="340593" y="372589"/>
                  </a:lnTo>
                  <a:lnTo>
                    <a:pt x="282623" y="362974"/>
                  </a:lnTo>
                  <a:lnTo>
                    <a:pt x="228634" y="351018"/>
                  </a:lnTo>
                  <a:lnTo>
                    <a:pt x="179127" y="336901"/>
                  </a:lnTo>
                  <a:lnTo>
                    <a:pt x="134600" y="320804"/>
                  </a:lnTo>
                  <a:lnTo>
                    <a:pt x="95553" y="302908"/>
                  </a:lnTo>
                  <a:lnTo>
                    <a:pt x="62486" y="283394"/>
                  </a:lnTo>
                  <a:lnTo>
                    <a:pt x="16287" y="240239"/>
                  </a:lnTo>
                  <a:lnTo>
                    <a:pt x="0" y="192786"/>
                  </a:lnTo>
                  <a:close/>
                </a:path>
              </a:pathLst>
            </a:custGeom>
            <a:ln w="9525">
              <a:solidFill>
                <a:srgbClr val="00AAF9"/>
              </a:solidFill>
            </a:ln>
          </p:spPr>
          <p:txBody>
            <a:bodyPr wrap="square" lIns="0" tIns="0" rIns="0" bIns="0" rtlCol="0"/>
            <a:lstStyle/>
            <a:p>
              <a:endParaRPr/>
            </a:p>
          </p:txBody>
        </p:sp>
      </p:grpSp>
      <p:sp>
        <p:nvSpPr>
          <p:cNvPr id="47" name="object 47"/>
          <p:cNvSpPr txBox="1"/>
          <p:nvPr/>
        </p:nvSpPr>
        <p:spPr>
          <a:xfrm>
            <a:off x="8962771" y="2358391"/>
            <a:ext cx="50800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6</a:t>
            </a:r>
            <a:r>
              <a:rPr sz="1200" b="1" spc="-10" dirty="0">
                <a:solidFill>
                  <a:srgbClr val="FFFFFF"/>
                </a:solidFill>
                <a:latin typeface="Arial"/>
                <a:cs typeface="Arial"/>
              </a:rPr>
              <a:t> </a:t>
            </a:r>
            <a:r>
              <a:rPr sz="1200" b="1" dirty="0">
                <a:solidFill>
                  <a:srgbClr val="FFFFFF"/>
                </a:solidFill>
                <a:latin typeface="Arial"/>
                <a:cs typeface="Arial"/>
              </a:rPr>
              <a:t>mois</a:t>
            </a:r>
            <a:endParaRPr sz="1200">
              <a:latin typeface="Arial"/>
              <a:cs typeface="Arial"/>
            </a:endParaRPr>
          </a:p>
        </p:txBody>
      </p:sp>
      <p:grpSp>
        <p:nvGrpSpPr>
          <p:cNvPr id="48" name="object 48"/>
          <p:cNvGrpSpPr/>
          <p:nvPr/>
        </p:nvGrpSpPr>
        <p:grpSpPr>
          <a:xfrm>
            <a:off x="9619300" y="4955857"/>
            <a:ext cx="1076325" cy="393700"/>
            <a:chOff x="9619297" y="4955857"/>
            <a:chExt cx="1076325" cy="393700"/>
          </a:xfrm>
        </p:grpSpPr>
        <p:sp>
          <p:nvSpPr>
            <p:cNvPr id="49" name="object 49"/>
            <p:cNvSpPr/>
            <p:nvPr/>
          </p:nvSpPr>
          <p:spPr>
            <a:xfrm>
              <a:off x="9624059" y="4960620"/>
              <a:ext cx="1066800" cy="384175"/>
            </a:xfrm>
            <a:custGeom>
              <a:avLst/>
              <a:gdLst/>
              <a:ahLst/>
              <a:cxnLst/>
              <a:rect l="l" t="t" r="r" b="b"/>
              <a:pathLst>
                <a:path w="1066800" h="384175">
                  <a:moveTo>
                    <a:pt x="533400" y="0"/>
                  </a:moveTo>
                  <a:lnTo>
                    <a:pt x="466481" y="1496"/>
                  </a:lnTo>
                  <a:lnTo>
                    <a:pt x="402046" y="5865"/>
                  </a:lnTo>
                  <a:lnTo>
                    <a:pt x="340593" y="12926"/>
                  </a:lnTo>
                  <a:lnTo>
                    <a:pt x="282623" y="22499"/>
                  </a:lnTo>
                  <a:lnTo>
                    <a:pt x="228634" y="34406"/>
                  </a:lnTo>
                  <a:lnTo>
                    <a:pt x="179127" y="48464"/>
                  </a:lnTo>
                  <a:lnTo>
                    <a:pt x="134600" y="64495"/>
                  </a:lnTo>
                  <a:lnTo>
                    <a:pt x="95553" y="82319"/>
                  </a:lnTo>
                  <a:lnTo>
                    <a:pt x="62486" y="101755"/>
                  </a:lnTo>
                  <a:lnTo>
                    <a:pt x="16287" y="144744"/>
                  </a:lnTo>
                  <a:lnTo>
                    <a:pt x="0" y="192023"/>
                  </a:lnTo>
                  <a:lnTo>
                    <a:pt x="4155" y="216109"/>
                  </a:lnTo>
                  <a:lnTo>
                    <a:pt x="35897" y="261423"/>
                  </a:lnTo>
                  <a:lnTo>
                    <a:pt x="95553" y="301728"/>
                  </a:lnTo>
                  <a:lnTo>
                    <a:pt x="134600" y="319552"/>
                  </a:lnTo>
                  <a:lnTo>
                    <a:pt x="179127" y="335583"/>
                  </a:lnTo>
                  <a:lnTo>
                    <a:pt x="228634" y="349641"/>
                  </a:lnTo>
                  <a:lnTo>
                    <a:pt x="282623" y="361548"/>
                  </a:lnTo>
                  <a:lnTo>
                    <a:pt x="340593" y="371121"/>
                  </a:lnTo>
                  <a:lnTo>
                    <a:pt x="402046" y="378182"/>
                  </a:lnTo>
                  <a:lnTo>
                    <a:pt x="466481" y="382551"/>
                  </a:lnTo>
                  <a:lnTo>
                    <a:pt x="533400" y="384047"/>
                  </a:lnTo>
                  <a:lnTo>
                    <a:pt x="600318" y="382551"/>
                  </a:lnTo>
                  <a:lnTo>
                    <a:pt x="664753" y="378182"/>
                  </a:lnTo>
                  <a:lnTo>
                    <a:pt x="726206" y="371121"/>
                  </a:lnTo>
                  <a:lnTo>
                    <a:pt x="784176" y="361548"/>
                  </a:lnTo>
                  <a:lnTo>
                    <a:pt x="838165" y="349641"/>
                  </a:lnTo>
                  <a:lnTo>
                    <a:pt x="887672" y="335583"/>
                  </a:lnTo>
                  <a:lnTo>
                    <a:pt x="932199" y="319552"/>
                  </a:lnTo>
                  <a:lnTo>
                    <a:pt x="971246" y="301728"/>
                  </a:lnTo>
                  <a:lnTo>
                    <a:pt x="1004313" y="282292"/>
                  </a:lnTo>
                  <a:lnTo>
                    <a:pt x="1050512" y="239303"/>
                  </a:lnTo>
                  <a:lnTo>
                    <a:pt x="1066800" y="192023"/>
                  </a:lnTo>
                  <a:lnTo>
                    <a:pt x="1062644" y="167938"/>
                  </a:lnTo>
                  <a:lnTo>
                    <a:pt x="1030902" y="122624"/>
                  </a:lnTo>
                  <a:lnTo>
                    <a:pt x="971246" y="82319"/>
                  </a:lnTo>
                  <a:lnTo>
                    <a:pt x="932199" y="64495"/>
                  </a:lnTo>
                  <a:lnTo>
                    <a:pt x="887672" y="48464"/>
                  </a:lnTo>
                  <a:lnTo>
                    <a:pt x="838165" y="34406"/>
                  </a:lnTo>
                  <a:lnTo>
                    <a:pt x="784176" y="22499"/>
                  </a:lnTo>
                  <a:lnTo>
                    <a:pt x="726206" y="12926"/>
                  </a:lnTo>
                  <a:lnTo>
                    <a:pt x="664753" y="5865"/>
                  </a:lnTo>
                  <a:lnTo>
                    <a:pt x="600318" y="1496"/>
                  </a:lnTo>
                  <a:lnTo>
                    <a:pt x="533400" y="0"/>
                  </a:lnTo>
                  <a:close/>
                </a:path>
              </a:pathLst>
            </a:custGeom>
            <a:solidFill>
              <a:srgbClr val="00AAF9"/>
            </a:solidFill>
          </p:spPr>
          <p:txBody>
            <a:bodyPr wrap="square" lIns="0" tIns="0" rIns="0" bIns="0" rtlCol="0"/>
            <a:lstStyle/>
            <a:p>
              <a:endParaRPr/>
            </a:p>
          </p:txBody>
        </p:sp>
        <p:sp>
          <p:nvSpPr>
            <p:cNvPr id="50" name="object 50"/>
            <p:cNvSpPr/>
            <p:nvPr/>
          </p:nvSpPr>
          <p:spPr>
            <a:xfrm>
              <a:off x="9624059" y="4960620"/>
              <a:ext cx="1066800" cy="384175"/>
            </a:xfrm>
            <a:custGeom>
              <a:avLst/>
              <a:gdLst/>
              <a:ahLst/>
              <a:cxnLst/>
              <a:rect l="l" t="t" r="r" b="b"/>
              <a:pathLst>
                <a:path w="1066800" h="384175">
                  <a:moveTo>
                    <a:pt x="0" y="192023"/>
                  </a:moveTo>
                  <a:lnTo>
                    <a:pt x="16287" y="144744"/>
                  </a:lnTo>
                  <a:lnTo>
                    <a:pt x="62486" y="101755"/>
                  </a:lnTo>
                  <a:lnTo>
                    <a:pt x="95553" y="82319"/>
                  </a:lnTo>
                  <a:lnTo>
                    <a:pt x="134600" y="64495"/>
                  </a:lnTo>
                  <a:lnTo>
                    <a:pt x="179127" y="48464"/>
                  </a:lnTo>
                  <a:lnTo>
                    <a:pt x="228634" y="34406"/>
                  </a:lnTo>
                  <a:lnTo>
                    <a:pt x="282623" y="22499"/>
                  </a:lnTo>
                  <a:lnTo>
                    <a:pt x="340593" y="12926"/>
                  </a:lnTo>
                  <a:lnTo>
                    <a:pt x="402046" y="5865"/>
                  </a:lnTo>
                  <a:lnTo>
                    <a:pt x="466481" y="1496"/>
                  </a:lnTo>
                  <a:lnTo>
                    <a:pt x="533400" y="0"/>
                  </a:lnTo>
                  <a:lnTo>
                    <a:pt x="600318" y="1496"/>
                  </a:lnTo>
                  <a:lnTo>
                    <a:pt x="664753" y="5865"/>
                  </a:lnTo>
                  <a:lnTo>
                    <a:pt x="726206" y="12926"/>
                  </a:lnTo>
                  <a:lnTo>
                    <a:pt x="784176" y="22499"/>
                  </a:lnTo>
                  <a:lnTo>
                    <a:pt x="838165" y="34406"/>
                  </a:lnTo>
                  <a:lnTo>
                    <a:pt x="887672" y="48464"/>
                  </a:lnTo>
                  <a:lnTo>
                    <a:pt x="932199" y="64495"/>
                  </a:lnTo>
                  <a:lnTo>
                    <a:pt x="971246" y="82319"/>
                  </a:lnTo>
                  <a:lnTo>
                    <a:pt x="1004313" y="101755"/>
                  </a:lnTo>
                  <a:lnTo>
                    <a:pt x="1050512" y="144744"/>
                  </a:lnTo>
                  <a:lnTo>
                    <a:pt x="1066800" y="192023"/>
                  </a:lnTo>
                  <a:lnTo>
                    <a:pt x="1062644" y="216109"/>
                  </a:lnTo>
                  <a:lnTo>
                    <a:pt x="1030902" y="261423"/>
                  </a:lnTo>
                  <a:lnTo>
                    <a:pt x="971246" y="301728"/>
                  </a:lnTo>
                  <a:lnTo>
                    <a:pt x="932199" y="319552"/>
                  </a:lnTo>
                  <a:lnTo>
                    <a:pt x="887672" y="335583"/>
                  </a:lnTo>
                  <a:lnTo>
                    <a:pt x="838165" y="349641"/>
                  </a:lnTo>
                  <a:lnTo>
                    <a:pt x="784176" y="361548"/>
                  </a:lnTo>
                  <a:lnTo>
                    <a:pt x="726206" y="371121"/>
                  </a:lnTo>
                  <a:lnTo>
                    <a:pt x="664753" y="378182"/>
                  </a:lnTo>
                  <a:lnTo>
                    <a:pt x="600318" y="382551"/>
                  </a:lnTo>
                  <a:lnTo>
                    <a:pt x="533400" y="384047"/>
                  </a:lnTo>
                  <a:lnTo>
                    <a:pt x="466481" y="382551"/>
                  </a:lnTo>
                  <a:lnTo>
                    <a:pt x="402046" y="378182"/>
                  </a:lnTo>
                  <a:lnTo>
                    <a:pt x="340593" y="371121"/>
                  </a:lnTo>
                  <a:lnTo>
                    <a:pt x="282623" y="361548"/>
                  </a:lnTo>
                  <a:lnTo>
                    <a:pt x="228634" y="349641"/>
                  </a:lnTo>
                  <a:lnTo>
                    <a:pt x="179127" y="335583"/>
                  </a:lnTo>
                  <a:lnTo>
                    <a:pt x="134600" y="319552"/>
                  </a:lnTo>
                  <a:lnTo>
                    <a:pt x="95553" y="301728"/>
                  </a:lnTo>
                  <a:lnTo>
                    <a:pt x="62486" y="282292"/>
                  </a:lnTo>
                  <a:lnTo>
                    <a:pt x="16287" y="239303"/>
                  </a:lnTo>
                  <a:lnTo>
                    <a:pt x="0" y="192023"/>
                  </a:lnTo>
                  <a:close/>
                </a:path>
              </a:pathLst>
            </a:custGeom>
            <a:ln w="9525">
              <a:solidFill>
                <a:srgbClr val="00AAF9"/>
              </a:solidFill>
            </a:ln>
          </p:spPr>
          <p:txBody>
            <a:bodyPr wrap="square" lIns="0" tIns="0" rIns="0" bIns="0" rtlCol="0"/>
            <a:lstStyle/>
            <a:p>
              <a:endParaRPr/>
            </a:p>
          </p:txBody>
        </p:sp>
      </p:grpSp>
      <p:sp>
        <p:nvSpPr>
          <p:cNvPr id="51" name="object 51"/>
          <p:cNvSpPr txBox="1"/>
          <p:nvPr/>
        </p:nvSpPr>
        <p:spPr>
          <a:xfrm>
            <a:off x="9861043" y="5046727"/>
            <a:ext cx="50800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6</a:t>
            </a:r>
            <a:r>
              <a:rPr sz="1200" b="1" spc="-10" dirty="0">
                <a:solidFill>
                  <a:srgbClr val="FFFFFF"/>
                </a:solidFill>
                <a:latin typeface="Arial"/>
                <a:cs typeface="Arial"/>
              </a:rPr>
              <a:t> </a:t>
            </a:r>
            <a:r>
              <a:rPr sz="1200" b="1" dirty="0">
                <a:solidFill>
                  <a:srgbClr val="FFFFFF"/>
                </a:solidFill>
                <a:latin typeface="Arial"/>
                <a:cs typeface="Arial"/>
              </a:rPr>
              <a:t>mois</a:t>
            </a:r>
            <a:endParaRPr sz="1200">
              <a:latin typeface="Arial"/>
              <a:cs typeface="Arial"/>
            </a:endParaRPr>
          </a:p>
        </p:txBody>
      </p:sp>
      <p:grpSp>
        <p:nvGrpSpPr>
          <p:cNvPr id="52" name="object 52"/>
          <p:cNvGrpSpPr/>
          <p:nvPr/>
        </p:nvGrpSpPr>
        <p:grpSpPr>
          <a:xfrm>
            <a:off x="3460815" y="2238565"/>
            <a:ext cx="1076325" cy="393700"/>
            <a:chOff x="3460813" y="2238565"/>
            <a:chExt cx="1076325" cy="393700"/>
          </a:xfrm>
        </p:grpSpPr>
        <p:sp>
          <p:nvSpPr>
            <p:cNvPr id="53" name="object 53"/>
            <p:cNvSpPr/>
            <p:nvPr/>
          </p:nvSpPr>
          <p:spPr>
            <a:xfrm>
              <a:off x="3465576" y="2243327"/>
              <a:ext cx="1066800" cy="384175"/>
            </a:xfrm>
            <a:custGeom>
              <a:avLst/>
              <a:gdLst/>
              <a:ahLst/>
              <a:cxnLst/>
              <a:rect l="l" t="t" r="r" b="b"/>
              <a:pathLst>
                <a:path w="1066800" h="384175">
                  <a:moveTo>
                    <a:pt x="533400" y="0"/>
                  </a:moveTo>
                  <a:lnTo>
                    <a:pt x="466481" y="1496"/>
                  </a:lnTo>
                  <a:lnTo>
                    <a:pt x="402046" y="5865"/>
                  </a:lnTo>
                  <a:lnTo>
                    <a:pt x="340593" y="12926"/>
                  </a:lnTo>
                  <a:lnTo>
                    <a:pt x="282623" y="22499"/>
                  </a:lnTo>
                  <a:lnTo>
                    <a:pt x="228634" y="34406"/>
                  </a:lnTo>
                  <a:lnTo>
                    <a:pt x="179127" y="48464"/>
                  </a:lnTo>
                  <a:lnTo>
                    <a:pt x="134600" y="64495"/>
                  </a:lnTo>
                  <a:lnTo>
                    <a:pt x="95553" y="82319"/>
                  </a:lnTo>
                  <a:lnTo>
                    <a:pt x="62486" y="101755"/>
                  </a:lnTo>
                  <a:lnTo>
                    <a:pt x="16287" y="144744"/>
                  </a:lnTo>
                  <a:lnTo>
                    <a:pt x="0" y="192024"/>
                  </a:lnTo>
                  <a:lnTo>
                    <a:pt x="4155" y="216109"/>
                  </a:lnTo>
                  <a:lnTo>
                    <a:pt x="35897" y="261423"/>
                  </a:lnTo>
                  <a:lnTo>
                    <a:pt x="95553" y="301728"/>
                  </a:lnTo>
                  <a:lnTo>
                    <a:pt x="134600" y="319552"/>
                  </a:lnTo>
                  <a:lnTo>
                    <a:pt x="179127" y="335583"/>
                  </a:lnTo>
                  <a:lnTo>
                    <a:pt x="228634" y="349641"/>
                  </a:lnTo>
                  <a:lnTo>
                    <a:pt x="282623" y="361548"/>
                  </a:lnTo>
                  <a:lnTo>
                    <a:pt x="340593" y="371121"/>
                  </a:lnTo>
                  <a:lnTo>
                    <a:pt x="402046" y="378182"/>
                  </a:lnTo>
                  <a:lnTo>
                    <a:pt x="466481" y="382551"/>
                  </a:lnTo>
                  <a:lnTo>
                    <a:pt x="533400" y="384048"/>
                  </a:lnTo>
                  <a:lnTo>
                    <a:pt x="600318" y="382551"/>
                  </a:lnTo>
                  <a:lnTo>
                    <a:pt x="664753" y="378182"/>
                  </a:lnTo>
                  <a:lnTo>
                    <a:pt x="726206" y="371121"/>
                  </a:lnTo>
                  <a:lnTo>
                    <a:pt x="784176" y="361548"/>
                  </a:lnTo>
                  <a:lnTo>
                    <a:pt x="838165" y="349641"/>
                  </a:lnTo>
                  <a:lnTo>
                    <a:pt x="887672" y="335583"/>
                  </a:lnTo>
                  <a:lnTo>
                    <a:pt x="932199" y="319552"/>
                  </a:lnTo>
                  <a:lnTo>
                    <a:pt x="971246" y="301728"/>
                  </a:lnTo>
                  <a:lnTo>
                    <a:pt x="1004313" y="282292"/>
                  </a:lnTo>
                  <a:lnTo>
                    <a:pt x="1050512" y="239303"/>
                  </a:lnTo>
                  <a:lnTo>
                    <a:pt x="1066800" y="192024"/>
                  </a:lnTo>
                  <a:lnTo>
                    <a:pt x="1062644" y="167938"/>
                  </a:lnTo>
                  <a:lnTo>
                    <a:pt x="1030902" y="122624"/>
                  </a:lnTo>
                  <a:lnTo>
                    <a:pt x="971246" y="82319"/>
                  </a:lnTo>
                  <a:lnTo>
                    <a:pt x="932199" y="64495"/>
                  </a:lnTo>
                  <a:lnTo>
                    <a:pt x="887672" y="48464"/>
                  </a:lnTo>
                  <a:lnTo>
                    <a:pt x="838165" y="34406"/>
                  </a:lnTo>
                  <a:lnTo>
                    <a:pt x="784176" y="22499"/>
                  </a:lnTo>
                  <a:lnTo>
                    <a:pt x="726206" y="12926"/>
                  </a:lnTo>
                  <a:lnTo>
                    <a:pt x="664753" y="5865"/>
                  </a:lnTo>
                  <a:lnTo>
                    <a:pt x="600318" y="1496"/>
                  </a:lnTo>
                  <a:lnTo>
                    <a:pt x="533400" y="0"/>
                  </a:lnTo>
                  <a:close/>
                </a:path>
              </a:pathLst>
            </a:custGeom>
            <a:solidFill>
              <a:srgbClr val="00AAF9"/>
            </a:solidFill>
          </p:spPr>
          <p:txBody>
            <a:bodyPr wrap="square" lIns="0" tIns="0" rIns="0" bIns="0" rtlCol="0"/>
            <a:lstStyle/>
            <a:p>
              <a:endParaRPr/>
            </a:p>
          </p:txBody>
        </p:sp>
        <p:sp>
          <p:nvSpPr>
            <p:cNvPr id="54" name="object 54"/>
            <p:cNvSpPr/>
            <p:nvPr/>
          </p:nvSpPr>
          <p:spPr>
            <a:xfrm>
              <a:off x="3465576" y="2243327"/>
              <a:ext cx="1066800" cy="384175"/>
            </a:xfrm>
            <a:custGeom>
              <a:avLst/>
              <a:gdLst/>
              <a:ahLst/>
              <a:cxnLst/>
              <a:rect l="l" t="t" r="r" b="b"/>
              <a:pathLst>
                <a:path w="1066800" h="384175">
                  <a:moveTo>
                    <a:pt x="0" y="192024"/>
                  </a:moveTo>
                  <a:lnTo>
                    <a:pt x="16287" y="144744"/>
                  </a:lnTo>
                  <a:lnTo>
                    <a:pt x="62486" y="101755"/>
                  </a:lnTo>
                  <a:lnTo>
                    <a:pt x="95553" y="82319"/>
                  </a:lnTo>
                  <a:lnTo>
                    <a:pt x="134600" y="64495"/>
                  </a:lnTo>
                  <a:lnTo>
                    <a:pt x="179127" y="48464"/>
                  </a:lnTo>
                  <a:lnTo>
                    <a:pt x="228634" y="34406"/>
                  </a:lnTo>
                  <a:lnTo>
                    <a:pt x="282623" y="22499"/>
                  </a:lnTo>
                  <a:lnTo>
                    <a:pt x="340593" y="12926"/>
                  </a:lnTo>
                  <a:lnTo>
                    <a:pt x="402046" y="5865"/>
                  </a:lnTo>
                  <a:lnTo>
                    <a:pt x="466481" y="1496"/>
                  </a:lnTo>
                  <a:lnTo>
                    <a:pt x="533400" y="0"/>
                  </a:lnTo>
                  <a:lnTo>
                    <a:pt x="600318" y="1496"/>
                  </a:lnTo>
                  <a:lnTo>
                    <a:pt x="664753" y="5865"/>
                  </a:lnTo>
                  <a:lnTo>
                    <a:pt x="726206" y="12926"/>
                  </a:lnTo>
                  <a:lnTo>
                    <a:pt x="784176" y="22499"/>
                  </a:lnTo>
                  <a:lnTo>
                    <a:pt x="838165" y="34406"/>
                  </a:lnTo>
                  <a:lnTo>
                    <a:pt x="887672" y="48464"/>
                  </a:lnTo>
                  <a:lnTo>
                    <a:pt x="932199" y="64495"/>
                  </a:lnTo>
                  <a:lnTo>
                    <a:pt x="971246" y="82319"/>
                  </a:lnTo>
                  <a:lnTo>
                    <a:pt x="1004313" y="101755"/>
                  </a:lnTo>
                  <a:lnTo>
                    <a:pt x="1050512" y="144744"/>
                  </a:lnTo>
                  <a:lnTo>
                    <a:pt x="1066800" y="192024"/>
                  </a:lnTo>
                  <a:lnTo>
                    <a:pt x="1062644" y="216109"/>
                  </a:lnTo>
                  <a:lnTo>
                    <a:pt x="1030902" y="261423"/>
                  </a:lnTo>
                  <a:lnTo>
                    <a:pt x="971246" y="301728"/>
                  </a:lnTo>
                  <a:lnTo>
                    <a:pt x="932199" y="319552"/>
                  </a:lnTo>
                  <a:lnTo>
                    <a:pt x="887672" y="335583"/>
                  </a:lnTo>
                  <a:lnTo>
                    <a:pt x="838165" y="349641"/>
                  </a:lnTo>
                  <a:lnTo>
                    <a:pt x="784176" y="361548"/>
                  </a:lnTo>
                  <a:lnTo>
                    <a:pt x="726206" y="371121"/>
                  </a:lnTo>
                  <a:lnTo>
                    <a:pt x="664753" y="378182"/>
                  </a:lnTo>
                  <a:lnTo>
                    <a:pt x="600318" y="382551"/>
                  </a:lnTo>
                  <a:lnTo>
                    <a:pt x="533400" y="384048"/>
                  </a:lnTo>
                  <a:lnTo>
                    <a:pt x="466481" y="382551"/>
                  </a:lnTo>
                  <a:lnTo>
                    <a:pt x="402046" y="378182"/>
                  </a:lnTo>
                  <a:lnTo>
                    <a:pt x="340593" y="371121"/>
                  </a:lnTo>
                  <a:lnTo>
                    <a:pt x="282623" y="361548"/>
                  </a:lnTo>
                  <a:lnTo>
                    <a:pt x="228634" y="349641"/>
                  </a:lnTo>
                  <a:lnTo>
                    <a:pt x="179127" y="335583"/>
                  </a:lnTo>
                  <a:lnTo>
                    <a:pt x="134600" y="319552"/>
                  </a:lnTo>
                  <a:lnTo>
                    <a:pt x="95553" y="301728"/>
                  </a:lnTo>
                  <a:lnTo>
                    <a:pt x="62486" y="282292"/>
                  </a:lnTo>
                  <a:lnTo>
                    <a:pt x="16287" y="239303"/>
                  </a:lnTo>
                  <a:lnTo>
                    <a:pt x="0" y="192024"/>
                  </a:lnTo>
                  <a:close/>
                </a:path>
              </a:pathLst>
            </a:custGeom>
            <a:ln w="9525">
              <a:solidFill>
                <a:srgbClr val="00AAF9"/>
              </a:solidFill>
            </a:ln>
          </p:spPr>
          <p:txBody>
            <a:bodyPr wrap="square" lIns="0" tIns="0" rIns="0" bIns="0" rtlCol="0"/>
            <a:lstStyle/>
            <a:p>
              <a:endParaRPr/>
            </a:p>
          </p:txBody>
        </p:sp>
      </p:grpSp>
      <p:sp>
        <p:nvSpPr>
          <p:cNvPr id="55" name="object 55"/>
          <p:cNvSpPr txBox="1"/>
          <p:nvPr/>
        </p:nvSpPr>
        <p:spPr>
          <a:xfrm>
            <a:off x="3701035" y="2328418"/>
            <a:ext cx="50800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6</a:t>
            </a:r>
            <a:r>
              <a:rPr sz="1200" b="1" spc="-10" dirty="0">
                <a:solidFill>
                  <a:srgbClr val="FFFFFF"/>
                </a:solidFill>
                <a:latin typeface="Arial"/>
                <a:cs typeface="Arial"/>
              </a:rPr>
              <a:t> </a:t>
            </a:r>
            <a:r>
              <a:rPr sz="1200" b="1" dirty="0">
                <a:solidFill>
                  <a:srgbClr val="FFFFFF"/>
                </a:solidFill>
                <a:latin typeface="Arial"/>
                <a:cs typeface="Arial"/>
              </a:rPr>
              <a:t>mois</a:t>
            </a:r>
            <a:endParaRPr sz="1200">
              <a:latin typeface="Arial"/>
              <a:cs typeface="Arial"/>
            </a:endParaRPr>
          </a:p>
        </p:txBody>
      </p:sp>
      <p:sp>
        <p:nvSpPr>
          <p:cNvPr id="56" name="object 5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57" name="object 57"/>
          <p:cNvSpPr txBox="1"/>
          <p:nvPr/>
        </p:nvSpPr>
        <p:spPr>
          <a:xfrm>
            <a:off x="8523864" y="6464563"/>
            <a:ext cx="2242185" cy="119905"/>
          </a:xfrm>
          <a:prstGeom prst="rect">
            <a:avLst/>
          </a:prstGeom>
        </p:spPr>
        <p:txBody>
          <a:bodyPr vert="horz" wrap="square" lIns="0" tIns="4445" rIns="0" bIns="0" rtlCol="0">
            <a:spAutoFit/>
          </a:bodyPr>
          <a:lstStyle/>
          <a:p>
            <a:pPr marL="12700">
              <a:lnSpc>
                <a:spcPct val="100000"/>
              </a:lnSpc>
              <a:spcBef>
                <a:spcPts val="35"/>
              </a:spcBef>
            </a:pPr>
            <a:r>
              <a:rPr sz="750" b="1" dirty="0">
                <a:solidFill>
                  <a:srgbClr val="EF1E1E"/>
                </a:solidFill>
                <a:latin typeface="Arial"/>
                <a:cs typeface="Arial"/>
              </a:rPr>
              <a:t>Avril</a:t>
            </a:r>
            <a:r>
              <a:rPr sz="750" b="1" spc="-30" dirty="0">
                <a:solidFill>
                  <a:srgbClr val="EF1E1E"/>
                </a:solidFill>
                <a:latin typeface="Arial"/>
                <a:cs typeface="Arial"/>
              </a:rPr>
              <a:t> </a:t>
            </a:r>
            <a:r>
              <a:rPr sz="750" b="1" dirty="0">
                <a:solidFill>
                  <a:srgbClr val="EF1E1E"/>
                </a:solidFill>
                <a:latin typeface="Arial"/>
                <a:cs typeface="Arial"/>
              </a:rPr>
              <a:t>2022</a:t>
            </a:r>
            <a:r>
              <a:rPr sz="750" b="1" spc="-35" dirty="0">
                <a:solidFill>
                  <a:srgbClr val="EF1E1E"/>
                </a:solidFill>
                <a:latin typeface="Arial"/>
                <a:cs typeface="Arial"/>
              </a:rPr>
              <a:t> </a:t>
            </a:r>
            <a:r>
              <a:rPr sz="750" b="1" dirty="0">
                <a:solidFill>
                  <a:srgbClr val="EF1E1E"/>
                </a:solidFill>
                <a:latin typeface="Arial"/>
                <a:cs typeface="Arial"/>
              </a:rPr>
              <a:t>- Actualité</a:t>
            </a:r>
            <a:r>
              <a:rPr sz="750" b="1" spc="-30" dirty="0">
                <a:solidFill>
                  <a:srgbClr val="EF1E1E"/>
                </a:solidFill>
                <a:latin typeface="Arial"/>
                <a:cs typeface="Arial"/>
              </a:rPr>
              <a:t> </a:t>
            </a:r>
            <a:r>
              <a:rPr sz="750" b="1" spc="-5" dirty="0">
                <a:solidFill>
                  <a:srgbClr val="EF1E1E"/>
                </a:solidFill>
                <a:latin typeface="Arial"/>
                <a:cs typeface="Arial"/>
              </a:rPr>
              <a:t>de</a:t>
            </a:r>
            <a:r>
              <a:rPr sz="750" b="1" dirty="0">
                <a:solidFill>
                  <a:srgbClr val="EF1E1E"/>
                </a:solidFill>
                <a:latin typeface="Arial"/>
                <a:cs typeface="Arial"/>
              </a:rPr>
              <a:t> </a:t>
            </a:r>
            <a:r>
              <a:rPr sz="750" b="1" spc="5" dirty="0">
                <a:solidFill>
                  <a:srgbClr val="EF1E1E"/>
                </a:solidFill>
                <a:latin typeface="Arial"/>
                <a:cs typeface="Arial"/>
              </a:rPr>
              <a:t>la</a:t>
            </a:r>
            <a:r>
              <a:rPr sz="750" b="1" spc="-10" dirty="0">
                <a:solidFill>
                  <a:srgbClr val="EF1E1E"/>
                </a:solidFill>
                <a:latin typeface="Arial"/>
                <a:cs typeface="Arial"/>
              </a:rPr>
              <a:t> </a:t>
            </a:r>
            <a:r>
              <a:rPr sz="750" b="1" dirty="0">
                <a:solidFill>
                  <a:srgbClr val="EF1E1E"/>
                </a:solidFill>
                <a:latin typeface="Arial"/>
                <a:cs typeface="Arial"/>
              </a:rPr>
              <a:t>validation</a:t>
            </a:r>
            <a:r>
              <a:rPr sz="750" b="1" spc="-30" dirty="0">
                <a:solidFill>
                  <a:srgbClr val="EF1E1E"/>
                </a:solidFill>
                <a:latin typeface="Arial"/>
                <a:cs typeface="Arial"/>
              </a:rPr>
              <a:t> </a:t>
            </a:r>
            <a:r>
              <a:rPr sz="750" b="1" spc="-5" dirty="0">
                <a:solidFill>
                  <a:srgbClr val="EF1E1E"/>
                </a:solidFill>
                <a:latin typeface="Arial"/>
                <a:cs typeface="Arial"/>
              </a:rPr>
              <a:t>de</a:t>
            </a:r>
            <a:r>
              <a:rPr sz="750" b="1" dirty="0">
                <a:solidFill>
                  <a:srgbClr val="EF1E1E"/>
                </a:solidFill>
                <a:latin typeface="Arial"/>
                <a:cs typeface="Arial"/>
              </a:rPr>
              <a:t> périodes</a:t>
            </a:r>
            <a:endParaRPr sz="750">
              <a:latin typeface="Arial"/>
              <a:cs typeface="Arial"/>
            </a:endParaRPr>
          </a:p>
        </p:txBody>
      </p:sp>
      <p:sp>
        <p:nvSpPr>
          <p:cNvPr id="58" name="object 58"/>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513" y="548773"/>
            <a:ext cx="8204835" cy="459741"/>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EF1E1E"/>
                </a:solidFill>
              </a:rPr>
              <a:t>Comment</a:t>
            </a:r>
            <a:r>
              <a:rPr sz="2900" spc="-35" dirty="0">
                <a:solidFill>
                  <a:srgbClr val="EF1E1E"/>
                </a:solidFill>
              </a:rPr>
              <a:t> </a:t>
            </a:r>
            <a:r>
              <a:rPr sz="2900" dirty="0">
                <a:solidFill>
                  <a:srgbClr val="EF1E1E"/>
                </a:solidFill>
              </a:rPr>
              <a:t>et</a:t>
            </a:r>
            <a:r>
              <a:rPr sz="2900" spc="-10" dirty="0">
                <a:solidFill>
                  <a:srgbClr val="EF1E1E"/>
                </a:solidFill>
              </a:rPr>
              <a:t> </a:t>
            </a:r>
            <a:r>
              <a:rPr sz="2900" dirty="0">
                <a:solidFill>
                  <a:srgbClr val="EF1E1E"/>
                </a:solidFill>
              </a:rPr>
              <a:t>à</a:t>
            </a:r>
            <a:r>
              <a:rPr sz="2900" spc="-15" dirty="0">
                <a:solidFill>
                  <a:srgbClr val="EF1E1E"/>
                </a:solidFill>
              </a:rPr>
              <a:t> </a:t>
            </a:r>
            <a:r>
              <a:rPr sz="2900" dirty="0">
                <a:solidFill>
                  <a:srgbClr val="EF1E1E"/>
                </a:solidFill>
              </a:rPr>
              <a:t>qui</a:t>
            </a:r>
            <a:r>
              <a:rPr sz="2900" spc="-15" dirty="0">
                <a:solidFill>
                  <a:srgbClr val="EF1E1E"/>
                </a:solidFill>
              </a:rPr>
              <a:t> </a:t>
            </a:r>
            <a:r>
              <a:rPr sz="2900" dirty="0">
                <a:solidFill>
                  <a:srgbClr val="EF1E1E"/>
                </a:solidFill>
              </a:rPr>
              <a:t>sont</a:t>
            </a:r>
            <a:r>
              <a:rPr sz="2900" spc="-20" dirty="0">
                <a:solidFill>
                  <a:srgbClr val="EF1E1E"/>
                </a:solidFill>
              </a:rPr>
              <a:t> </a:t>
            </a:r>
            <a:r>
              <a:rPr sz="2900" spc="-5" dirty="0">
                <a:solidFill>
                  <a:srgbClr val="EF1E1E"/>
                </a:solidFill>
              </a:rPr>
              <a:t>envoyés</a:t>
            </a:r>
            <a:r>
              <a:rPr sz="2900" spc="5" dirty="0">
                <a:solidFill>
                  <a:srgbClr val="EF1E1E"/>
                </a:solidFill>
              </a:rPr>
              <a:t> </a:t>
            </a:r>
            <a:r>
              <a:rPr sz="2900" dirty="0">
                <a:solidFill>
                  <a:srgbClr val="EF1E1E"/>
                </a:solidFill>
              </a:rPr>
              <a:t>les</a:t>
            </a:r>
            <a:r>
              <a:rPr sz="2900" spc="-25" dirty="0">
                <a:solidFill>
                  <a:srgbClr val="EF1E1E"/>
                </a:solidFill>
              </a:rPr>
              <a:t> </a:t>
            </a:r>
            <a:r>
              <a:rPr sz="2900" dirty="0">
                <a:solidFill>
                  <a:srgbClr val="EF1E1E"/>
                </a:solidFill>
              </a:rPr>
              <a:t>courriers</a:t>
            </a:r>
            <a:r>
              <a:rPr sz="2900" spc="-40" dirty="0">
                <a:solidFill>
                  <a:srgbClr val="EF1E1E"/>
                </a:solidFill>
              </a:rPr>
              <a:t> </a:t>
            </a:r>
            <a:r>
              <a:rPr sz="2900" dirty="0">
                <a:solidFill>
                  <a:srgbClr val="EF1E1E"/>
                </a:solidFill>
              </a:rPr>
              <a:t>?</a:t>
            </a:r>
            <a:endParaRPr sz="2900"/>
          </a:p>
        </p:txBody>
      </p:sp>
      <p:grpSp>
        <p:nvGrpSpPr>
          <p:cNvPr id="3" name="object 3"/>
          <p:cNvGrpSpPr/>
          <p:nvPr/>
        </p:nvGrpSpPr>
        <p:grpSpPr>
          <a:xfrm>
            <a:off x="1206756" y="1167130"/>
            <a:ext cx="9204325" cy="3652520"/>
            <a:chOff x="1206753" y="1167130"/>
            <a:chExt cx="9204325" cy="3652520"/>
          </a:xfrm>
        </p:grpSpPr>
        <p:sp>
          <p:nvSpPr>
            <p:cNvPr id="4" name="object 4"/>
            <p:cNvSpPr/>
            <p:nvPr/>
          </p:nvSpPr>
          <p:spPr>
            <a:xfrm>
              <a:off x="1213103" y="1292352"/>
              <a:ext cx="9191625" cy="718185"/>
            </a:xfrm>
            <a:custGeom>
              <a:avLst/>
              <a:gdLst/>
              <a:ahLst/>
              <a:cxnLst/>
              <a:rect l="l" t="t" r="r" b="b"/>
              <a:pathLst>
                <a:path w="9191625" h="718185">
                  <a:moveTo>
                    <a:pt x="0" y="717803"/>
                  </a:moveTo>
                  <a:lnTo>
                    <a:pt x="9191244" y="717803"/>
                  </a:lnTo>
                  <a:lnTo>
                    <a:pt x="9191244" y="0"/>
                  </a:lnTo>
                  <a:lnTo>
                    <a:pt x="0" y="0"/>
                  </a:lnTo>
                  <a:lnTo>
                    <a:pt x="0" y="717803"/>
                  </a:lnTo>
                  <a:close/>
                </a:path>
              </a:pathLst>
            </a:custGeom>
            <a:ln w="12699">
              <a:solidFill>
                <a:srgbClr val="73C7AA"/>
              </a:solidFill>
            </a:ln>
          </p:spPr>
          <p:txBody>
            <a:bodyPr wrap="square" lIns="0" tIns="0" rIns="0" bIns="0" rtlCol="0"/>
            <a:lstStyle/>
            <a:p>
              <a:endParaRPr/>
            </a:p>
          </p:txBody>
        </p:sp>
        <p:sp>
          <p:nvSpPr>
            <p:cNvPr id="5" name="object 5"/>
            <p:cNvSpPr/>
            <p:nvPr/>
          </p:nvSpPr>
          <p:spPr>
            <a:xfrm>
              <a:off x="1624583" y="1173480"/>
              <a:ext cx="8746490" cy="236220"/>
            </a:xfrm>
            <a:custGeom>
              <a:avLst/>
              <a:gdLst/>
              <a:ahLst/>
              <a:cxnLst/>
              <a:rect l="l" t="t" r="r" b="b"/>
              <a:pathLst>
                <a:path w="8746490" h="236219">
                  <a:moveTo>
                    <a:pt x="8706866" y="0"/>
                  </a:moveTo>
                  <a:lnTo>
                    <a:pt x="39370" y="0"/>
                  </a:lnTo>
                  <a:lnTo>
                    <a:pt x="24056" y="3097"/>
                  </a:lnTo>
                  <a:lnTo>
                    <a:pt x="11541" y="11541"/>
                  </a:lnTo>
                  <a:lnTo>
                    <a:pt x="3097" y="24056"/>
                  </a:lnTo>
                  <a:lnTo>
                    <a:pt x="0" y="39370"/>
                  </a:lnTo>
                  <a:lnTo>
                    <a:pt x="0" y="196850"/>
                  </a:lnTo>
                  <a:lnTo>
                    <a:pt x="3097" y="212163"/>
                  </a:lnTo>
                  <a:lnTo>
                    <a:pt x="11541" y="224678"/>
                  </a:lnTo>
                  <a:lnTo>
                    <a:pt x="24056" y="233122"/>
                  </a:lnTo>
                  <a:lnTo>
                    <a:pt x="39370" y="236220"/>
                  </a:lnTo>
                  <a:lnTo>
                    <a:pt x="8706866" y="236220"/>
                  </a:lnTo>
                  <a:lnTo>
                    <a:pt x="8722179" y="233122"/>
                  </a:lnTo>
                  <a:lnTo>
                    <a:pt x="8734694" y="224678"/>
                  </a:lnTo>
                  <a:lnTo>
                    <a:pt x="8743138" y="212163"/>
                  </a:lnTo>
                  <a:lnTo>
                    <a:pt x="8746236" y="196850"/>
                  </a:lnTo>
                  <a:lnTo>
                    <a:pt x="8746236" y="39370"/>
                  </a:lnTo>
                  <a:lnTo>
                    <a:pt x="8743138" y="24056"/>
                  </a:lnTo>
                  <a:lnTo>
                    <a:pt x="8734694" y="11541"/>
                  </a:lnTo>
                  <a:lnTo>
                    <a:pt x="8722179" y="3097"/>
                  </a:lnTo>
                  <a:lnTo>
                    <a:pt x="8706866" y="0"/>
                  </a:lnTo>
                  <a:close/>
                </a:path>
              </a:pathLst>
            </a:custGeom>
            <a:solidFill>
              <a:srgbClr val="73C7AA"/>
            </a:solidFill>
          </p:spPr>
          <p:txBody>
            <a:bodyPr wrap="square" lIns="0" tIns="0" rIns="0" bIns="0" rtlCol="0"/>
            <a:lstStyle/>
            <a:p>
              <a:endParaRPr/>
            </a:p>
          </p:txBody>
        </p:sp>
        <p:sp>
          <p:nvSpPr>
            <p:cNvPr id="6" name="object 6"/>
            <p:cNvSpPr/>
            <p:nvPr/>
          </p:nvSpPr>
          <p:spPr>
            <a:xfrm>
              <a:off x="1624583" y="1173480"/>
              <a:ext cx="8746490" cy="236220"/>
            </a:xfrm>
            <a:custGeom>
              <a:avLst/>
              <a:gdLst/>
              <a:ahLst/>
              <a:cxnLst/>
              <a:rect l="l" t="t" r="r" b="b"/>
              <a:pathLst>
                <a:path w="8746490" h="236219">
                  <a:moveTo>
                    <a:pt x="0" y="39370"/>
                  </a:moveTo>
                  <a:lnTo>
                    <a:pt x="3097" y="24056"/>
                  </a:lnTo>
                  <a:lnTo>
                    <a:pt x="11541" y="11541"/>
                  </a:lnTo>
                  <a:lnTo>
                    <a:pt x="24056" y="3097"/>
                  </a:lnTo>
                  <a:lnTo>
                    <a:pt x="39370" y="0"/>
                  </a:lnTo>
                  <a:lnTo>
                    <a:pt x="8706866" y="0"/>
                  </a:lnTo>
                  <a:lnTo>
                    <a:pt x="8722179" y="3097"/>
                  </a:lnTo>
                  <a:lnTo>
                    <a:pt x="8734694" y="11541"/>
                  </a:lnTo>
                  <a:lnTo>
                    <a:pt x="8743138" y="24056"/>
                  </a:lnTo>
                  <a:lnTo>
                    <a:pt x="8746236" y="39370"/>
                  </a:lnTo>
                  <a:lnTo>
                    <a:pt x="8746236" y="196850"/>
                  </a:lnTo>
                  <a:lnTo>
                    <a:pt x="8743138" y="212163"/>
                  </a:lnTo>
                  <a:lnTo>
                    <a:pt x="8734694" y="224678"/>
                  </a:lnTo>
                  <a:lnTo>
                    <a:pt x="8722179" y="233122"/>
                  </a:lnTo>
                  <a:lnTo>
                    <a:pt x="8706866" y="236220"/>
                  </a:lnTo>
                  <a:lnTo>
                    <a:pt x="39370" y="236220"/>
                  </a:lnTo>
                  <a:lnTo>
                    <a:pt x="24056" y="233122"/>
                  </a:lnTo>
                  <a:lnTo>
                    <a:pt x="11541" y="224678"/>
                  </a:lnTo>
                  <a:lnTo>
                    <a:pt x="3097" y="212163"/>
                  </a:lnTo>
                  <a:lnTo>
                    <a:pt x="0" y="196850"/>
                  </a:lnTo>
                  <a:lnTo>
                    <a:pt x="0" y="39370"/>
                  </a:lnTo>
                  <a:close/>
                </a:path>
              </a:pathLst>
            </a:custGeom>
            <a:ln w="12700">
              <a:solidFill>
                <a:srgbClr val="FFFFFF"/>
              </a:solidFill>
            </a:ln>
          </p:spPr>
          <p:txBody>
            <a:bodyPr wrap="square" lIns="0" tIns="0" rIns="0" bIns="0" rtlCol="0"/>
            <a:lstStyle/>
            <a:p>
              <a:endParaRPr/>
            </a:p>
          </p:txBody>
        </p:sp>
        <p:sp>
          <p:nvSpPr>
            <p:cNvPr id="7" name="object 7"/>
            <p:cNvSpPr/>
            <p:nvPr/>
          </p:nvSpPr>
          <p:spPr>
            <a:xfrm>
              <a:off x="1213103" y="2171700"/>
              <a:ext cx="9191625" cy="718185"/>
            </a:xfrm>
            <a:custGeom>
              <a:avLst/>
              <a:gdLst/>
              <a:ahLst/>
              <a:cxnLst/>
              <a:rect l="l" t="t" r="r" b="b"/>
              <a:pathLst>
                <a:path w="9191625" h="718185">
                  <a:moveTo>
                    <a:pt x="0" y="717803"/>
                  </a:moveTo>
                  <a:lnTo>
                    <a:pt x="9191244" y="717803"/>
                  </a:lnTo>
                  <a:lnTo>
                    <a:pt x="9191244" y="0"/>
                  </a:lnTo>
                  <a:lnTo>
                    <a:pt x="0" y="0"/>
                  </a:lnTo>
                  <a:lnTo>
                    <a:pt x="0" y="717803"/>
                  </a:lnTo>
                  <a:close/>
                </a:path>
              </a:pathLst>
            </a:custGeom>
            <a:ln w="12699">
              <a:solidFill>
                <a:srgbClr val="00AEAA"/>
              </a:solidFill>
            </a:ln>
          </p:spPr>
          <p:txBody>
            <a:bodyPr wrap="square" lIns="0" tIns="0" rIns="0" bIns="0" rtlCol="0"/>
            <a:lstStyle/>
            <a:p>
              <a:endParaRPr/>
            </a:p>
          </p:txBody>
        </p:sp>
        <p:sp>
          <p:nvSpPr>
            <p:cNvPr id="8" name="object 8"/>
            <p:cNvSpPr/>
            <p:nvPr/>
          </p:nvSpPr>
          <p:spPr>
            <a:xfrm>
              <a:off x="1673351" y="2052827"/>
              <a:ext cx="8681085" cy="236220"/>
            </a:xfrm>
            <a:custGeom>
              <a:avLst/>
              <a:gdLst/>
              <a:ahLst/>
              <a:cxnLst/>
              <a:rect l="l" t="t" r="r" b="b"/>
              <a:pathLst>
                <a:path w="8681085" h="236219">
                  <a:moveTo>
                    <a:pt x="8641334" y="0"/>
                  </a:moveTo>
                  <a:lnTo>
                    <a:pt x="39370" y="0"/>
                  </a:lnTo>
                  <a:lnTo>
                    <a:pt x="24056" y="3097"/>
                  </a:lnTo>
                  <a:lnTo>
                    <a:pt x="11541" y="11541"/>
                  </a:lnTo>
                  <a:lnTo>
                    <a:pt x="3097" y="24056"/>
                  </a:lnTo>
                  <a:lnTo>
                    <a:pt x="0" y="39370"/>
                  </a:lnTo>
                  <a:lnTo>
                    <a:pt x="0" y="196850"/>
                  </a:lnTo>
                  <a:lnTo>
                    <a:pt x="3097" y="212163"/>
                  </a:lnTo>
                  <a:lnTo>
                    <a:pt x="11541" y="224678"/>
                  </a:lnTo>
                  <a:lnTo>
                    <a:pt x="24056" y="233122"/>
                  </a:lnTo>
                  <a:lnTo>
                    <a:pt x="39370" y="236220"/>
                  </a:lnTo>
                  <a:lnTo>
                    <a:pt x="8641334" y="236220"/>
                  </a:lnTo>
                  <a:lnTo>
                    <a:pt x="8656647" y="233122"/>
                  </a:lnTo>
                  <a:lnTo>
                    <a:pt x="8669162" y="224678"/>
                  </a:lnTo>
                  <a:lnTo>
                    <a:pt x="8677606" y="212163"/>
                  </a:lnTo>
                  <a:lnTo>
                    <a:pt x="8680704" y="196850"/>
                  </a:lnTo>
                  <a:lnTo>
                    <a:pt x="8680704" y="39370"/>
                  </a:lnTo>
                  <a:lnTo>
                    <a:pt x="8677606" y="24056"/>
                  </a:lnTo>
                  <a:lnTo>
                    <a:pt x="8669162" y="11541"/>
                  </a:lnTo>
                  <a:lnTo>
                    <a:pt x="8656647" y="3097"/>
                  </a:lnTo>
                  <a:lnTo>
                    <a:pt x="8641334" y="0"/>
                  </a:lnTo>
                  <a:close/>
                </a:path>
              </a:pathLst>
            </a:custGeom>
            <a:solidFill>
              <a:srgbClr val="00AEAA"/>
            </a:solidFill>
          </p:spPr>
          <p:txBody>
            <a:bodyPr wrap="square" lIns="0" tIns="0" rIns="0" bIns="0" rtlCol="0"/>
            <a:lstStyle/>
            <a:p>
              <a:endParaRPr/>
            </a:p>
          </p:txBody>
        </p:sp>
        <p:sp>
          <p:nvSpPr>
            <p:cNvPr id="9" name="object 9"/>
            <p:cNvSpPr/>
            <p:nvPr/>
          </p:nvSpPr>
          <p:spPr>
            <a:xfrm>
              <a:off x="1673351" y="2052827"/>
              <a:ext cx="8681085" cy="236220"/>
            </a:xfrm>
            <a:custGeom>
              <a:avLst/>
              <a:gdLst/>
              <a:ahLst/>
              <a:cxnLst/>
              <a:rect l="l" t="t" r="r" b="b"/>
              <a:pathLst>
                <a:path w="8681085" h="236219">
                  <a:moveTo>
                    <a:pt x="0" y="39370"/>
                  </a:moveTo>
                  <a:lnTo>
                    <a:pt x="3097" y="24056"/>
                  </a:lnTo>
                  <a:lnTo>
                    <a:pt x="11541" y="11541"/>
                  </a:lnTo>
                  <a:lnTo>
                    <a:pt x="24056" y="3097"/>
                  </a:lnTo>
                  <a:lnTo>
                    <a:pt x="39370" y="0"/>
                  </a:lnTo>
                  <a:lnTo>
                    <a:pt x="8641334" y="0"/>
                  </a:lnTo>
                  <a:lnTo>
                    <a:pt x="8656647" y="3097"/>
                  </a:lnTo>
                  <a:lnTo>
                    <a:pt x="8669162" y="11541"/>
                  </a:lnTo>
                  <a:lnTo>
                    <a:pt x="8677606" y="24056"/>
                  </a:lnTo>
                  <a:lnTo>
                    <a:pt x="8680704" y="39370"/>
                  </a:lnTo>
                  <a:lnTo>
                    <a:pt x="8680704" y="196850"/>
                  </a:lnTo>
                  <a:lnTo>
                    <a:pt x="8677606" y="212163"/>
                  </a:lnTo>
                  <a:lnTo>
                    <a:pt x="8669162" y="224678"/>
                  </a:lnTo>
                  <a:lnTo>
                    <a:pt x="8656647" y="233122"/>
                  </a:lnTo>
                  <a:lnTo>
                    <a:pt x="8641334" y="236220"/>
                  </a:lnTo>
                  <a:lnTo>
                    <a:pt x="39370" y="236220"/>
                  </a:lnTo>
                  <a:lnTo>
                    <a:pt x="24056" y="233122"/>
                  </a:lnTo>
                  <a:lnTo>
                    <a:pt x="11541" y="224678"/>
                  </a:lnTo>
                  <a:lnTo>
                    <a:pt x="3097" y="212163"/>
                  </a:lnTo>
                  <a:lnTo>
                    <a:pt x="0" y="196850"/>
                  </a:lnTo>
                  <a:lnTo>
                    <a:pt x="0" y="39370"/>
                  </a:lnTo>
                  <a:close/>
                </a:path>
              </a:pathLst>
            </a:custGeom>
            <a:ln w="12700">
              <a:solidFill>
                <a:srgbClr val="FFFFFF"/>
              </a:solidFill>
            </a:ln>
          </p:spPr>
          <p:txBody>
            <a:bodyPr wrap="square" lIns="0" tIns="0" rIns="0" bIns="0" rtlCol="0"/>
            <a:lstStyle/>
            <a:p>
              <a:endParaRPr/>
            </a:p>
          </p:txBody>
        </p:sp>
        <p:sp>
          <p:nvSpPr>
            <p:cNvPr id="10" name="object 10"/>
            <p:cNvSpPr/>
            <p:nvPr/>
          </p:nvSpPr>
          <p:spPr>
            <a:xfrm>
              <a:off x="1213103" y="3051047"/>
              <a:ext cx="9191625" cy="718185"/>
            </a:xfrm>
            <a:custGeom>
              <a:avLst/>
              <a:gdLst/>
              <a:ahLst/>
              <a:cxnLst/>
              <a:rect l="l" t="t" r="r" b="b"/>
              <a:pathLst>
                <a:path w="9191625" h="718185">
                  <a:moveTo>
                    <a:pt x="0" y="717803"/>
                  </a:moveTo>
                  <a:lnTo>
                    <a:pt x="9191244" y="717803"/>
                  </a:lnTo>
                  <a:lnTo>
                    <a:pt x="9191244" y="0"/>
                  </a:lnTo>
                  <a:lnTo>
                    <a:pt x="0" y="0"/>
                  </a:lnTo>
                  <a:lnTo>
                    <a:pt x="0" y="717803"/>
                  </a:lnTo>
                  <a:close/>
                </a:path>
              </a:pathLst>
            </a:custGeom>
            <a:ln w="12699">
              <a:solidFill>
                <a:srgbClr val="00AAF9"/>
              </a:solidFill>
            </a:ln>
          </p:spPr>
          <p:txBody>
            <a:bodyPr wrap="square" lIns="0" tIns="0" rIns="0" bIns="0" rtlCol="0"/>
            <a:lstStyle/>
            <a:p>
              <a:endParaRPr/>
            </a:p>
          </p:txBody>
        </p:sp>
        <p:sp>
          <p:nvSpPr>
            <p:cNvPr id="11" name="object 11"/>
            <p:cNvSpPr/>
            <p:nvPr/>
          </p:nvSpPr>
          <p:spPr>
            <a:xfrm>
              <a:off x="1652015" y="2932175"/>
              <a:ext cx="8749665" cy="236220"/>
            </a:xfrm>
            <a:custGeom>
              <a:avLst/>
              <a:gdLst/>
              <a:ahLst/>
              <a:cxnLst/>
              <a:rect l="l" t="t" r="r" b="b"/>
              <a:pathLst>
                <a:path w="8749665" h="236219">
                  <a:moveTo>
                    <a:pt x="8709914" y="0"/>
                  </a:moveTo>
                  <a:lnTo>
                    <a:pt x="39369" y="0"/>
                  </a:lnTo>
                  <a:lnTo>
                    <a:pt x="24056" y="3097"/>
                  </a:lnTo>
                  <a:lnTo>
                    <a:pt x="11541" y="11541"/>
                  </a:lnTo>
                  <a:lnTo>
                    <a:pt x="3097" y="24056"/>
                  </a:lnTo>
                  <a:lnTo>
                    <a:pt x="0" y="39370"/>
                  </a:lnTo>
                  <a:lnTo>
                    <a:pt x="0" y="196850"/>
                  </a:lnTo>
                  <a:lnTo>
                    <a:pt x="3097" y="212163"/>
                  </a:lnTo>
                  <a:lnTo>
                    <a:pt x="11541" y="224678"/>
                  </a:lnTo>
                  <a:lnTo>
                    <a:pt x="24056" y="233122"/>
                  </a:lnTo>
                  <a:lnTo>
                    <a:pt x="39369" y="236220"/>
                  </a:lnTo>
                  <a:lnTo>
                    <a:pt x="8709914" y="236220"/>
                  </a:lnTo>
                  <a:lnTo>
                    <a:pt x="8725227" y="233122"/>
                  </a:lnTo>
                  <a:lnTo>
                    <a:pt x="8737742" y="224678"/>
                  </a:lnTo>
                  <a:lnTo>
                    <a:pt x="8746186" y="212163"/>
                  </a:lnTo>
                  <a:lnTo>
                    <a:pt x="8749284" y="196850"/>
                  </a:lnTo>
                  <a:lnTo>
                    <a:pt x="8749284" y="39370"/>
                  </a:lnTo>
                  <a:lnTo>
                    <a:pt x="8746186" y="24056"/>
                  </a:lnTo>
                  <a:lnTo>
                    <a:pt x="8737742" y="11541"/>
                  </a:lnTo>
                  <a:lnTo>
                    <a:pt x="8725227" y="3097"/>
                  </a:lnTo>
                  <a:lnTo>
                    <a:pt x="8709914" y="0"/>
                  </a:lnTo>
                  <a:close/>
                </a:path>
              </a:pathLst>
            </a:custGeom>
            <a:solidFill>
              <a:srgbClr val="00AAF9"/>
            </a:solidFill>
          </p:spPr>
          <p:txBody>
            <a:bodyPr wrap="square" lIns="0" tIns="0" rIns="0" bIns="0" rtlCol="0"/>
            <a:lstStyle/>
            <a:p>
              <a:endParaRPr/>
            </a:p>
          </p:txBody>
        </p:sp>
        <p:sp>
          <p:nvSpPr>
            <p:cNvPr id="12" name="object 12"/>
            <p:cNvSpPr/>
            <p:nvPr/>
          </p:nvSpPr>
          <p:spPr>
            <a:xfrm>
              <a:off x="1652015" y="2932175"/>
              <a:ext cx="8749665" cy="236220"/>
            </a:xfrm>
            <a:custGeom>
              <a:avLst/>
              <a:gdLst/>
              <a:ahLst/>
              <a:cxnLst/>
              <a:rect l="l" t="t" r="r" b="b"/>
              <a:pathLst>
                <a:path w="8749665" h="236219">
                  <a:moveTo>
                    <a:pt x="0" y="39370"/>
                  </a:moveTo>
                  <a:lnTo>
                    <a:pt x="3097" y="24056"/>
                  </a:lnTo>
                  <a:lnTo>
                    <a:pt x="11541" y="11541"/>
                  </a:lnTo>
                  <a:lnTo>
                    <a:pt x="24056" y="3097"/>
                  </a:lnTo>
                  <a:lnTo>
                    <a:pt x="39369" y="0"/>
                  </a:lnTo>
                  <a:lnTo>
                    <a:pt x="8709914" y="0"/>
                  </a:lnTo>
                  <a:lnTo>
                    <a:pt x="8725227" y="3097"/>
                  </a:lnTo>
                  <a:lnTo>
                    <a:pt x="8737742" y="11541"/>
                  </a:lnTo>
                  <a:lnTo>
                    <a:pt x="8746186" y="24056"/>
                  </a:lnTo>
                  <a:lnTo>
                    <a:pt x="8749284" y="39370"/>
                  </a:lnTo>
                  <a:lnTo>
                    <a:pt x="8749284" y="196850"/>
                  </a:lnTo>
                  <a:lnTo>
                    <a:pt x="8746186" y="212163"/>
                  </a:lnTo>
                  <a:lnTo>
                    <a:pt x="8737742" y="224678"/>
                  </a:lnTo>
                  <a:lnTo>
                    <a:pt x="8725227" y="233122"/>
                  </a:lnTo>
                  <a:lnTo>
                    <a:pt x="8709914" y="236220"/>
                  </a:lnTo>
                  <a:lnTo>
                    <a:pt x="39369" y="236220"/>
                  </a:lnTo>
                  <a:lnTo>
                    <a:pt x="24056" y="233122"/>
                  </a:lnTo>
                  <a:lnTo>
                    <a:pt x="11541" y="224678"/>
                  </a:lnTo>
                  <a:lnTo>
                    <a:pt x="3097" y="212163"/>
                  </a:lnTo>
                  <a:lnTo>
                    <a:pt x="0" y="196850"/>
                  </a:lnTo>
                  <a:lnTo>
                    <a:pt x="0" y="39370"/>
                  </a:lnTo>
                  <a:close/>
                </a:path>
              </a:pathLst>
            </a:custGeom>
            <a:ln w="12700">
              <a:solidFill>
                <a:srgbClr val="FFFFFF"/>
              </a:solidFill>
            </a:ln>
          </p:spPr>
          <p:txBody>
            <a:bodyPr wrap="square" lIns="0" tIns="0" rIns="0" bIns="0" rtlCol="0"/>
            <a:lstStyle/>
            <a:p>
              <a:endParaRPr/>
            </a:p>
          </p:txBody>
        </p:sp>
        <p:sp>
          <p:nvSpPr>
            <p:cNvPr id="13" name="object 13"/>
            <p:cNvSpPr/>
            <p:nvPr/>
          </p:nvSpPr>
          <p:spPr>
            <a:xfrm>
              <a:off x="1213103" y="3930396"/>
              <a:ext cx="9191625" cy="882650"/>
            </a:xfrm>
            <a:custGeom>
              <a:avLst/>
              <a:gdLst/>
              <a:ahLst/>
              <a:cxnLst/>
              <a:rect l="l" t="t" r="r" b="b"/>
              <a:pathLst>
                <a:path w="9191625" h="882650">
                  <a:moveTo>
                    <a:pt x="0" y="882395"/>
                  </a:moveTo>
                  <a:lnTo>
                    <a:pt x="9191244" y="882395"/>
                  </a:lnTo>
                  <a:lnTo>
                    <a:pt x="9191244" y="0"/>
                  </a:lnTo>
                  <a:lnTo>
                    <a:pt x="0" y="0"/>
                  </a:lnTo>
                  <a:lnTo>
                    <a:pt x="0" y="882395"/>
                  </a:lnTo>
                  <a:close/>
                </a:path>
              </a:pathLst>
            </a:custGeom>
            <a:ln w="12700">
              <a:solidFill>
                <a:srgbClr val="E60086"/>
              </a:solidFill>
            </a:ln>
          </p:spPr>
          <p:txBody>
            <a:bodyPr wrap="square" lIns="0" tIns="0" rIns="0" bIns="0" rtlCol="0"/>
            <a:lstStyle/>
            <a:p>
              <a:endParaRPr/>
            </a:p>
          </p:txBody>
        </p:sp>
        <p:sp>
          <p:nvSpPr>
            <p:cNvPr id="14" name="object 14"/>
            <p:cNvSpPr/>
            <p:nvPr/>
          </p:nvSpPr>
          <p:spPr>
            <a:xfrm>
              <a:off x="1652015" y="3813047"/>
              <a:ext cx="8749665" cy="234950"/>
            </a:xfrm>
            <a:custGeom>
              <a:avLst/>
              <a:gdLst/>
              <a:ahLst/>
              <a:cxnLst/>
              <a:rect l="l" t="t" r="r" b="b"/>
              <a:pathLst>
                <a:path w="8749665" h="234950">
                  <a:moveTo>
                    <a:pt x="8710167" y="0"/>
                  </a:moveTo>
                  <a:lnTo>
                    <a:pt x="39115" y="0"/>
                  </a:lnTo>
                  <a:lnTo>
                    <a:pt x="23895" y="3075"/>
                  </a:lnTo>
                  <a:lnTo>
                    <a:pt x="11461" y="11461"/>
                  </a:lnTo>
                  <a:lnTo>
                    <a:pt x="3075" y="23895"/>
                  </a:lnTo>
                  <a:lnTo>
                    <a:pt x="0" y="39115"/>
                  </a:lnTo>
                  <a:lnTo>
                    <a:pt x="0" y="195579"/>
                  </a:lnTo>
                  <a:lnTo>
                    <a:pt x="3075" y="210800"/>
                  </a:lnTo>
                  <a:lnTo>
                    <a:pt x="11461" y="223234"/>
                  </a:lnTo>
                  <a:lnTo>
                    <a:pt x="23895" y="231620"/>
                  </a:lnTo>
                  <a:lnTo>
                    <a:pt x="39115" y="234695"/>
                  </a:lnTo>
                  <a:lnTo>
                    <a:pt x="8710167" y="234695"/>
                  </a:lnTo>
                  <a:lnTo>
                    <a:pt x="8725388" y="231620"/>
                  </a:lnTo>
                  <a:lnTo>
                    <a:pt x="8737822" y="223234"/>
                  </a:lnTo>
                  <a:lnTo>
                    <a:pt x="8746208" y="210800"/>
                  </a:lnTo>
                  <a:lnTo>
                    <a:pt x="8749284" y="195579"/>
                  </a:lnTo>
                  <a:lnTo>
                    <a:pt x="8749284" y="39115"/>
                  </a:lnTo>
                  <a:lnTo>
                    <a:pt x="8746208" y="23895"/>
                  </a:lnTo>
                  <a:lnTo>
                    <a:pt x="8737822" y="11461"/>
                  </a:lnTo>
                  <a:lnTo>
                    <a:pt x="8725388" y="3075"/>
                  </a:lnTo>
                  <a:lnTo>
                    <a:pt x="8710167" y="0"/>
                  </a:lnTo>
                  <a:close/>
                </a:path>
              </a:pathLst>
            </a:custGeom>
            <a:solidFill>
              <a:srgbClr val="E60086"/>
            </a:solidFill>
          </p:spPr>
          <p:txBody>
            <a:bodyPr wrap="square" lIns="0" tIns="0" rIns="0" bIns="0" rtlCol="0"/>
            <a:lstStyle/>
            <a:p>
              <a:endParaRPr/>
            </a:p>
          </p:txBody>
        </p:sp>
        <p:sp>
          <p:nvSpPr>
            <p:cNvPr id="15" name="object 15"/>
            <p:cNvSpPr/>
            <p:nvPr/>
          </p:nvSpPr>
          <p:spPr>
            <a:xfrm>
              <a:off x="1652015" y="3813047"/>
              <a:ext cx="8749665" cy="234950"/>
            </a:xfrm>
            <a:custGeom>
              <a:avLst/>
              <a:gdLst/>
              <a:ahLst/>
              <a:cxnLst/>
              <a:rect l="l" t="t" r="r" b="b"/>
              <a:pathLst>
                <a:path w="8749665" h="234950">
                  <a:moveTo>
                    <a:pt x="0" y="39115"/>
                  </a:moveTo>
                  <a:lnTo>
                    <a:pt x="3075" y="23895"/>
                  </a:lnTo>
                  <a:lnTo>
                    <a:pt x="11461" y="11461"/>
                  </a:lnTo>
                  <a:lnTo>
                    <a:pt x="23895" y="3075"/>
                  </a:lnTo>
                  <a:lnTo>
                    <a:pt x="39115" y="0"/>
                  </a:lnTo>
                  <a:lnTo>
                    <a:pt x="8710167" y="0"/>
                  </a:lnTo>
                  <a:lnTo>
                    <a:pt x="8725388" y="3075"/>
                  </a:lnTo>
                  <a:lnTo>
                    <a:pt x="8737822" y="11461"/>
                  </a:lnTo>
                  <a:lnTo>
                    <a:pt x="8746208" y="23895"/>
                  </a:lnTo>
                  <a:lnTo>
                    <a:pt x="8749284" y="39115"/>
                  </a:lnTo>
                  <a:lnTo>
                    <a:pt x="8749284" y="195579"/>
                  </a:lnTo>
                  <a:lnTo>
                    <a:pt x="8746208" y="210800"/>
                  </a:lnTo>
                  <a:lnTo>
                    <a:pt x="8737822" y="223234"/>
                  </a:lnTo>
                  <a:lnTo>
                    <a:pt x="8725388" y="231620"/>
                  </a:lnTo>
                  <a:lnTo>
                    <a:pt x="8710167" y="234695"/>
                  </a:lnTo>
                  <a:lnTo>
                    <a:pt x="39115" y="234695"/>
                  </a:lnTo>
                  <a:lnTo>
                    <a:pt x="23895" y="231620"/>
                  </a:lnTo>
                  <a:lnTo>
                    <a:pt x="11461" y="223234"/>
                  </a:lnTo>
                  <a:lnTo>
                    <a:pt x="3075" y="210800"/>
                  </a:lnTo>
                  <a:lnTo>
                    <a:pt x="0" y="195579"/>
                  </a:lnTo>
                  <a:lnTo>
                    <a:pt x="0" y="39115"/>
                  </a:lnTo>
                  <a:close/>
                </a:path>
              </a:pathLst>
            </a:custGeom>
            <a:ln w="12699">
              <a:solidFill>
                <a:srgbClr val="FFFFFF"/>
              </a:solidFill>
            </a:ln>
          </p:spPr>
          <p:txBody>
            <a:bodyPr wrap="square" lIns="0" tIns="0" rIns="0" bIns="0" rtlCol="0"/>
            <a:lstStyle/>
            <a:p>
              <a:endParaRPr/>
            </a:p>
          </p:txBody>
        </p:sp>
      </p:grpSp>
      <p:sp>
        <p:nvSpPr>
          <p:cNvPr id="16" name="object 16"/>
          <p:cNvSpPr txBox="1"/>
          <p:nvPr/>
        </p:nvSpPr>
        <p:spPr>
          <a:xfrm>
            <a:off x="882500" y="1090778"/>
            <a:ext cx="7172325" cy="4993034"/>
          </a:xfrm>
          <a:prstGeom prst="rect">
            <a:avLst/>
          </a:prstGeom>
        </p:spPr>
        <p:txBody>
          <a:bodyPr vert="horz" wrap="square" lIns="0" tIns="78105" rIns="0" bIns="0" rtlCol="0">
            <a:spAutoFit/>
          </a:bodyPr>
          <a:lstStyle/>
          <a:p>
            <a:pPr marL="996950">
              <a:lnSpc>
                <a:spcPct val="100000"/>
              </a:lnSpc>
              <a:spcBef>
                <a:spcPts val="615"/>
              </a:spcBef>
            </a:pPr>
            <a:r>
              <a:rPr sz="1400" b="1" dirty="0">
                <a:solidFill>
                  <a:srgbClr val="FFFFFF"/>
                </a:solidFill>
                <a:latin typeface="Arial"/>
                <a:cs typeface="Arial"/>
              </a:rPr>
              <a:t>1</a:t>
            </a:r>
            <a:r>
              <a:rPr sz="1400" b="1" spc="-10" dirty="0">
                <a:solidFill>
                  <a:srgbClr val="FFFFFF"/>
                </a:solidFill>
                <a:latin typeface="Arial"/>
                <a:cs typeface="Arial"/>
              </a:rPr>
              <a:t> </a:t>
            </a:r>
            <a:r>
              <a:rPr sz="1400" b="1" dirty="0">
                <a:solidFill>
                  <a:srgbClr val="FFFFFF"/>
                </a:solidFill>
                <a:latin typeface="Arial"/>
                <a:cs typeface="Arial"/>
              </a:rPr>
              <a:t>-</a:t>
            </a:r>
            <a:r>
              <a:rPr sz="1400" b="1" spc="10" dirty="0">
                <a:solidFill>
                  <a:srgbClr val="FFFFFF"/>
                </a:solidFill>
                <a:latin typeface="Arial"/>
                <a:cs typeface="Arial"/>
              </a:rPr>
              <a:t> </a:t>
            </a:r>
            <a:r>
              <a:rPr sz="1400" b="1" spc="-5" dirty="0">
                <a:solidFill>
                  <a:srgbClr val="FFFFFF"/>
                </a:solidFill>
                <a:latin typeface="Arial"/>
                <a:cs typeface="Arial"/>
              </a:rPr>
              <a:t>Lettre</a:t>
            </a:r>
            <a:r>
              <a:rPr sz="1400" b="1" spc="-15" dirty="0">
                <a:solidFill>
                  <a:srgbClr val="FFFFFF"/>
                </a:solidFill>
                <a:latin typeface="Arial"/>
                <a:cs typeface="Arial"/>
              </a:rPr>
              <a:t> </a:t>
            </a:r>
            <a:r>
              <a:rPr sz="1400" b="1" spc="-5" dirty="0">
                <a:solidFill>
                  <a:srgbClr val="FFFFFF"/>
                </a:solidFill>
                <a:latin typeface="Arial"/>
                <a:cs typeface="Arial"/>
              </a:rPr>
              <a:t>d’injonction</a:t>
            </a:r>
            <a:r>
              <a:rPr sz="1400" b="1" spc="390" dirty="0">
                <a:solidFill>
                  <a:srgbClr val="FFFFFF"/>
                </a:solidFill>
                <a:latin typeface="Arial"/>
                <a:cs typeface="Arial"/>
              </a:rPr>
              <a:t> </a:t>
            </a:r>
            <a:r>
              <a:rPr sz="1400" b="1" dirty="0">
                <a:solidFill>
                  <a:srgbClr val="FFFFFF"/>
                </a:solidFill>
                <a:latin typeface="Arial"/>
                <a:cs typeface="Arial"/>
              </a:rPr>
              <a:t>- en </a:t>
            </a:r>
            <a:r>
              <a:rPr sz="1400" b="1" spc="-5" dirty="0">
                <a:solidFill>
                  <a:srgbClr val="FFFFFF"/>
                </a:solidFill>
                <a:latin typeface="Arial"/>
                <a:cs typeface="Arial"/>
              </a:rPr>
              <a:t>recommandé</a:t>
            </a:r>
            <a:r>
              <a:rPr sz="1400" b="1" spc="-15" dirty="0">
                <a:solidFill>
                  <a:srgbClr val="FFFFFF"/>
                </a:solidFill>
                <a:latin typeface="Arial"/>
                <a:cs typeface="Arial"/>
              </a:rPr>
              <a:t> </a:t>
            </a:r>
            <a:r>
              <a:rPr sz="1400" b="1" spc="-5" dirty="0">
                <a:solidFill>
                  <a:srgbClr val="FFFFFF"/>
                </a:solidFill>
                <a:latin typeface="Arial"/>
                <a:cs typeface="Arial"/>
              </a:rPr>
              <a:t>avec</a:t>
            </a:r>
            <a:r>
              <a:rPr sz="1400" b="1" dirty="0">
                <a:solidFill>
                  <a:srgbClr val="FFFFFF"/>
                </a:solidFill>
                <a:latin typeface="Arial"/>
                <a:cs typeface="Arial"/>
              </a:rPr>
              <a:t> accusé</a:t>
            </a:r>
            <a:r>
              <a:rPr sz="1400" b="1" spc="-5" dirty="0">
                <a:solidFill>
                  <a:srgbClr val="FFFFFF"/>
                </a:solidFill>
                <a:latin typeface="Arial"/>
                <a:cs typeface="Arial"/>
              </a:rPr>
              <a:t> de</a:t>
            </a:r>
            <a:r>
              <a:rPr sz="1400" b="1" spc="10" dirty="0">
                <a:solidFill>
                  <a:srgbClr val="FFFFFF"/>
                </a:solidFill>
                <a:latin typeface="Arial"/>
                <a:cs typeface="Arial"/>
              </a:rPr>
              <a:t> </a:t>
            </a:r>
            <a:r>
              <a:rPr sz="1400" b="1" spc="-5" dirty="0">
                <a:solidFill>
                  <a:srgbClr val="FFFFFF"/>
                </a:solidFill>
                <a:latin typeface="Arial"/>
                <a:cs typeface="Arial"/>
              </a:rPr>
              <a:t>réception</a:t>
            </a:r>
            <a:endParaRPr sz="1400">
              <a:latin typeface="Arial"/>
              <a:cs typeface="Arial"/>
            </a:endParaRPr>
          </a:p>
          <a:p>
            <a:pPr marL="1140460" indent="-96520">
              <a:lnSpc>
                <a:spcPct val="100000"/>
              </a:lnSpc>
              <a:spcBef>
                <a:spcPts val="405"/>
              </a:spcBef>
              <a:buFont typeface="Arial MT"/>
              <a:buChar char="•"/>
              <a:tabLst>
                <a:tab pos="1141095" algn="l"/>
              </a:tabLst>
            </a:pPr>
            <a:r>
              <a:rPr sz="1100" b="1" spc="-5" dirty="0">
                <a:latin typeface="Arial"/>
                <a:cs typeface="Arial"/>
              </a:rPr>
              <a:t>L’employeur</a:t>
            </a:r>
            <a:r>
              <a:rPr sz="1100" b="1" spc="15" dirty="0">
                <a:latin typeface="Arial"/>
                <a:cs typeface="Arial"/>
              </a:rPr>
              <a:t> </a:t>
            </a:r>
            <a:r>
              <a:rPr sz="1100" b="1" spc="-5" dirty="0">
                <a:latin typeface="Arial"/>
                <a:cs typeface="Arial"/>
              </a:rPr>
              <a:t>reçoit</a:t>
            </a:r>
            <a:r>
              <a:rPr sz="1100" b="1" spc="-10" dirty="0">
                <a:latin typeface="Arial"/>
                <a:cs typeface="Arial"/>
              </a:rPr>
              <a:t> </a:t>
            </a:r>
            <a:r>
              <a:rPr sz="1100" b="1" spc="-5" dirty="0">
                <a:latin typeface="Arial"/>
                <a:cs typeface="Arial"/>
              </a:rPr>
              <a:t>une</a:t>
            </a:r>
            <a:r>
              <a:rPr sz="1100" b="1" spc="10" dirty="0">
                <a:latin typeface="Arial"/>
                <a:cs typeface="Arial"/>
              </a:rPr>
              <a:t> </a:t>
            </a:r>
            <a:r>
              <a:rPr sz="1100" b="1" dirty="0">
                <a:latin typeface="Arial"/>
                <a:cs typeface="Arial"/>
              </a:rPr>
              <a:t>liste</a:t>
            </a:r>
            <a:r>
              <a:rPr sz="1100" b="1" spc="-10" dirty="0">
                <a:latin typeface="Arial"/>
                <a:cs typeface="Arial"/>
              </a:rPr>
              <a:t> </a:t>
            </a:r>
            <a:r>
              <a:rPr sz="1100" b="1" dirty="0">
                <a:latin typeface="Arial"/>
                <a:cs typeface="Arial"/>
              </a:rPr>
              <a:t>des </a:t>
            </a:r>
            <a:r>
              <a:rPr sz="1100" b="1" spc="-5" dirty="0">
                <a:latin typeface="Arial"/>
                <a:cs typeface="Arial"/>
              </a:rPr>
              <a:t>dossiers</a:t>
            </a:r>
            <a:r>
              <a:rPr sz="1100" b="1" dirty="0">
                <a:latin typeface="Arial"/>
                <a:cs typeface="Arial"/>
              </a:rPr>
              <a:t> </a:t>
            </a:r>
            <a:r>
              <a:rPr sz="1100" b="1" spc="-5" dirty="0">
                <a:latin typeface="Arial"/>
                <a:cs typeface="Arial"/>
              </a:rPr>
              <a:t>pour</a:t>
            </a:r>
            <a:r>
              <a:rPr sz="1100" b="1" spc="5" dirty="0">
                <a:latin typeface="Arial"/>
                <a:cs typeface="Arial"/>
              </a:rPr>
              <a:t> </a:t>
            </a:r>
            <a:r>
              <a:rPr sz="1100" b="1" spc="-5" dirty="0">
                <a:latin typeface="Arial"/>
                <a:cs typeface="Arial"/>
              </a:rPr>
              <a:t>lesquels</a:t>
            </a:r>
            <a:r>
              <a:rPr sz="1100" b="1" spc="-10" dirty="0">
                <a:latin typeface="Arial"/>
                <a:cs typeface="Arial"/>
              </a:rPr>
              <a:t> </a:t>
            </a:r>
            <a:r>
              <a:rPr sz="1100" b="1" dirty="0">
                <a:latin typeface="Arial"/>
                <a:cs typeface="Arial"/>
              </a:rPr>
              <a:t>la </a:t>
            </a:r>
            <a:r>
              <a:rPr sz="1100" b="1" spc="-15" dirty="0">
                <a:latin typeface="Arial"/>
                <a:cs typeface="Arial"/>
              </a:rPr>
              <a:t>CNRACL</a:t>
            </a:r>
            <a:r>
              <a:rPr sz="1100" b="1" spc="45" dirty="0">
                <a:latin typeface="Arial"/>
                <a:cs typeface="Arial"/>
              </a:rPr>
              <a:t> </a:t>
            </a:r>
            <a:r>
              <a:rPr sz="1100" b="1" spc="-5" dirty="0">
                <a:latin typeface="Arial"/>
                <a:cs typeface="Arial"/>
              </a:rPr>
              <a:t>attend</a:t>
            </a:r>
            <a:r>
              <a:rPr sz="1100" b="1" dirty="0">
                <a:latin typeface="Arial"/>
                <a:cs typeface="Arial"/>
              </a:rPr>
              <a:t> un</a:t>
            </a:r>
            <a:r>
              <a:rPr sz="1100" b="1" spc="-5" dirty="0">
                <a:latin typeface="Arial"/>
                <a:cs typeface="Arial"/>
              </a:rPr>
              <a:t> retour</a:t>
            </a:r>
            <a:endParaRPr sz="1100">
              <a:latin typeface="Arial"/>
              <a:cs typeface="Arial"/>
            </a:endParaRPr>
          </a:p>
          <a:p>
            <a:pPr marL="1243965" lvl="1" indent="-142240">
              <a:lnSpc>
                <a:spcPct val="100000"/>
              </a:lnSpc>
              <a:spcBef>
                <a:spcPts val="25"/>
              </a:spcBef>
              <a:buFont typeface="Wingdings"/>
              <a:buChar char=""/>
              <a:tabLst>
                <a:tab pos="1244600" algn="l"/>
              </a:tabLst>
            </a:pPr>
            <a:r>
              <a:rPr sz="1050" dirty="0">
                <a:latin typeface="Arial MT"/>
                <a:cs typeface="Arial MT"/>
              </a:rPr>
              <a:t>ce sont</a:t>
            </a:r>
            <a:r>
              <a:rPr sz="1050" spc="-5" dirty="0">
                <a:latin typeface="Arial MT"/>
                <a:cs typeface="Arial MT"/>
              </a:rPr>
              <a:t> </a:t>
            </a:r>
            <a:r>
              <a:rPr sz="1050" dirty="0">
                <a:latin typeface="Arial MT"/>
                <a:cs typeface="Arial MT"/>
              </a:rPr>
              <a:t>tous</a:t>
            </a:r>
            <a:r>
              <a:rPr sz="1050" spc="-10" dirty="0">
                <a:latin typeface="Arial MT"/>
                <a:cs typeface="Arial MT"/>
              </a:rPr>
              <a:t> </a:t>
            </a:r>
            <a:r>
              <a:rPr sz="1050" dirty="0">
                <a:latin typeface="Arial MT"/>
                <a:cs typeface="Arial MT"/>
              </a:rPr>
              <a:t>les</a:t>
            </a:r>
            <a:r>
              <a:rPr sz="1050" spc="-15" dirty="0">
                <a:latin typeface="Arial MT"/>
                <a:cs typeface="Arial MT"/>
              </a:rPr>
              <a:t> </a:t>
            </a:r>
            <a:r>
              <a:rPr sz="1050" dirty="0">
                <a:latin typeface="Arial MT"/>
                <a:cs typeface="Arial MT"/>
              </a:rPr>
              <a:t>dossiers</a:t>
            </a:r>
            <a:r>
              <a:rPr sz="1050" spc="-15" dirty="0">
                <a:latin typeface="Arial MT"/>
                <a:cs typeface="Arial MT"/>
              </a:rPr>
              <a:t> </a:t>
            </a:r>
            <a:r>
              <a:rPr sz="1050" dirty="0">
                <a:latin typeface="Arial MT"/>
                <a:cs typeface="Arial MT"/>
              </a:rPr>
              <a:t>des</a:t>
            </a:r>
            <a:r>
              <a:rPr sz="1050" spc="-5" dirty="0">
                <a:latin typeface="Arial MT"/>
                <a:cs typeface="Arial MT"/>
              </a:rPr>
              <a:t> </a:t>
            </a:r>
            <a:r>
              <a:rPr sz="1050" dirty="0">
                <a:latin typeface="Arial MT"/>
                <a:cs typeface="Arial MT"/>
              </a:rPr>
              <a:t>agents</a:t>
            </a:r>
            <a:r>
              <a:rPr sz="1050" spc="-15" dirty="0">
                <a:latin typeface="Arial MT"/>
                <a:cs typeface="Arial MT"/>
              </a:rPr>
              <a:t> </a:t>
            </a:r>
            <a:r>
              <a:rPr sz="1050" spc="-5" dirty="0">
                <a:latin typeface="Arial MT"/>
                <a:cs typeface="Arial MT"/>
              </a:rPr>
              <a:t>ayant </a:t>
            </a:r>
            <a:r>
              <a:rPr sz="1050" dirty="0">
                <a:latin typeface="Arial MT"/>
                <a:cs typeface="Arial MT"/>
              </a:rPr>
              <a:t>effectué</a:t>
            </a:r>
            <a:r>
              <a:rPr sz="1050" spc="-25" dirty="0">
                <a:latin typeface="Arial MT"/>
                <a:cs typeface="Arial MT"/>
              </a:rPr>
              <a:t> </a:t>
            </a:r>
            <a:r>
              <a:rPr sz="1050" dirty="0">
                <a:latin typeface="Arial MT"/>
                <a:cs typeface="Arial MT"/>
              </a:rPr>
              <a:t>des</a:t>
            </a:r>
            <a:r>
              <a:rPr sz="1050" spc="-10" dirty="0">
                <a:latin typeface="Arial MT"/>
                <a:cs typeface="Arial MT"/>
              </a:rPr>
              <a:t> </a:t>
            </a:r>
            <a:r>
              <a:rPr sz="1050" dirty="0">
                <a:latin typeface="Arial MT"/>
                <a:cs typeface="Arial MT"/>
              </a:rPr>
              <a:t>services de</a:t>
            </a:r>
            <a:r>
              <a:rPr sz="1050" spc="-10" dirty="0">
                <a:latin typeface="Arial MT"/>
                <a:cs typeface="Arial MT"/>
              </a:rPr>
              <a:t> </a:t>
            </a:r>
            <a:r>
              <a:rPr sz="1050" dirty="0">
                <a:latin typeface="Arial MT"/>
                <a:cs typeface="Arial MT"/>
              </a:rPr>
              <a:t>non</a:t>
            </a:r>
            <a:r>
              <a:rPr sz="1050" spc="-5" dirty="0">
                <a:latin typeface="Arial MT"/>
                <a:cs typeface="Arial MT"/>
              </a:rPr>
              <a:t> </a:t>
            </a:r>
            <a:r>
              <a:rPr sz="1050" dirty="0">
                <a:latin typeface="Arial MT"/>
                <a:cs typeface="Arial MT"/>
              </a:rPr>
              <a:t>titulaire chez</a:t>
            </a:r>
            <a:r>
              <a:rPr sz="1050" spc="-10" dirty="0">
                <a:latin typeface="Arial MT"/>
                <a:cs typeface="Arial MT"/>
              </a:rPr>
              <a:t> </a:t>
            </a:r>
            <a:r>
              <a:rPr sz="1050" dirty="0">
                <a:latin typeface="Arial MT"/>
                <a:cs typeface="Arial MT"/>
              </a:rPr>
              <a:t>cet</a:t>
            </a:r>
            <a:r>
              <a:rPr sz="1050" spc="-5" dirty="0">
                <a:latin typeface="Arial MT"/>
                <a:cs typeface="Arial MT"/>
              </a:rPr>
              <a:t> </a:t>
            </a:r>
            <a:r>
              <a:rPr sz="1050" dirty="0">
                <a:latin typeface="Arial MT"/>
                <a:cs typeface="Arial MT"/>
              </a:rPr>
              <a:t>employeur</a:t>
            </a:r>
            <a:endParaRPr sz="1050">
              <a:latin typeface="Arial MT"/>
              <a:cs typeface="Arial MT"/>
            </a:endParaRPr>
          </a:p>
          <a:p>
            <a:pPr marL="1282065" lvl="1" indent="-180340">
              <a:lnSpc>
                <a:spcPct val="100000"/>
              </a:lnSpc>
              <a:buFont typeface="Wingdings"/>
              <a:buChar char=""/>
              <a:tabLst>
                <a:tab pos="1282700" algn="l"/>
              </a:tabLst>
            </a:pPr>
            <a:r>
              <a:rPr sz="1050" dirty="0">
                <a:latin typeface="Arial MT"/>
                <a:cs typeface="Arial MT"/>
              </a:rPr>
              <a:t>les</a:t>
            </a:r>
            <a:r>
              <a:rPr sz="1050" spc="-25" dirty="0">
                <a:latin typeface="Arial MT"/>
                <a:cs typeface="Arial MT"/>
              </a:rPr>
              <a:t> </a:t>
            </a:r>
            <a:r>
              <a:rPr sz="1050" dirty="0">
                <a:latin typeface="Arial MT"/>
                <a:cs typeface="Arial MT"/>
              </a:rPr>
              <a:t>agents</a:t>
            </a:r>
            <a:r>
              <a:rPr sz="1050" spc="-20" dirty="0">
                <a:latin typeface="Arial MT"/>
                <a:cs typeface="Arial MT"/>
              </a:rPr>
              <a:t> </a:t>
            </a:r>
            <a:r>
              <a:rPr sz="1050" dirty="0">
                <a:latin typeface="Arial MT"/>
                <a:cs typeface="Arial MT"/>
              </a:rPr>
              <a:t>ne</a:t>
            </a:r>
            <a:r>
              <a:rPr sz="1050" spc="-20" dirty="0">
                <a:latin typeface="Arial MT"/>
                <a:cs typeface="Arial MT"/>
              </a:rPr>
              <a:t> </a:t>
            </a:r>
            <a:r>
              <a:rPr sz="1050" dirty="0">
                <a:latin typeface="Arial MT"/>
                <a:cs typeface="Arial MT"/>
              </a:rPr>
              <a:t>travaillent</a:t>
            </a:r>
            <a:r>
              <a:rPr sz="1050" spc="-25" dirty="0">
                <a:latin typeface="Arial MT"/>
                <a:cs typeface="Arial MT"/>
              </a:rPr>
              <a:t> </a:t>
            </a:r>
            <a:r>
              <a:rPr sz="1050" dirty="0">
                <a:latin typeface="Arial MT"/>
                <a:cs typeface="Arial MT"/>
              </a:rPr>
              <a:t>plus</a:t>
            </a:r>
            <a:r>
              <a:rPr sz="1050" spc="-25" dirty="0">
                <a:latin typeface="Arial MT"/>
                <a:cs typeface="Arial MT"/>
              </a:rPr>
              <a:t> </a:t>
            </a:r>
            <a:r>
              <a:rPr sz="1050" dirty="0">
                <a:latin typeface="Arial MT"/>
                <a:cs typeface="Arial MT"/>
              </a:rPr>
              <a:t>chez</a:t>
            </a:r>
            <a:r>
              <a:rPr sz="1050" spc="-20" dirty="0">
                <a:latin typeface="Arial MT"/>
                <a:cs typeface="Arial MT"/>
              </a:rPr>
              <a:t> </a:t>
            </a:r>
            <a:r>
              <a:rPr sz="1050" dirty="0">
                <a:latin typeface="Arial MT"/>
                <a:cs typeface="Arial MT"/>
              </a:rPr>
              <a:t>cet</a:t>
            </a:r>
            <a:r>
              <a:rPr sz="1050" spc="-10" dirty="0">
                <a:latin typeface="Arial MT"/>
                <a:cs typeface="Arial MT"/>
              </a:rPr>
              <a:t> </a:t>
            </a:r>
            <a:r>
              <a:rPr sz="1050" dirty="0">
                <a:latin typeface="Arial MT"/>
                <a:cs typeface="Arial MT"/>
              </a:rPr>
              <a:t>employeur</a:t>
            </a:r>
            <a:endParaRPr sz="1050">
              <a:latin typeface="Arial MT"/>
              <a:cs typeface="Arial MT"/>
            </a:endParaRPr>
          </a:p>
          <a:p>
            <a:pPr marL="1045210">
              <a:lnSpc>
                <a:spcPct val="100000"/>
              </a:lnSpc>
              <a:spcBef>
                <a:spcPts val="975"/>
              </a:spcBef>
            </a:pPr>
            <a:r>
              <a:rPr sz="1400" b="1" dirty="0">
                <a:solidFill>
                  <a:srgbClr val="FFFFFF"/>
                </a:solidFill>
                <a:latin typeface="Arial"/>
                <a:cs typeface="Arial"/>
              </a:rPr>
              <a:t>2</a:t>
            </a:r>
            <a:r>
              <a:rPr sz="1400" b="1" spc="-10" dirty="0">
                <a:solidFill>
                  <a:srgbClr val="FFFFFF"/>
                </a:solidFill>
                <a:latin typeface="Arial"/>
                <a:cs typeface="Arial"/>
              </a:rPr>
              <a:t> </a:t>
            </a:r>
            <a:r>
              <a:rPr sz="1400" b="1" dirty="0">
                <a:solidFill>
                  <a:srgbClr val="FFFFFF"/>
                </a:solidFill>
                <a:latin typeface="Arial"/>
                <a:cs typeface="Arial"/>
              </a:rPr>
              <a:t>-</a:t>
            </a:r>
            <a:r>
              <a:rPr sz="1400" b="1" spc="15" dirty="0">
                <a:solidFill>
                  <a:srgbClr val="FFFFFF"/>
                </a:solidFill>
                <a:latin typeface="Arial"/>
                <a:cs typeface="Arial"/>
              </a:rPr>
              <a:t> </a:t>
            </a:r>
            <a:r>
              <a:rPr sz="1400" b="1" spc="-5" dirty="0">
                <a:solidFill>
                  <a:srgbClr val="FFFFFF"/>
                </a:solidFill>
                <a:latin typeface="Arial"/>
                <a:cs typeface="Arial"/>
              </a:rPr>
              <a:t>Lettre</a:t>
            </a:r>
            <a:r>
              <a:rPr sz="1400" b="1" spc="-20" dirty="0">
                <a:solidFill>
                  <a:srgbClr val="FFFFFF"/>
                </a:solidFill>
                <a:latin typeface="Arial"/>
                <a:cs typeface="Arial"/>
              </a:rPr>
              <a:t> </a:t>
            </a:r>
            <a:r>
              <a:rPr sz="1400" b="1" spc="-5" dirty="0">
                <a:solidFill>
                  <a:srgbClr val="FFFFFF"/>
                </a:solidFill>
                <a:latin typeface="Arial"/>
                <a:cs typeface="Arial"/>
              </a:rPr>
              <a:t>d’injonction</a:t>
            </a:r>
            <a:r>
              <a:rPr sz="1400" b="1" spc="-10" dirty="0">
                <a:solidFill>
                  <a:srgbClr val="FFFFFF"/>
                </a:solidFill>
                <a:latin typeface="Arial"/>
                <a:cs typeface="Arial"/>
              </a:rPr>
              <a:t> </a:t>
            </a:r>
            <a:r>
              <a:rPr sz="1400" b="1" dirty="0">
                <a:solidFill>
                  <a:srgbClr val="FFFFFF"/>
                </a:solidFill>
                <a:latin typeface="Arial"/>
                <a:cs typeface="Arial"/>
              </a:rPr>
              <a:t>-</a:t>
            </a:r>
            <a:r>
              <a:rPr sz="1400" b="1" spc="10" dirty="0">
                <a:solidFill>
                  <a:srgbClr val="FFFFFF"/>
                </a:solidFill>
                <a:latin typeface="Arial"/>
                <a:cs typeface="Arial"/>
              </a:rPr>
              <a:t> </a:t>
            </a:r>
            <a:r>
              <a:rPr sz="1400" b="1" dirty="0">
                <a:solidFill>
                  <a:srgbClr val="FFFFFF"/>
                </a:solidFill>
                <a:latin typeface="Arial"/>
                <a:cs typeface="Arial"/>
              </a:rPr>
              <a:t>en</a:t>
            </a:r>
            <a:r>
              <a:rPr sz="1400" b="1" spc="-10" dirty="0">
                <a:solidFill>
                  <a:srgbClr val="FFFFFF"/>
                </a:solidFill>
                <a:latin typeface="Arial"/>
                <a:cs typeface="Arial"/>
              </a:rPr>
              <a:t> </a:t>
            </a:r>
            <a:r>
              <a:rPr sz="1400" b="1" spc="-5" dirty="0">
                <a:solidFill>
                  <a:srgbClr val="FFFFFF"/>
                </a:solidFill>
                <a:latin typeface="Arial"/>
                <a:cs typeface="Arial"/>
              </a:rPr>
              <a:t>recommandé avec</a:t>
            </a:r>
            <a:r>
              <a:rPr sz="1400" b="1" spc="5" dirty="0">
                <a:solidFill>
                  <a:srgbClr val="FFFFFF"/>
                </a:solidFill>
                <a:latin typeface="Arial"/>
                <a:cs typeface="Arial"/>
              </a:rPr>
              <a:t> </a:t>
            </a:r>
            <a:r>
              <a:rPr sz="1400" b="1" dirty="0">
                <a:solidFill>
                  <a:srgbClr val="FFFFFF"/>
                </a:solidFill>
                <a:latin typeface="Arial"/>
                <a:cs typeface="Arial"/>
              </a:rPr>
              <a:t>accusé</a:t>
            </a:r>
            <a:r>
              <a:rPr sz="1400" b="1" spc="-5" dirty="0">
                <a:solidFill>
                  <a:srgbClr val="FFFFFF"/>
                </a:solidFill>
                <a:latin typeface="Arial"/>
                <a:cs typeface="Arial"/>
              </a:rPr>
              <a:t> de réception</a:t>
            </a:r>
            <a:endParaRPr sz="1400">
              <a:latin typeface="Arial"/>
              <a:cs typeface="Arial"/>
            </a:endParaRPr>
          </a:p>
          <a:p>
            <a:pPr marL="1140460" indent="-96520">
              <a:lnSpc>
                <a:spcPct val="100000"/>
              </a:lnSpc>
              <a:spcBef>
                <a:spcPts val="405"/>
              </a:spcBef>
              <a:buFont typeface="Arial MT"/>
              <a:buChar char="•"/>
              <a:tabLst>
                <a:tab pos="1141095" algn="l"/>
              </a:tabLst>
            </a:pPr>
            <a:r>
              <a:rPr sz="1100" b="1" spc="-5" dirty="0">
                <a:latin typeface="Arial"/>
                <a:cs typeface="Arial"/>
              </a:rPr>
              <a:t>L’employeur</a:t>
            </a:r>
            <a:r>
              <a:rPr sz="1100" b="1" spc="15" dirty="0">
                <a:latin typeface="Arial"/>
                <a:cs typeface="Arial"/>
              </a:rPr>
              <a:t> </a:t>
            </a:r>
            <a:r>
              <a:rPr sz="1100" b="1" spc="-5" dirty="0">
                <a:latin typeface="Arial"/>
                <a:cs typeface="Arial"/>
              </a:rPr>
              <a:t>reçoit</a:t>
            </a:r>
            <a:r>
              <a:rPr sz="1100" b="1" spc="-10" dirty="0">
                <a:latin typeface="Arial"/>
                <a:cs typeface="Arial"/>
              </a:rPr>
              <a:t> </a:t>
            </a:r>
            <a:r>
              <a:rPr sz="1100" b="1" spc="-5" dirty="0">
                <a:latin typeface="Arial"/>
                <a:cs typeface="Arial"/>
              </a:rPr>
              <a:t>une</a:t>
            </a:r>
            <a:r>
              <a:rPr sz="1100" b="1" spc="10" dirty="0">
                <a:latin typeface="Arial"/>
                <a:cs typeface="Arial"/>
              </a:rPr>
              <a:t> </a:t>
            </a:r>
            <a:r>
              <a:rPr sz="1100" b="1" dirty="0">
                <a:latin typeface="Arial"/>
                <a:cs typeface="Arial"/>
              </a:rPr>
              <a:t>liste</a:t>
            </a:r>
            <a:r>
              <a:rPr sz="1100" b="1" spc="-10" dirty="0">
                <a:latin typeface="Arial"/>
                <a:cs typeface="Arial"/>
              </a:rPr>
              <a:t> </a:t>
            </a:r>
            <a:r>
              <a:rPr sz="1100" b="1" dirty="0">
                <a:latin typeface="Arial"/>
                <a:cs typeface="Arial"/>
              </a:rPr>
              <a:t>des </a:t>
            </a:r>
            <a:r>
              <a:rPr sz="1100" b="1" spc="-5" dirty="0">
                <a:latin typeface="Arial"/>
                <a:cs typeface="Arial"/>
              </a:rPr>
              <a:t>dossiers</a:t>
            </a:r>
            <a:r>
              <a:rPr sz="1100" b="1" dirty="0">
                <a:latin typeface="Arial"/>
                <a:cs typeface="Arial"/>
              </a:rPr>
              <a:t> </a:t>
            </a:r>
            <a:r>
              <a:rPr sz="1100" b="1" spc="-5" dirty="0">
                <a:latin typeface="Arial"/>
                <a:cs typeface="Arial"/>
              </a:rPr>
              <a:t>pour</a:t>
            </a:r>
            <a:r>
              <a:rPr sz="1100" b="1" spc="5" dirty="0">
                <a:latin typeface="Arial"/>
                <a:cs typeface="Arial"/>
              </a:rPr>
              <a:t> </a:t>
            </a:r>
            <a:r>
              <a:rPr sz="1100" b="1" spc="-5" dirty="0">
                <a:latin typeface="Arial"/>
                <a:cs typeface="Arial"/>
              </a:rPr>
              <a:t>lesquels</a:t>
            </a:r>
            <a:r>
              <a:rPr sz="1100" b="1" spc="-10" dirty="0">
                <a:latin typeface="Arial"/>
                <a:cs typeface="Arial"/>
              </a:rPr>
              <a:t> </a:t>
            </a:r>
            <a:r>
              <a:rPr sz="1100" b="1" dirty="0">
                <a:latin typeface="Arial"/>
                <a:cs typeface="Arial"/>
              </a:rPr>
              <a:t>la </a:t>
            </a:r>
            <a:r>
              <a:rPr sz="1100" b="1" spc="-15" dirty="0">
                <a:latin typeface="Arial"/>
                <a:cs typeface="Arial"/>
              </a:rPr>
              <a:t>CNRACL</a:t>
            </a:r>
            <a:r>
              <a:rPr sz="1100" b="1" spc="45" dirty="0">
                <a:latin typeface="Arial"/>
                <a:cs typeface="Arial"/>
              </a:rPr>
              <a:t> </a:t>
            </a:r>
            <a:r>
              <a:rPr sz="1100" b="1" spc="-5" dirty="0">
                <a:latin typeface="Arial"/>
                <a:cs typeface="Arial"/>
              </a:rPr>
              <a:t>attend</a:t>
            </a:r>
            <a:r>
              <a:rPr sz="1100" b="1" dirty="0">
                <a:latin typeface="Arial"/>
                <a:cs typeface="Arial"/>
              </a:rPr>
              <a:t> un</a:t>
            </a:r>
            <a:r>
              <a:rPr sz="1100" b="1" spc="-5" dirty="0">
                <a:latin typeface="Arial"/>
                <a:cs typeface="Arial"/>
              </a:rPr>
              <a:t> retour</a:t>
            </a:r>
            <a:endParaRPr sz="1100">
              <a:latin typeface="Arial"/>
              <a:cs typeface="Arial"/>
            </a:endParaRPr>
          </a:p>
          <a:p>
            <a:pPr marL="1243965" lvl="1" indent="-142240">
              <a:lnSpc>
                <a:spcPct val="100000"/>
              </a:lnSpc>
              <a:spcBef>
                <a:spcPts val="25"/>
              </a:spcBef>
              <a:buFont typeface="Wingdings"/>
              <a:buChar char=""/>
              <a:tabLst>
                <a:tab pos="1244600" algn="l"/>
              </a:tabLst>
            </a:pPr>
            <a:r>
              <a:rPr sz="1050" dirty="0">
                <a:latin typeface="Arial MT"/>
                <a:cs typeface="Arial MT"/>
              </a:rPr>
              <a:t>ce sont</a:t>
            </a:r>
            <a:r>
              <a:rPr sz="1050" spc="-5" dirty="0">
                <a:latin typeface="Arial MT"/>
                <a:cs typeface="Arial MT"/>
              </a:rPr>
              <a:t> </a:t>
            </a:r>
            <a:r>
              <a:rPr sz="1050" dirty="0">
                <a:latin typeface="Arial MT"/>
                <a:cs typeface="Arial MT"/>
              </a:rPr>
              <a:t>tous</a:t>
            </a:r>
            <a:r>
              <a:rPr sz="1050" spc="-10" dirty="0">
                <a:latin typeface="Arial MT"/>
                <a:cs typeface="Arial MT"/>
              </a:rPr>
              <a:t> </a:t>
            </a:r>
            <a:r>
              <a:rPr sz="1050" dirty="0">
                <a:latin typeface="Arial MT"/>
                <a:cs typeface="Arial MT"/>
              </a:rPr>
              <a:t>les</a:t>
            </a:r>
            <a:r>
              <a:rPr sz="1050" spc="-15" dirty="0">
                <a:latin typeface="Arial MT"/>
                <a:cs typeface="Arial MT"/>
              </a:rPr>
              <a:t> </a:t>
            </a:r>
            <a:r>
              <a:rPr sz="1050" dirty="0">
                <a:latin typeface="Arial MT"/>
                <a:cs typeface="Arial MT"/>
              </a:rPr>
              <a:t>dossiers</a:t>
            </a:r>
            <a:r>
              <a:rPr sz="1050" spc="-15" dirty="0">
                <a:latin typeface="Arial MT"/>
                <a:cs typeface="Arial MT"/>
              </a:rPr>
              <a:t> </a:t>
            </a:r>
            <a:r>
              <a:rPr sz="1050" dirty="0">
                <a:latin typeface="Arial MT"/>
                <a:cs typeface="Arial MT"/>
              </a:rPr>
              <a:t>des</a:t>
            </a:r>
            <a:r>
              <a:rPr sz="1050" spc="-5" dirty="0">
                <a:latin typeface="Arial MT"/>
                <a:cs typeface="Arial MT"/>
              </a:rPr>
              <a:t> </a:t>
            </a:r>
            <a:r>
              <a:rPr sz="1050" dirty="0">
                <a:latin typeface="Arial MT"/>
                <a:cs typeface="Arial MT"/>
              </a:rPr>
              <a:t>agents</a:t>
            </a:r>
            <a:r>
              <a:rPr sz="1050" spc="-15" dirty="0">
                <a:latin typeface="Arial MT"/>
                <a:cs typeface="Arial MT"/>
              </a:rPr>
              <a:t> </a:t>
            </a:r>
            <a:r>
              <a:rPr sz="1050" spc="-5" dirty="0">
                <a:latin typeface="Arial MT"/>
                <a:cs typeface="Arial MT"/>
              </a:rPr>
              <a:t>ayant </a:t>
            </a:r>
            <a:r>
              <a:rPr sz="1050" dirty="0">
                <a:latin typeface="Arial MT"/>
                <a:cs typeface="Arial MT"/>
              </a:rPr>
              <a:t>effectué</a:t>
            </a:r>
            <a:r>
              <a:rPr sz="1050" spc="-25" dirty="0">
                <a:latin typeface="Arial MT"/>
                <a:cs typeface="Arial MT"/>
              </a:rPr>
              <a:t> </a:t>
            </a:r>
            <a:r>
              <a:rPr sz="1050" dirty="0">
                <a:latin typeface="Arial MT"/>
                <a:cs typeface="Arial MT"/>
              </a:rPr>
              <a:t>des</a:t>
            </a:r>
            <a:r>
              <a:rPr sz="1050" spc="-10" dirty="0">
                <a:latin typeface="Arial MT"/>
                <a:cs typeface="Arial MT"/>
              </a:rPr>
              <a:t> </a:t>
            </a:r>
            <a:r>
              <a:rPr sz="1050" dirty="0">
                <a:latin typeface="Arial MT"/>
                <a:cs typeface="Arial MT"/>
              </a:rPr>
              <a:t>services de</a:t>
            </a:r>
            <a:r>
              <a:rPr sz="1050" spc="-10" dirty="0">
                <a:latin typeface="Arial MT"/>
                <a:cs typeface="Arial MT"/>
              </a:rPr>
              <a:t> </a:t>
            </a:r>
            <a:r>
              <a:rPr sz="1050" dirty="0">
                <a:latin typeface="Arial MT"/>
                <a:cs typeface="Arial MT"/>
              </a:rPr>
              <a:t>non</a:t>
            </a:r>
            <a:r>
              <a:rPr sz="1050" spc="-5" dirty="0">
                <a:latin typeface="Arial MT"/>
                <a:cs typeface="Arial MT"/>
              </a:rPr>
              <a:t> </a:t>
            </a:r>
            <a:r>
              <a:rPr sz="1050" dirty="0">
                <a:latin typeface="Arial MT"/>
                <a:cs typeface="Arial MT"/>
              </a:rPr>
              <a:t>titulaire chez</a:t>
            </a:r>
            <a:r>
              <a:rPr sz="1050" spc="-10" dirty="0">
                <a:latin typeface="Arial MT"/>
                <a:cs typeface="Arial MT"/>
              </a:rPr>
              <a:t> </a:t>
            </a:r>
            <a:r>
              <a:rPr sz="1050" dirty="0">
                <a:latin typeface="Arial MT"/>
                <a:cs typeface="Arial MT"/>
              </a:rPr>
              <a:t>cet</a:t>
            </a:r>
            <a:r>
              <a:rPr sz="1050" spc="-5" dirty="0">
                <a:latin typeface="Arial MT"/>
                <a:cs typeface="Arial MT"/>
              </a:rPr>
              <a:t> </a:t>
            </a:r>
            <a:r>
              <a:rPr sz="1050" dirty="0">
                <a:latin typeface="Arial MT"/>
                <a:cs typeface="Arial MT"/>
              </a:rPr>
              <a:t>employeur</a:t>
            </a:r>
            <a:endParaRPr sz="1050">
              <a:latin typeface="Arial MT"/>
              <a:cs typeface="Arial MT"/>
            </a:endParaRPr>
          </a:p>
          <a:p>
            <a:pPr marL="1243965" lvl="1" indent="-142240">
              <a:lnSpc>
                <a:spcPct val="100000"/>
              </a:lnSpc>
              <a:buFont typeface="Wingdings"/>
              <a:buChar char=""/>
              <a:tabLst>
                <a:tab pos="1244600" algn="l"/>
              </a:tabLst>
            </a:pPr>
            <a:r>
              <a:rPr sz="1050" spc="-5" dirty="0">
                <a:latin typeface="Arial MT"/>
                <a:cs typeface="Arial MT"/>
              </a:rPr>
              <a:t>pour</a:t>
            </a:r>
            <a:r>
              <a:rPr sz="1050" spc="5" dirty="0">
                <a:latin typeface="Arial MT"/>
                <a:cs typeface="Arial MT"/>
              </a:rPr>
              <a:t> </a:t>
            </a:r>
            <a:r>
              <a:rPr sz="1050" dirty="0">
                <a:latin typeface="Arial MT"/>
                <a:cs typeface="Arial MT"/>
              </a:rPr>
              <a:t>lesquels</a:t>
            </a:r>
            <a:r>
              <a:rPr sz="1050" spc="-30" dirty="0">
                <a:latin typeface="Arial MT"/>
                <a:cs typeface="Arial MT"/>
              </a:rPr>
              <a:t> </a:t>
            </a:r>
            <a:r>
              <a:rPr sz="1050" dirty="0">
                <a:latin typeface="Arial MT"/>
                <a:cs typeface="Arial MT"/>
              </a:rPr>
              <a:t>cet </a:t>
            </a:r>
            <a:r>
              <a:rPr sz="1050" spc="-5" dirty="0">
                <a:latin typeface="Arial MT"/>
                <a:cs typeface="Arial MT"/>
              </a:rPr>
              <a:t>employeur</a:t>
            </a:r>
            <a:r>
              <a:rPr sz="1050" spc="-25" dirty="0">
                <a:latin typeface="Arial MT"/>
                <a:cs typeface="Arial MT"/>
              </a:rPr>
              <a:t> </a:t>
            </a:r>
            <a:r>
              <a:rPr sz="1050" spc="-5" dirty="0">
                <a:latin typeface="Arial MT"/>
                <a:cs typeface="Arial MT"/>
              </a:rPr>
              <a:t>est</a:t>
            </a:r>
            <a:r>
              <a:rPr sz="1050" dirty="0">
                <a:latin typeface="Arial MT"/>
                <a:cs typeface="Arial MT"/>
              </a:rPr>
              <a:t> </a:t>
            </a:r>
            <a:r>
              <a:rPr sz="1050" spc="-5" dirty="0">
                <a:latin typeface="Arial MT"/>
                <a:cs typeface="Arial MT"/>
              </a:rPr>
              <a:t>également</a:t>
            </a:r>
            <a:r>
              <a:rPr sz="1050" spc="-25" dirty="0">
                <a:latin typeface="Arial MT"/>
                <a:cs typeface="Arial MT"/>
              </a:rPr>
              <a:t> </a:t>
            </a:r>
            <a:r>
              <a:rPr sz="1050" spc="-5" dirty="0">
                <a:latin typeface="Arial MT"/>
                <a:cs typeface="Arial MT"/>
              </a:rPr>
              <a:t>l’employeur</a:t>
            </a:r>
            <a:r>
              <a:rPr sz="1050" spc="-30" dirty="0">
                <a:latin typeface="Arial MT"/>
                <a:cs typeface="Arial MT"/>
              </a:rPr>
              <a:t> </a:t>
            </a:r>
            <a:r>
              <a:rPr sz="1050" spc="-5" dirty="0">
                <a:latin typeface="Arial MT"/>
                <a:cs typeface="Arial MT"/>
              </a:rPr>
              <a:t>actuel</a:t>
            </a:r>
            <a:endParaRPr sz="1050">
              <a:latin typeface="Arial MT"/>
              <a:cs typeface="Arial MT"/>
            </a:endParaRPr>
          </a:p>
          <a:p>
            <a:pPr marL="1023619">
              <a:lnSpc>
                <a:spcPct val="100000"/>
              </a:lnSpc>
              <a:spcBef>
                <a:spcPts val="975"/>
              </a:spcBef>
            </a:pPr>
            <a:r>
              <a:rPr sz="1400" b="1" dirty="0">
                <a:solidFill>
                  <a:srgbClr val="FFFFFF"/>
                </a:solidFill>
                <a:latin typeface="Arial"/>
                <a:cs typeface="Arial"/>
              </a:rPr>
              <a:t>3</a:t>
            </a:r>
            <a:r>
              <a:rPr sz="1400" b="1" spc="-20" dirty="0">
                <a:solidFill>
                  <a:srgbClr val="FFFFFF"/>
                </a:solidFill>
                <a:latin typeface="Arial"/>
                <a:cs typeface="Arial"/>
              </a:rPr>
              <a:t> </a:t>
            </a:r>
            <a:r>
              <a:rPr sz="1400" b="1" dirty="0">
                <a:solidFill>
                  <a:srgbClr val="FFFFFF"/>
                </a:solidFill>
                <a:latin typeface="Arial"/>
                <a:cs typeface="Arial"/>
              </a:rPr>
              <a:t>- </a:t>
            </a:r>
            <a:r>
              <a:rPr sz="1400" b="1" spc="-5" dirty="0">
                <a:solidFill>
                  <a:srgbClr val="FFFFFF"/>
                </a:solidFill>
                <a:latin typeface="Arial"/>
                <a:cs typeface="Arial"/>
              </a:rPr>
              <a:t>Lettre</a:t>
            </a:r>
            <a:r>
              <a:rPr sz="1400" b="1" spc="-25" dirty="0">
                <a:solidFill>
                  <a:srgbClr val="FFFFFF"/>
                </a:solidFill>
                <a:latin typeface="Arial"/>
                <a:cs typeface="Arial"/>
              </a:rPr>
              <a:t> </a:t>
            </a:r>
            <a:r>
              <a:rPr sz="1400" b="1" spc="-5" dirty="0">
                <a:solidFill>
                  <a:srgbClr val="FFFFFF"/>
                </a:solidFill>
                <a:latin typeface="Arial"/>
                <a:cs typeface="Arial"/>
              </a:rPr>
              <a:t>d’information</a:t>
            </a:r>
            <a:r>
              <a:rPr sz="1400" b="1" spc="-20" dirty="0">
                <a:solidFill>
                  <a:srgbClr val="FFFFFF"/>
                </a:solidFill>
                <a:latin typeface="Arial"/>
                <a:cs typeface="Arial"/>
              </a:rPr>
              <a:t> </a:t>
            </a:r>
            <a:r>
              <a:rPr sz="1400" b="1" dirty="0">
                <a:solidFill>
                  <a:srgbClr val="FFFFFF"/>
                </a:solidFill>
                <a:latin typeface="Arial"/>
                <a:cs typeface="Arial"/>
              </a:rPr>
              <a:t>-</a:t>
            </a:r>
            <a:r>
              <a:rPr sz="1400" b="1" spc="-10" dirty="0">
                <a:solidFill>
                  <a:srgbClr val="FFFFFF"/>
                </a:solidFill>
                <a:latin typeface="Arial"/>
                <a:cs typeface="Arial"/>
              </a:rPr>
              <a:t> </a:t>
            </a:r>
            <a:r>
              <a:rPr sz="1400" b="1" spc="-5" dirty="0">
                <a:solidFill>
                  <a:srgbClr val="FFFFFF"/>
                </a:solidFill>
                <a:latin typeface="Arial"/>
                <a:cs typeface="Arial"/>
              </a:rPr>
              <a:t>envoi</a:t>
            </a:r>
            <a:r>
              <a:rPr sz="1400" b="1" dirty="0">
                <a:solidFill>
                  <a:srgbClr val="FFFFFF"/>
                </a:solidFill>
                <a:latin typeface="Arial"/>
                <a:cs typeface="Arial"/>
              </a:rPr>
              <a:t> simple</a:t>
            </a:r>
            <a:endParaRPr sz="1400">
              <a:latin typeface="Arial"/>
              <a:cs typeface="Arial"/>
            </a:endParaRPr>
          </a:p>
          <a:p>
            <a:pPr marL="1140460" indent="-96520">
              <a:lnSpc>
                <a:spcPct val="100000"/>
              </a:lnSpc>
              <a:spcBef>
                <a:spcPts val="405"/>
              </a:spcBef>
              <a:buFont typeface="Arial MT"/>
              <a:buChar char="•"/>
              <a:tabLst>
                <a:tab pos="1141095" algn="l"/>
              </a:tabLst>
            </a:pPr>
            <a:r>
              <a:rPr sz="1100" b="1" spc="-5" dirty="0">
                <a:latin typeface="Arial"/>
                <a:cs typeface="Arial"/>
              </a:rPr>
              <a:t>L’employeur</a:t>
            </a:r>
            <a:r>
              <a:rPr sz="1100" b="1" spc="15" dirty="0">
                <a:latin typeface="Arial"/>
                <a:cs typeface="Arial"/>
              </a:rPr>
              <a:t> </a:t>
            </a:r>
            <a:r>
              <a:rPr sz="1100" b="1" spc="-5" dirty="0">
                <a:latin typeface="Arial"/>
                <a:cs typeface="Arial"/>
              </a:rPr>
              <a:t>reçoit</a:t>
            </a:r>
            <a:r>
              <a:rPr sz="1100" b="1" spc="-10" dirty="0">
                <a:latin typeface="Arial"/>
                <a:cs typeface="Arial"/>
              </a:rPr>
              <a:t> </a:t>
            </a:r>
            <a:r>
              <a:rPr sz="1100" b="1" spc="-5" dirty="0">
                <a:latin typeface="Arial"/>
                <a:cs typeface="Arial"/>
              </a:rPr>
              <a:t>une</a:t>
            </a:r>
            <a:r>
              <a:rPr sz="1100" b="1" spc="10" dirty="0">
                <a:latin typeface="Arial"/>
                <a:cs typeface="Arial"/>
              </a:rPr>
              <a:t> </a:t>
            </a:r>
            <a:r>
              <a:rPr sz="1100" b="1" dirty="0">
                <a:latin typeface="Arial"/>
                <a:cs typeface="Arial"/>
              </a:rPr>
              <a:t>liste</a:t>
            </a:r>
            <a:r>
              <a:rPr sz="1100" b="1" spc="-10" dirty="0">
                <a:latin typeface="Arial"/>
                <a:cs typeface="Arial"/>
              </a:rPr>
              <a:t> </a:t>
            </a:r>
            <a:r>
              <a:rPr sz="1100" b="1" dirty="0">
                <a:latin typeface="Arial"/>
                <a:cs typeface="Arial"/>
              </a:rPr>
              <a:t>des </a:t>
            </a:r>
            <a:r>
              <a:rPr sz="1100" b="1" spc="-5" dirty="0">
                <a:latin typeface="Arial"/>
                <a:cs typeface="Arial"/>
              </a:rPr>
              <a:t>dossiers</a:t>
            </a:r>
            <a:r>
              <a:rPr sz="1100" b="1" dirty="0">
                <a:latin typeface="Arial"/>
                <a:cs typeface="Arial"/>
              </a:rPr>
              <a:t> </a:t>
            </a:r>
            <a:r>
              <a:rPr sz="1100" b="1" spc="-5" dirty="0">
                <a:latin typeface="Arial"/>
                <a:cs typeface="Arial"/>
              </a:rPr>
              <a:t>pour</a:t>
            </a:r>
            <a:r>
              <a:rPr sz="1100" b="1" spc="5" dirty="0">
                <a:latin typeface="Arial"/>
                <a:cs typeface="Arial"/>
              </a:rPr>
              <a:t> </a:t>
            </a:r>
            <a:r>
              <a:rPr sz="1100" b="1" spc="-5" dirty="0">
                <a:latin typeface="Arial"/>
                <a:cs typeface="Arial"/>
              </a:rPr>
              <a:t>lesquels</a:t>
            </a:r>
            <a:r>
              <a:rPr sz="1100" b="1" spc="-10" dirty="0">
                <a:latin typeface="Arial"/>
                <a:cs typeface="Arial"/>
              </a:rPr>
              <a:t> </a:t>
            </a:r>
            <a:r>
              <a:rPr sz="1100" b="1" dirty="0">
                <a:latin typeface="Arial"/>
                <a:cs typeface="Arial"/>
              </a:rPr>
              <a:t>la </a:t>
            </a:r>
            <a:r>
              <a:rPr sz="1100" b="1" spc="-15" dirty="0">
                <a:latin typeface="Arial"/>
                <a:cs typeface="Arial"/>
              </a:rPr>
              <a:t>CNRACL</a:t>
            </a:r>
            <a:r>
              <a:rPr sz="1100" b="1" spc="45" dirty="0">
                <a:latin typeface="Arial"/>
                <a:cs typeface="Arial"/>
              </a:rPr>
              <a:t> </a:t>
            </a:r>
            <a:r>
              <a:rPr sz="1100" b="1" spc="-5" dirty="0">
                <a:latin typeface="Arial"/>
                <a:cs typeface="Arial"/>
              </a:rPr>
              <a:t>attend</a:t>
            </a:r>
            <a:r>
              <a:rPr sz="1100" b="1" dirty="0">
                <a:latin typeface="Arial"/>
                <a:cs typeface="Arial"/>
              </a:rPr>
              <a:t> un</a:t>
            </a:r>
            <a:r>
              <a:rPr sz="1100" b="1" spc="-5" dirty="0">
                <a:latin typeface="Arial"/>
                <a:cs typeface="Arial"/>
              </a:rPr>
              <a:t> retour</a:t>
            </a:r>
            <a:endParaRPr sz="1100">
              <a:latin typeface="Arial"/>
              <a:cs typeface="Arial"/>
            </a:endParaRPr>
          </a:p>
          <a:p>
            <a:pPr marL="1243965" lvl="1" indent="-142240">
              <a:lnSpc>
                <a:spcPct val="100000"/>
              </a:lnSpc>
              <a:spcBef>
                <a:spcPts val="30"/>
              </a:spcBef>
              <a:buFont typeface="Wingdings"/>
              <a:buChar char=""/>
              <a:tabLst>
                <a:tab pos="1244600" algn="l"/>
              </a:tabLst>
            </a:pPr>
            <a:r>
              <a:rPr sz="1050" dirty="0">
                <a:latin typeface="Arial MT"/>
                <a:cs typeface="Arial MT"/>
              </a:rPr>
              <a:t>ce sont</a:t>
            </a:r>
            <a:r>
              <a:rPr sz="1050" spc="-5" dirty="0">
                <a:latin typeface="Arial MT"/>
                <a:cs typeface="Arial MT"/>
              </a:rPr>
              <a:t> </a:t>
            </a:r>
            <a:r>
              <a:rPr sz="1050" dirty="0">
                <a:latin typeface="Arial MT"/>
                <a:cs typeface="Arial MT"/>
              </a:rPr>
              <a:t>tous</a:t>
            </a:r>
            <a:r>
              <a:rPr sz="1050" spc="-10" dirty="0">
                <a:latin typeface="Arial MT"/>
                <a:cs typeface="Arial MT"/>
              </a:rPr>
              <a:t> </a:t>
            </a:r>
            <a:r>
              <a:rPr sz="1050" dirty="0">
                <a:latin typeface="Arial MT"/>
                <a:cs typeface="Arial MT"/>
              </a:rPr>
              <a:t>les</a:t>
            </a:r>
            <a:r>
              <a:rPr sz="1050" spc="-15" dirty="0">
                <a:latin typeface="Arial MT"/>
                <a:cs typeface="Arial MT"/>
              </a:rPr>
              <a:t> </a:t>
            </a:r>
            <a:r>
              <a:rPr sz="1050" dirty="0">
                <a:latin typeface="Arial MT"/>
                <a:cs typeface="Arial MT"/>
              </a:rPr>
              <a:t>dossiers</a:t>
            </a:r>
            <a:r>
              <a:rPr sz="1050" spc="-10" dirty="0">
                <a:latin typeface="Arial MT"/>
                <a:cs typeface="Arial MT"/>
              </a:rPr>
              <a:t> </a:t>
            </a:r>
            <a:r>
              <a:rPr sz="1050" dirty="0">
                <a:latin typeface="Arial MT"/>
                <a:cs typeface="Arial MT"/>
              </a:rPr>
              <a:t>en</a:t>
            </a:r>
            <a:r>
              <a:rPr sz="1050" spc="-10" dirty="0">
                <a:latin typeface="Arial MT"/>
                <a:cs typeface="Arial MT"/>
              </a:rPr>
              <a:t> </a:t>
            </a:r>
            <a:r>
              <a:rPr sz="1050" dirty="0">
                <a:latin typeface="Arial MT"/>
                <a:cs typeface="Arial MT"/>
              </a:rPr>
              <a:t>cours</a:t>
            </a:r>
            <a:r>
              <a:rPr sz="1050" spc="-5" dirty="0">
                <a:latin typeface="Arial MT"/>
                <a:cs typeface="Arial MT"/>
              </a:rPr>
              <a:t> </a:t>
            </a:r>
            <a:r>
              <a:rPr sz="1050" dirty="0">
                <a:latin typeface="Arial MT"/>
                <a:cs typeface="Arial MT"/>
              </a:rPr>
              <a:t>concernant</a:t>
            </a:r>
            <a:r>
              <a:rPr sz="1050" spc="-30" dirty="0">
                <a:latin typeface="Arial MT"/>
                <a:cs typeface="Arial MT"/>
              </a:rPr>
              <a:t> </a:t>
            </a:r>
            <a:r>
              <a:rPr sz="1050" dirty="0">
                <a:latin typeface="Arial MT"/>
                <a:cs typeface="Arial MT"/>
              </a:rPr>
              <a:t>les</a:t>
            </a:r>
            <a:r>
              <a:rPr sz="1050" spc="-10" dirty="0">
                <a:latin typeface="Arial MT"/>
                <a:cs typeface="Arial MT"/>
              </a:rPr>
              <a:t> </a:t>
            </a:r>
            <a:r>
              <a:rPr sz="1050" dirty="0">
                <a:latin typeface="Arial MT"/>
                <a:cs typeface="Arial MT"/>
              </a:rPr>
              <a:t>agents</a:t>
            </a:r>
            <a:r>
              <a:rPr sz="1050" spc="-15" dirty="0">
                <a:latin typeface="Arial MT"/>
                <a:cs typeface="Arial MT"/>
              </a:rPr>
              <a:t> </a:t>
            </a:r>
            <a:r>
              <a:rPr sz="1050" dirty="0">
                <a:latin typeface="Arial MT"/>
                <a:cs typeface="Arial MT"/>
              </a:rPr>
              <a:t>en </a:t>
            </a:r>
            <a:r>
              <a:rPr sz="1050" spc="-5" dirty="0">
                <a:latin typeface="Arial MT"/>
                <a:cs typeface="Arial MT"/>
              </a:rPr>
              <a:t>activité</a:t>
            </a:r>
            <a:r>
              <a:rPr sz="1050" spc="-15" dirty="0">
                <a:latin typeface="Arial MT"/>
                <a:cs typeface="Arial MT"/>
              </a:rPr>
              <a:t> </a:t>
            </a:r>
            <a:r>
              <a:rPr sz="1050" dirty="0">
                <a:latin typeface="Arial MT"/>
                <a:cs typeface="Arial MT"/>
              </a:rPr>
              <a:t>chez</a:t>
            </a:r>
            <a:r>
              <a:rPr sz="1050" spc="-5" dirty="0">
                <a:latin typeface="Arial MT"/>
                <a:cs typeface="Arial MT"/>
              </a:rPr>
              <a:t> </a:t>
            </a:r>
            <a:r>
              <a:rPr sz="1050" dirty="0">
                <a:latin typeface="Arial MT"/>
                <a:cs typeface="Arial MT"/>
              </a:rPr>
              <a:t>cet</a:t>
            </a:r>
            <a:r>
              <a:rPr sz="1050" spc="-5" dirty="0">
                <a:latin typeface="Arial MT"/>
                <a:cs typeface="Arial MT"/>
              </a:rPr>
              <a:t> </a:t>
            </a:r>
            <a:r>
              <a:rPr sz="1050" dirty="0">
                <a:latin typeface="Arial MT"/>
                <a:cs typeface="Arial MT"/>
              </a:rPr>
              <a:t>employeur</a:t>
            </a:r>
            <a:endParaRPr sz="1050">
              <a:latin typeface="Arial MT"/>
              <a:cs typeface="Arial MT"/>
            </a:endParaRPr>
          </a:p>
          <a:p>
            <a:pPr marL="1243965" lvl="1" indent="-142240">
              <a:lnSpc>
                <a:spcPct val="100000"/>
              </a:lnSpc>
              <a:buFont typeface="Wingdings"/>
              <a:buChar char=""/>
              <a:tabLst>
                <a:tab pos="1244600" algn="l"/>
              </a:tabLst>
            </a:pPr>
            <a:r>
              <a:rPr sz="1050" dirty="0">
                <a:latin typeface="Arial MT"/>
                <a:cs typeface="Arial MT"/>
              </a:rPr>
              <a:t>ce sont</a:t>
            </a:r>
            <a:r>
              <a:rPr sz="1050" spc="-5" dirty="0">
                <a:latin typeface="Arial MT"/>
                <a:cs typeface="Arial MT"/>
              </a:rPr>
              <a:t> </a:t>
            </a:r>
            <a:r>
              <a:rPr sz="1050" dirty="0">
                <a:latin typeface="Arial MT"/>
                <a:cs typeface="Arial MT"/>
              </a:rPr>
              <a:t>les</a:t>
            </a:r>
            <a:r>
              <a:rPr sz="1050" spc="-15" dirty="0">
                <a:latin typeface="Arial MT"/>
                <a:cs typeface="Arial MT"/>
              </a:rPr>
              <a:t> </a:t>
            </a:r>
            <a:r>
              <a:rPr sz="1050" dirty="0">
                <a:latin typeface="Arial MT"/>
                <a:cs typeface="Arial MT"/>
              </a:rPr>
              <a:t>dossiers</a:t>
            </a:r>
            <a:r>
              <a:rPr sz="1050" spc="-30" dirty="0">
                <a:latin typeface="Arial MT"/>
                <a:cs typeface="Arial MT"/>
              </a:rPr>
              <a:t> </a:t>
            </a:r>
            <a:r>
              <a:rPr sz="1050" dirty="0">
                <a:latin typeface="Arial MT"/>
                <a:cs typeface="Arial MT"/>
              </a:rPr>
              <a:t>que</a:t>
            </a:r>
            <a:r>
              <a:rPr sz="1050" spc="-10" dirty="0">
                <a:latin typeface="Arial MT"/>
                <a:cs typeface="Arial MT"/>
              </a:rPr>
              <a:t> </a:t>
            </a:r>
            <a:r>
              <a:rPr sz="1050" spc="-5" dirty="0">
                <a:latin typeface="Arial MT"/>
                <a:cs typeface="Arial MT"/>
              </a:rPr>
              <a:t>vous</a:t>
            </a:r>
            <a:r>
              <a:rPr sz="1050" dirty="0">
                <a:latin typeface="Arial MT"/>
                <a:cs typeface="Arial MT"/>
              </a:rPr>
              <a:t> </a:t>
            </a:r>
            <a:r>
              <a:rPr sz="1050" spc="-5" dirty="0">
                <a:latin typeface="Arial MT"/>
                <a:cs typeface="Arial MT"/>
              </a:rPr>
              <a:t>retrouvez</a:t>
            </a:r>
            <a:r>
              <a:rPr sz="1050" dirty="0">
                <a:latin typeface="Arial MT"/>
                <a:cs typeface="Arial MT"/>
              </a:rPr>
              <a:t> sur</a:t>
            </a:r>
            <a:r>
              <a:rPr sz="1050" spc="-5" dirty="0">
                <a:latin typeface="Arial MT"/>
                <a:cs typeface="Arial MT"/>
              </a:rPr>
              <a:t> </a:t>
            </a:r>
            <a:r>
              <a:rPr sz="1050" dirty="0">
                <a:latin typeface="Arial MT"/>
                <a:cs typeface="Arial MT"/>
              </a:rPr>
              <a:t>la</a:t>
            </a:r>
            <a:r>
              <a:rPr sz="1050" spc="5" dirty="0">
                <a:latin typeface="Arial MT"/>
                <a:cs typeface="Arial MT"/>
              </a:rPr>
              <a:t> </a:t>
            </a:r>
            <a:r>
              <a:rPr sz="1050" dirty="0">
                <a:latin typeface="Arial MT"/>
                <a:cs typeface="Arial MT"/>
              </a:rPr>
              <a:t>plateforme</a:t>
            </a:r>
            <a:r>
              <a:rPr sz="1050" spc="-25" dirty="0">
                <a:latin typeface="Arial MT"/>
                <a:cs typeface="Arial MT"/>
              </a:rPr>
              <a:t> </a:t>
            </a:r>
            <a:r>
              <a:rPr sz="1050" dirty="0">
                <a:latin typeface="Arial MT"/>
                <a:cs typeface="Arial MT"/>
              </a:rPr>
              <a:t>Pep’s</a:t>
            </a:r>
            <a:endParaRPr sz="1050">
              <a:latin typeface="Arial MT"/>
              <a:cs typeface="Arial MT"/>
            </a:endParaRPr>
          </a:p>
          <a:p>
            <a:pPr marL="1023619">
              <a:lnSpc>
                <a:spcPct val="100000"/>
              </a:lnSpc>
              <a:spcBef>
                <a:spcPts val="969"/>
              </a:spcBef>
            </a:pPr>
            <a:r>
              <a:rPr sz="1400" b="1" dirty="0">
                <a:solidFill>
                  <a:srgbClr val="FFFFFF"/>
                </a:solidFill>
                <a:latin typeface="Arial"/>
                <a:cs typeface="Arial"/>
              </a:rPr>
              <a:t>4</a:t>
            </a:r>
            <a:r>
              <a:rPr sz="1400" b="1" spc="-15" dirty="0">
                <a:solidFill>
                  <a:srgbClr val="FFFFFF"/>
                </a:solidFill>
                <a:latin typeface="Arial"/>
                <a:cs typeface="Arial"/>
              </a:rPr>
              <a:t> </a:t>
            </a:r>
            <a:r>
              <a:rPr sz="1400" b="1" dirty="0">
                <a:solidFill>
                  <a:srgbClr val="FFFFFF"/>
                </a:solidFill>
                <a:latin typeface="Arial"/>
                <a:cs typeface="Arial"/>
              </a:rPr>
              <a:t>-</a:t>
            </a:r>
            <a:r>
              <a:rPr sz="1400" b="1" spc="5" dirty="0">
                <a:solidFill>
                  <a:srgbClr val="FFFFFF"/>
                </a:solidFill>
                <a:latin typeface="Arial"/>
                <a:cs typeface="Arial"/>
              </a:rPr>
              <a:t> </a:t>
            </a:r>
            <a:r>
              <a:rPr sz="1400" b="1" spc="-5" dirty="0">
                <a:solidFill>
                  <a:srgbClr val="FFFFFF"/>
                </a:solidFill>
                <a:latin typeface="Arial"/>
                <a:cs typeface="Arial"/>
              </a:rPr>
              <a:t>Lettre</a:t>
            </a:r>
            <a:r>
              <a:rPr sz="1400" b="1" spc="-20" dirty="0">
                <a:solidFill>
                  <a:srgbClr val="FFFFFF"/>
                </a:solidFill>
                <a:latin typeface="Arial"/>
                <a:cs typeface="Arial"/>
              </a:rPr>
              <a:t> </a:t>
            </a:r>
            <a:r>
              <a:rPr sz="1400" b="1" spc="-5" dirty="0">
                <a:solidFill>
                  <a:srgbClr val="FFFFFF"/>
                </a:solidFill>
                <a:latin typeface="Arial"/>
                <a:cs typeface="Arial"/>
              </a:rPr>
              <a:t>d’information</a:t>
            </a:r>
            <a:r>
              <a:rPr sz="1400" b="1" spc="-20" dirty="0">
                <a:solidFill>
                  <a:srgbClr val="FFFFFF"/>
                </a:solidFill>
                <a:latin typeface="Arial"/>
                <a:cs typeface="Arial"/>
              </a:rPr>
              <a:t> </a:t>
            </a:r>
            <a:r>
              <a:rPr sz="1400" b="1" dirty="0">
                <a:solidFill>
                  <a:srgbClr val="FFFFFF"/>
                </a:solidFill>
                <a:latin typeface="Arial"/>
                <a:cs typeface="Arial"/>
              </a:rPr>
              <a:t>-</a:t>
            </a:r>
            <a:r>
              <a:rPr sz="1400" b="1" spc="-10" dirty="0">
                <a:solidFill>
                  <a:srgbClr val="FFFFFF"/>
                </a:solidFill>
                <a:latin typeface="Arial"/>
                <a:cs typeface="Arial"/>
              </a:rPr>
              <a:t> </a:t>
            </a:r>
            <a:r>
              <a:rPr sz="1400" b="1" spc="-5" dirty="0">
                <a:solidFill>
                  <a:srgbClr val="FFFFFF"/>
                </a:solidFill>
                <a:latin typeface="Arial"/>
                <a:cs typeface="Arial"/>
              </a:rPr>
              <a:t>envoi</a:t>
            </a:r>
            <a:r>
              <a:rPr sz="1400" b="1" spc="10" dirty="0">
                <a:solidFill>
                  <a:srgbClr val="FFFFFF"/>
                </a:solidFill>
                <a:latin typeface="Arial"/>
                <a:cs typeface="Arial"/>
              </a:rPr>
              <a:t> </a:t>
            </a:r>
            <a:r>
              <a:rPr sz="1400" b="1" dirty="0">
                <a:solidFill>
                  <a:srgbClr val="FFFFFF"/>
                </a:solidFill>
                <a:latin typeface="Arial"/>
                <a:cs typeface="Arial"/>
              </a:rPr>
              <a:t>simple</a:t>
            </a:r>
            <a:endParaRPr sz="1400">
              <a:latin typeface="Arial"/>
              <a:cs typeface="Arial"/>
            </a:endParaRPr>
          </a:p>
          <a:p>
            <a:pPr marL="1140460" indent="-96520">
              <a:lnSpc>
                <a:spcPct val="100000"/>
              </a:lnSpc>
              <a:spcBef>
                <a:spcPts val="409"/>
              </a:spcBef>
              <a:buFont typeface="Arial MT"/>
              <a:buChar char="•"/>
              <a:tabLst>
                <a:tab pos="1141095" algn="l"/>
              </a:tabLst>
            </a:pPr>
            <a:r>
              <a:rPr sz="1100" b="1" dirty="0">
                <a:latin typeface="Arial"/>
                <a:cs typeface="Arial"/>
              </a:rPr>
              <a:t>L’agent </a:t>
            </a:r>
            <a:r>
              <a:rPr sz="1100" b="1" spc="-10" dirty="0">
                <a:latin typeface="Arial"/>
                <a:cs typeface="Arial"/>
              </a:rPr>
              <a:t>ayant</a:t>
            </a:r>
            <a:r>
              <a:rPr sz="1100" b="1" spc="25" dirty="0">
                <a:latin typeface="Arial"/>
                <a:cs typeface="Arial"/>
              </a:rPr>
              <a:t> </a:t>
            </a:r>
            <a:r>
              <a:rPr sz="1100" b="1" dirty="0">
                <a:latin typeface="Arial"/>
                <a:cs typeface="Arial"/>
              </a:rPr>
              <a:t>un</a:t>
            </a:r>
            <a:r>
              <a:rPr sz="1100" b="1" spc="-10" dirty="0">
                <a:latin typeface="Arial"/>
                <a:cs typeface="Arial"/>
              </a:rPr>
              <a:t> </a:t>
            </a:r>
            <a:r>
              <a:rPr sz="1100" b="1" spc="-5" dirty="0">
                <a:latin typeface="Arial"/>
                <a:cs typeface="Arial"/>
              </a:rPr>
              <a:t>dossier en</a:t>
            </a:r>
            <a:r>
              <a:rPr sz="1100" b="1" dirty="0">
                <a:latin typeface="Arial"/>
                <a:cs typeface="Arial"/>
              </a:rPr>
              <a:t> cours</a:t>
            </a:r>
            <a:r>
              <a:rPr sz="1100" b="1" spc="5" dirty="0">
                <a:latin typeface="Arial"/>
                <a:cs typeface="Arial"/>
              </a:rPr>
              <a:t> </a:t>
            </a:r>
            <a:r>
              <a:rPr sz="1100" b="1" dirty="0">
                <a:latin typeface="Arial"/>
                <a:cs typeface="Arial"/>
              </a:rPr>
              <a:t>de</a:t>
            </a:r>
            <a:r>
              <a:rPr sz="1100" b="1" spc="-5" dirty="0">
                <a:latin typeface="Arial"/>
                <a:cs typeface="Arial"/>
              </a:rPr>
              <a:t> </a:t>
            </a:r>
            <a:r>
              <a:rPr sz="1100" b="1" dirty="0">
                <a:latin typeface="Arial"/>
                <a:cs typeface="Arial"/>
              </a:rPr>
              <a:t>constitution</a:t>
            </a:r>
            <a:r>
              <a:rPr sz="1100" b="1" spc="-30" dirty="0">
                <a:latin typeface="Arial"/>
                <a:cs typeface="Arial"/>
              </a:rPr>
              <a:t> </a:t>
            </a:r>
            <a:r>
              <a:rPr sz="1100" b="1" spc="-5" dirty="0">
                <a:latin typeface="Arial"/>
                <a:cs typeface="Arial"/>
              </a:rPr>
              <a:t>reçoit</a:t>
            </a:r>
            <a:r>
              <a:rPr sz="1100" b="1" spc="-10" dirty="0">
                <a:latin typeface="Arial"/>
                <a:cs typeface="Arial"/>
              </a:rPr>
              <a:t> </a:t>
            </a:r>
            <a:r>
              <a:rPr sz="1100" b="1" spc="-5" dirty="0">
                <a:latin typeface="Arial"/>
                <a:cs typeface="Arial"/>
              </a:rPr>
              <a:t>une</a:t>
            </a:r>
            <a:r>
              <a:rPr sz="1100" b="1" spc="10" dirty="0">
                <a:latin typeface="Arial"/>
                <a:cs typeface="Arial"/>
              </a:rPr>
              <a:t> </a:t>
            </a:r>
            <a:r>
              <a:rPr sz="1100" b="1" dirty="0">
                <a:latin typeface="Arial"/>
                <a:cs typeface="Arial"/>
              </a:rPr>
              <a:t>information</a:t>
            </a:r>
            <a:r>
              <a:rPr sz="1100" b="1" spc="-45" dirty="0">
                <a:latin typeface="Arial"/>
                <a:cs typeface="Arial"/>
              </a:rPr>
              <a:t> </a:t>
            </a:r>
            <a:r>
              <a:rPr sz="1100" b="1" spc="-5" dirty="0">
                <a:latin typeface="Arial"/>
                <a:cs typeface="Arial"/>
              </a:rPr>
              <a:t>l’invitant</a:t>
            </a:r>
            <a:endParaRPr sz="1100">
              <a:latin typeface="Arial"/>
              <a:cs typeface="Arial"/>
            </a:endParaRPr>
          </a:p>
          <a:p>
            <a:pPr marL="1243965" lvl="1" indent="-142240">
              <a:lnSpc>
                <a:spcPct val="100000"/>
              </a:lnSpc>
              <a:spcBef>
                <a:spcPts val="25"/>
              </a:spcBef>
              <a:buFont typeface="Wingdings"/>
              <a:buChar char=""/>
              <a:tabLst>
                <a:tab pos="1244600" algn="l"/>
              </a:tabLst>
            </a:pPr>
            <a:r>
              <a:rPr sz="1050" dirty="0">
                <a:latin typeface="Arial MT"/>
                <a:cs typeface="Arial MT"/>
              </a:rPr>
              <a:t>à</a:t>
            </a:r>
            <a:r>
              <a:rPr sz="1050" spc="-10" dirty="0">
                <a:latin typeface="Arial MT"/>
                <a:cs typeface="Arial MT"/>
              </a:rPr>
              <a:t> </a:t>
            </a:r>
            <a:r>
              <a:rPr sz="1050" dirty="0">
                <a:latin typeface="Arial MT"/>
                <a:cs typeface="Arial MT"/>
              </a:rPr>
              <a:t>se</a:t>
            </a:r>
            <a:r>
              <a:rPr sz="1050" spc="-10" dirty="0">
                <a:latin typeface="Arial MT"/>
                <a:cs typeface="Arial MT"/>
              </a:rPr>
              <a:t> </a:t>
            </a:r>
            <a:r>
              <a:rPr sz="1050" dirty="0">
                <a:latin typeface="Arial MT"/>
                <a:cs typeface="Arial MT"/>
              </a:rPr>
              <a:t>rapprocher</a:t>
            </a:r>
            <a:r>
              <a:rPr sz="1050" spc="-30" dirty="0">
                <a:latin typeface="Arial MT"/>
                <a:cs typeface="Arial MT"/>
              </a:rPr>
              <a:t> </a:t>
            </a:r>
            <a:r>
              <a:rPr sz="1050" dirty="0">
                <a:latin typeface="Arial MT"/>
                <a:cs typeface="Arial MT"/>
              </a:rPr>
              <a:t>de</a:t>
            </a:r>
            <a:r>
              <a:rPr sz="1050" spc="-10" dirty="0">
                <a:latin typeface="Arial MT"/>
                <a:cs typeface="Arial MT"/>
              </a:rPr>
              <a:t> </a:t>
            </a:r>
            <a:r>
              <a:rPr sz="1050" dirty="0">
                <a:latin typeface="Arial MT"/>
                <a:cs typeface="Arial MT"/>
              </a:rPr>
              <a:t>son</a:t>
            </a:r>
            <a:r>
              <a:rPr sz="1050" spc="-15" dirty="0">
                <a:latin typeface="Arial MT"/>
                <a:cs typeface="Arial MT"/>
              </a:rPr>
              <a:t> </a:t>
            </a:r>
            <a:r>
              <a:rPr sz="1050" dirty="0">
                <a:latin typeface="Arial MT"/>
                <a:cs typeface="Arial MT"/>
              </a:rPr>
              <a:t>employeur</a:t>
            </a:r>
            <a:r>
              <a:rPr sz="1050" spc="-35" dirty="0">
                <a:latin typeface="Arial MT"/>
                <a:cs typeface="Arial MT"/>
              </a:rPr>
              <a:t> </a:t>
            </a:r>
            <a:r>
              <a:rPr sz="1050" dirty="0">
                <a:latin typeface="Arial MT"/>
                <a:cs typeface="Arial MT"/>
              </a:rPr>
              <a:t>actuel</a:t>
            </a:r>
            <a:endParaRPr sz="1050">
              <a:latin typeface="Arial MT"/>
              <a:cs typeface="Arial MT"/>
            </a:endParaRPr>
          </a:p>
          <a:p>
            <a:pPr marL="1243965" lvl="1" indent="-142240">
              <a:lnSpc>
                <a:spcPct val="100000"/>
              </a:lnSpc>
              <a:buFont typeface="Wingdings"/>
              <a:buChar char=""/>
              <a:tabLst>
                <a:tab pos="1244600" algn="l"/>
              </a:tabLst>
            </a:pPr>
            <a:r>
              <a:rPr sz="1050" dirty="0">
                <a:latin typeface="Arial MT"/>
                <a:cs typeface="Arial MT"/>
              </a:rPr>
              <a:t>à</a:t>
            </a:r>
            <a:r>
              <a:rPr sz="1050" spc="-10" dirty="0">
                <a:latin typeface="Arial MT"/>
                <a:cs typeface="Arial MT"/>
              </a:rPr>
              <a:t> </a:t>
            </a:r>
            <a:r>
              <a:rPr sz="1050" dirty="0">
                <a:latin typeface="Arial MT"/>
                <a:cs typeface="Arial MT"/>
              </a:rPr>
              <a:t>interroger</a:t>
            </a:r>
            <a:r>
              <a:rPr sz="1050" spc="-25" dirty="0">
                <a:latin typeface="Arial MT"/>
                <a:cs typeface="Arial MT"/>
              </a:rPr>
              <a:t> </a:t>
            </a:r>
            <a:r>
              <a:rPr sz="1050" dirty="0">
                <a:latin typeface="Arial MT"/>
                <a:cs typeface="Arial MT"/>
              </a:rPr>
              <a:t>son</a:t>
            </a:r>
            <a:r>
              <a:rPr sz="1050" spc="-20" dirty="0">
                <a:latin typeface="Arial MT"/>
                <a:cs typeface="Arial MT"/>
              </a:rPr>
              <a:t> </a:t>
            </a:r>
            <a:r>
              <a:rPr sz="1050" dirty="0">
                <a:latin typeface="Arial MT"/>
                <a:cs typeface="Arial MT"/>
              </a:rPr>
              <a:t>espace</a:t>
            </a:r>
            <a:r>
              <a:rPr sz="1050" spc="-20" dirty="0">
                <a:latin typeface="Arial MT"/>
                <a:cs typeface="Arial MT"/>
              </a:rPr>
              <a:t> </a:t>
            </a:r>
            <a:r>
              <a:rPr sz="1050" dirty="0">
                <a:latin typeface="Arial MT"/>
                <a:cs typeface="Arial MT"/>
              </a:rPr>
              <a:t>personnalisé</a:t>
            </a:r>
            <a:r>
              <a:rPr sz="1050" spc="-35" dirty="0">
                <a:latin typeface="Arial MT"/>
                <a:cs typeface="Arial MT"/>
              </a:rPr>
              <a:t> </a:t>
            </a:r>
            <a:r>
              <a:rPr sz="1050" dirty="0">
                <a:latin typeface="Arial MT"/>
                <a:cs typeface="Arial MT"/>
              </a:rPr>
              <a:t>Marep</a:t>
            </a:r>
            <a:endParaRPr sz="1050">
              <a:latin typeface="Arial MT"/>
              <a:cs typeface="Arial MT"/>
            </a:endParaRPr>
          </a:p>
          <a:p>
            <a:pPr marL="1243965" lvl="1" indent="-142240">
              <a:lnSpc>
                <a:spcPct val="100000"/>
              </a:lnSpc>
              <a:spcBef>
                <a:spcPts val="15"/>
              </a:spcBef>
              <a:buFont typeface="Wingdings"/>
              <a:buChar char=""/>
              <a:tabLst>
                <a:tab pos="1244600" algn="l"/>
              </a:tabLst>
            </a:pPr>
            <a:r>
              <a:rPr sz="1050" dirty="0">
                <a:latin typeface="Arial MT"/>
                <a:cs typeface="Arial MT"/>
              </a:rPr>
              <a:t>à</a:t>
            </a:r>
            <a:r>
              <a:rPr sz="1050" spc="-5" dirty="0">
                <a:latin typeface="Arial MT"/>
                <a:cs typeface="Arial MT"/>
              </a:rPr>
              <a:t> </a:t>
            </a:r>
            <a:r>
              <a:rPr sz="1050" dirty="0">
                <a:latin typeface="Arial MT"/>
                <a:cs typeface="Arial MT"/>
              </a:rPr>
              <a:t>transmettre</a:t>
            </a:r>
            <a:r>
              <a:rPr sz="1050" spc="-20" dirty="0">
                <a:latin typeface="Arial MT"/>
                <a:cs typeface="Arial MT"/>
              </a:rPr>
              <a:t> </a:t>
            </a:r>
            <a:r>
              <a:rPr sz="1050" dirty="0">
                <a:latin typeface="Arial MT"/>
                <a:cs typeface="Arial MT"/>
              </a:rPr>
              <a:t>les</a:t>
            </a:r>
            <a:r>
              <a:rPr sz="1050" spc="-20" dirty="0">
                <a:latin typeface="Arial MT"/>
                <a:cs typeface="Arial MT"/>
              </a:rPr>
              <a:t> </a:t>
            </a:r>
            <a:r>
              <a:rPr sz="1050" dirty="0">
                <a:latin typeface="Arial MT"/>
                <a:cs typeface="Arial MT"/>
              </a:rPr>
              <a:t>pièces</a:t>
            </a:r>
            <a:r>
              <a:rPr sz="1050" spc="-30" dirty="0">
                <a:latin typeface="Arial MT"/>
                <a:cs typeface="Arial MT"/>
              </a:rPr>
              <a:t> </a:t>
            </a:r>
            <a:r>
              <a:rPr sz="1050" dirty="0">
                <a:latin typeface="Arial MT"/>
                <a:cs typeface="Arial MT"/>
              </a:rPr>
              <a:t>en</a:t>
            </a:r>
            <a:r>
              <a:rPr sz="1050" spc="-5" dirty="0">
                <a:latin typeface="Arial MT"/>
                <a:cs typeface="Arial MT"/>
              </a:rPr>
              <a:t> </a:t>
            </a:r>
            <a:r>
              <a:rPr sz="1050" dirty="0">
                <a:latin typeface="Arial MT"/>
                <a:cs typeface="Arial MT"/>
              </a:rPr>
              <a:t>sa</a:t>
            </a:r>
            <a:r>
              <a:rPr sz="1050" spc="-5" dirty="0">
                <a:latin typeface="Arial MT"/>
                <a:cs typeface="Arial MT"/>
              </a:rPr>
              <a:t> </a:t>
            </a:r>
            <a:r>
              <a:rPr sz="1050" dirty="0">
                <a:latin typeface="Arial MT"/>
                <a:cs typeface="Arial MT"/>
              </a:rPr>
              <a:t>possession</a:t>
            </a:r>
            <a:r>
              <a:rPr sz="1050" spc="-40" dirty="0">
                <a:latin typeface="Arial MT"/>
                <a:cs typeface="Arial MT"/>
              </a:rPr>
              <a:t> </a:t>
            </a:r>
            <a:r>
              <a:rPr sz="1050" dirty="0">
                <a:latin typeface="Arial MT"/>
                <a:cs typeface="Arial MT"/>
              </a:rPr>
              <a:t>à</a:t>
            </a:r>
            <a:r>
              <a:rPr sz="1050" spc="-5" dirty="0">
                <a:latin typeface="Arial MT"/>
                <a:cs typeface="Arial MT"/>
              </a:rPr>
              <a:t> </a:t>
            </a:r>
            <a:r>
              <a:rPr sz="1050" dirty="0">
                <a:latin typeface="Arial MT"/>
                <a:cs typeface="Arial MT"/>
              </a:rPr>
              <a:t>la</a:t>
            </a:r>
            <a:r>
              <a:rPr sz="1050" spc="-20" dirty="0">
                <a:latin typeface="Arial MT"/>
                <a:cs typeface="Arial MT"/>
              </a:rPr>
              <a:t> </a:t>
            </a:r>
            <a:r>
              <a:rPr sz="1050" dirty="0">
                <a:latin typeface="Arial MT"/>
                <a:cs typeface="Arial MT"/>
              </a:rPr>
              <a:t>CNRACL</a:t>
            </a:r>
            <a:endParaRPr sz="1050">
              <a:latin typeface="Arial MT"/>
              <a:cs typeface="Arial MT"/>
            </a:endParaRPr>
          </a:p>
          <a:p>
            <a:pPr>
              <a:lnSpc>
                <a:spcPct val="100000"/>
              </a:lnSpc>
              <a:spcBef>
                <a:spcPts val="30"/>
              </a:spcBef>
            </a:pPr>
            <a:endParaRPr sz="1250">
              <a:latin typeface="Arial MT"/>
              <a:cs typeface="Arial MT"/>
            </a:endParaRPr>
          </a:p>
          <a:p>
            <a:pPr marL="12700">
              <a:lnSpc>
                <a:spcPct val="100000"/>
              </a:lnSpc>
            </a:pPr>
            <a:r>
              <a:rPr sz="1400" b="1" spc="-5" dirty="0">
                <a:latin typeface="Arial"/>
                <a:cs typeface="Arial"/>
              </a:rPr>
              <a:t>Chaque</a:t>
            </a:r>
            <a:r>
              <a:rPr sz="1400" b="1" spc="-20" dirty="0">
                <a:latin typeface="Arial"/>
                <a:cs typeface="Arial"/>
              </a:rPr>
              <a:t> </a:t>
            </a:r>
            <a:r>
              <a:rPr sz="1400" b="1" spc="-10" dirty="0">
                <a:latin typeface="Arial"/>
                <a:cs typeface="Arial"/>
              </a:rPr>
              <a:t>employeur</a:t>
            </a:r>
            <a:r>
              <a:rPr sz="1400" b="1" spc="20" dirty="0">
                <a:latin typeface="Arial"/>
                <a:cs typeface="Arial"/>
              </a:rPr>
              <a:t> </a:t>
            </a:r>
            <a:r>
              <a:rPr sz="1400" b="1" spc="-5" dirty="0">
                <a:latin typeface="Arial"/>
                <a:cs typeface="Arial"/>
              </a:rPr>
              <a:t>peut</a:t>
            </a:r>
            <a:r>
              <a:rPr sz="1400" b="1" spc="-15" dirty="0">
                <a:latin typeface="Arial"/>
                <a:cs typeface="Arial"/>
              </a:rPr>
              <a:t> </a:t>
            </a:r>
            <a:r>
              <a:rPr sz="1400" b="1" spc="-5" dirty="0">
                <a:latin typeface="Arial"/>
                <a:cs typeface="Arial"/>
              </a:rPr>
              <a:t>donc</a:t>
            </a:r>
            <a:r>
              <a:rPr sz="1400" b="1" spc="-10" dirty="0">
                <a:latin typeface="Arial"/>
                <a:cs typeface="Arial"/>
              </a:rPr>
              <a:t> </a:t>
            </a:r>
            <a:r>
              <a:rPr sz="1400" b="1" spc="-5" dirty="0">
                <a:latin typeface="Arial"/>
                <a:cs typeface="Arial"/>
              </a:rPr>
              <a:t>recevoir</a:t>
            </a:r>
            <a:r>
              <a:rPr sz="1400" b="1" spc="-25" dirty="0">
                <a:latin typeface="Arial"/>
                <a:cs typeface="Arial"/>
              </a:rPr>
              <a:t> </a:t>
            </a:r>
            <a:r>
              <a:rPr sz="1400" b="1" dirty="0">
                <a:latin typeface="Arial"/>
                <a:cs typeface="Arial"/>
              </a:rPr>
              <a:t>3</a:t>
            </a:r>
            <a:r>
              <a:rPr sz="1400" b="1" spc="-10" dirty="0">
                <a:latin typeface="Arial"/>
                <a:cs typeface="Arial"/>
              </a:rPr>
              <a:t> </a:t>
            </a:r>
            <a:r>
              <a:rPr sz="1400" b="1" spc="-5" dirty="0">
                <a:latin typeface="Arial"/>
                <a:cs typeface="Arial"/>
              </a:rPr>
              <a:t>courriers</a:t>
            </a:r>
            <a:r>
              <a:rPr sz="1400" b="1" spc="-40" dirty="0">
                <a:latin typeface="Arial"/>
                <a:cs typeface="Arial"/>
              </a:rPr>
              <a:t> </a:t>
            </a:r>
            <a:r>
              <a:rPr sz="1400" b="1" dirty="0">
                <a:latin typeface="Arial"/>
                <a:cs typeface="Arial"/>
              </a:rPr>
              <a:t>:</a:t>
            </a:r>
            <a:endParaRPr sz="1400">
              <a:latin typeface="Arial"/>
              <a:cs typeface="Arial"/>
            </a:endParaRPr>
          </a:p>
          <a:p>
            <a:pPr marL="276225" indent="-172720">
              <a:lnSpc>
                <a:spcPct val="100000"/>
              </a:lnSpc>
              <a:spcBef>
                <a:spcPts val="10"/>
              </a:spcBef>
              <a:buFont typeface="Arial MT"/>
              <a:buChar char="•"/>
              <a:tabLst>
                <a:tab pos="276860" algn="l"/>
              </a:tabLst>
            </a:pPr>
            <a:r>
              <a:rPr sz="1200" b="1" spc="-5" dirty="0">
                <a:latin typeface="Arial"/>
                <a:cs typeface="Arial"/>
              </a:rPr>
              <a:t>2</a:t>
            </a:r>
            <a:r>
              <a:rPr sz="1200" b="1" spc="-40" dirty="0">
                <a:latin typeface="Arial"/>
                <a:cs typeface="Arial"/>
              </a:rPr>
              <a:t> </a:t>
            </a:r>
            <a:r>
              <a:rPr sz="1200" b="1" dirty="0">
                <a:latin typeface="Arial"/>
                <a:cs typeface="Arial"/>
              </a:rPr>
              <a:t>en</a:t>
            </a:r>
            <a:r>
              <a:rPr sz="1200" b="1" spc="-30" dirty="0">
                <a:latin typeface="Arial"/>
                <a:cs typeface="Arial"/>
              </a:rPr>
              <a:t> </a:t>
            </a:r>
            <a:r>
              <a:rPr sz="1200" b="1" dirty="0">
                <a:latin typeface="Arial"/>
                <a:cs typeface="Arial"/>
              </a:rPr>
              <a:t>recommandé</a:t>
            </a:r>
            <a:endParaRPr sz="1200">
              <a:latin typeface="Arial"/>
              <a:cs typeface="Arial"/>
            </a:endParaRPr>
          </a:p>
          <a:p>
            <a:pPr marL="550545" lvl="1" indent="-171450">
              <a:lnSpc>
                <a:spcPct val="100000"/>
              </a:lnSpc>
              <a:buFont typeface="Wingdings"/>
              <a:buChar char=""/>
              <a:tabLst>
                <a:tab pos="551180" algn="l"/>
              </a:tabLst>
            </a:pPr>
            <a:r>
              <a:rPr sz="1200" spc="-5" dirty="0">
                <a:latin typeface="Arial MT"/>
                <a:cs typeface="Arial MT"/>
              </a:rPr>
              <a:t>liste</a:t>
            </a:r>
            <a:r>
              <a:rPr sz="1200" spc="5" dirty="0">
                <a:latin typeface="Arial MT"/>
                <a:cs typeface="Arial MT"/>
              </a:rPr>
              <a:t> </a:t>
            </a:r>
            <a:r>
              <a:rPr sz="1200" spc="-5" dirty="0">
                <a:latin typeface="Arial MT"/>
                <a:cs typeface="Arial MT"/>
              </a:rPr>
              <a:t>des</a:t>
            </a:r>
            <a:r>
              <a:rPr sz="1200" dirty="0">
                <a:latin typeface="Arial MT"/>
                <a:cs typeface="Arial MT"/>
              </a:rPr>
              <a:t> </a:t>
            </a:r>
            <a:r>
              <a:rPr sz="1200" spc="-5" dirty="0">
                <a:latin typeface="Arial MT"/>
                <a:cs typeface="Arial MT"/>
              </a:rPr>
              <a:t>agents</a:t>
            </a:r>
            <a:r>
              <a:rPr sz="1200" spc="-10" dirty="0">
                <a:latin typeface="Arial MT"/>
                <a:cs typeface="Arial MT"/>
              </a:rPr>
              <a:t> </a:t>
            </a:r>
            <a:r>
              <a:rPr sz="1200" spc="-5" dirty="0">
                <a:latin typeface="Arial MT"/>
                <a:cs typeface="Arial MT"/>
              </a:rPr>
              <a:t>qui</a:t>
            </a:r>
            <a:r>
              <a:rPr sz="1200" dirty="0">
                <a:latin typeface="Arial MT"/>
                <a:cs typeface="Arial MT"/>
              </a:rPr>
              <a:t> </a:t>
            </a:r>
            <a:r>
              <a:rPr sz="1200" spc="-5" dirty="0">
                <a:latin typeface="Arial MT"/>
                <a:cs typeface="Arial MT"/>
              </a:rPr>
              <a:t>ont</a:t>
            </a:r>
            <a:r>
              <a:rPr sz="1200" dirty="0">
                <a:latin typeface="Arial MT"/>
                <a:cs typeface="Arial MT"/>
              </a:rPr>
              <a:t> </a:t>
            </a:r>
            <a:r>
              <a:rPr sz="1200" spc="-5" dirty="0">
                <a:latin typeface="Arial MT"/>
                <a:cs typeface="Arial MT"/>
              </a:rPr>
              <a:t>effectué</a:t>
            </a:r>
            <a:r>
              <a:rPr sz="1200" spc="-35" dirty="0">
                <a:latin typeface="Arial MT"/>
                <a:cs typeface="Arial MT"/>
              </a:rPr>
              <a:t> </a:t>
            </a:r>
            <a:r>
              <a:rPr sz="1200" spc="-5" dirty="0">
                <a:latin typeface="Arial MT"/>
                <a:cs typeface="Arial MT"/>
              </a:rPr>
              <a:t>des</a:t>
            </a:r>
            <a:r>
              <a:rPr sz="1200" dirty="0">
                <a:latin typeface="Arial MT"/>
                <a:cs typeface="Arial MT"/>
              </a:rPr>
              <a:t> </a:t>
            </a:r>
            <a:r>
              <a:rPr sz="1200" spc="-5" dirty="0">
                <a:latin typeface="Arial MT"/>
                <a:cs typeface="Arial MT"/>
              </a:rPr>
              <a:t>services</a:t>
            </a:r>
            <a:r>
              <a:rPr sz="1200" spc="15" dirty="0">
                <a:latin typeface="Arial MT"/>
                <a:cs typeface="Arial MT"/>
              </a:rPr>
              <a:t> </a:t>
            </a:r>
            <a:r>
              <a:rPr sz="1200" spc="-5" dirty="0">
                <a:latin typeface="Arial MT"/>
                <a:cs typeface="Arial MT"/>
              </a:rPr>
              <a:t>de</a:t>
            </a:r>
            <a:r>
              <a:rPr sz="1200" spc="-10" dirty="0">
                <a:latin typeface="Arial MT"/>
                <a:cs typeface="Arial MT"/>
              </a:rPr>
              <a:t> </a:t>
            </a:r>
            <a:r>
              <a:rPr sz="1200" spc="-5" dirty="0">
                <a:latin typeface="Arial MT"/>
                <a:cs typeface="Arial MT"/>
              </a:rPr>
              <a:t>non</a:t>
            </a:r>
            <a:r>
              <a:rPr sz="1200" spc="-10" dirty="0">
                <a:latin typeface="Arial MT"/>
                <a:cs typeface="Arial MT"/>
              </a:rPr>
              <a:t> </a:t>
            </a:r>
            <a:r>
              <a:rPr sz="1200" spc="-5" dirty="0">
                <a:latin typeface="Arial MT"/>
                <a:cs typeface="Arial MT"/>
              </a:rPr>
              <a:t>titulaire</a:t>
            </a:r>
            <a:r>
              <a:rPr sz="1200" spc="-10" dirty="0">
                <a:latin typeface="Arial MT"/>
                <a:cs typeface="Arial MT"/>
              </a:rPr>
              <a:t> </a:t>
            </a:r>
            <a:r>
              <a:rPr sz="1200" dirty="0">
                <a:latin typeface="Arial MT"/>
                <a:cs typeface="Arial MT"/>
              </a:rPr>
              <a:t>et </a:t>
            </a:r>
            <a:r>
              <a:rPr sz="1200" spc="-5" dirty="0">
                <a:latin typeface="Arial MT"/>
                <a:cs typeface="Arial MT"/>
              </a:rPr>
              <a:t>qui</a:t>
            </a:r>
            <a:r>
              <a:rPr sz="1200" spc="15" dirty="0">
                <a:latin typeface="Arial MT"/>
                <a:cs typeface="Arial MT"/>
              </a:rPr>
              <a:t> </a:t>
            </a:r>
            <a:r>
              <a:rPr sz="1200" spc="-5" dirty="0">
                <a:latin typeface="Arial MT"/>
                <a:cs typeface="Arial MT"/>
              </a:rPr>
              <a:t>ne</a:t>
            </a:r>
            <a:r>
              <a:rPr sz="1200" spc="-10" dirty="0">
                <a:latin typeface="Arial MT"/>
                <a:cs typeface="Arial MT"/>
              </a:rPr>
              <a:t> </a:t>
            </a:r>
            <a:r>
              <a:rPr sz="1200" dirty="0">
                <a:latin typeface="Arial MT"/>
                <a:cs typeface="Arial MT"/>
              </a:rPr>
              <a:t>sont </a:t>
            </a:r>
            <a:r>
              <a:rPr sz="1200" spc="-5" dirty="0">
                <a:latin typeface="Arial MT"/>
                <a:cs typeface="Arial MT"/>
              </a:rPr>
              <a:t>plus</a:t>
            </a:r>
            <a:r>
              <a:rPr sz="1200" spc="5" dirty="0">
                <a:latin typeface="Arial MT"/>
                <a:cs typeface="Arial MT"/>
              </a:rPr>
              <a:t> </a:t>
            </a:r>
            <a:r>
              <a:rPr sz="1200" spc="-5" dirty="0">
                <a:latin typeface="Arial MT"/>
                <a:cs typeface="Arial MT"/>
              </a:rPr>
              <a:t>dans</a:t>
            </a:r>
            <a:r>
              <a:rPr sz="1200" spc="-25" dirty="0">
                <a:latin typeface="Arial MT"/>
                <a:cs typeface="Arial MT"/>
              </a:rPr>
              <a:t> </a:t>
            </a:r>
            <a:r>
              <a:rPr sz="1200" spc="-5" dirty="0">
                <a:latin typeface="Arial MT"/>
                <a:cs typeface="Arial MT"/>
              </a:rPr>
              <a:t>la</a:t>
            </a:r>
            <a:r>
              <a:rPr sz="1200" dirty="0">
                <a:latin typeface="Arial MT"/>
                <a:cs typeface="Arial MT"/>
              </a:rPr>
              <a:t> </a:t>
            </a:r>
            <a:r>
              <a:rPr sz="1200" spc="-5" dirty="0">
                <a:latin typeface="Arial MT"/>
                <a:cs typeface="Arial MT"/>
              </a:rPr>
              <a:t>collectivité</a:t>
            </a:r>
            <a:endParaRPr sz="1200">
              <a:latin typeface="Arial MT"/>
              <a:cs typeface="Arial MT"/>
            </a:endParaRPr>
          </a:p>
          <a:p>
            <a:pPr marL="550545" lvl="1" indent="-171450">
              <a:lnSpc>
                <a:spcPct val="100000"/>
              </a:lnSpc>
              <a:buFont typeface="Wingdings"/>
              <a:buChar char=""/>
              <a:tabLst>
                <a:tab pos="551180" algn="l"/>
              </a:tabLst>
            </a:pPr>
            <a:r>
              <a:rPr sz="1200" spc="-5" dirty="0">
                <a:latin typeface="Arial MT"/>
                <a:cs typeface="Arial MT"/>
              </a:rPr>
              <a:t>liste</a:t>
            </a:r>
            <a:r>
              <a:rPr sz="1200" spc="5" dirty="0">
                <a:latin typeface="Arial MT"/>
                <a:cs typeface="Arial MT"/>
              </a:rPr>
              <a:t> </a:t>
            </a:r>
            <a:r>
              <a:rPr sz="1200" spc="-5" dirty="0">
                <a:latin typeface="Arial MT"/>
                <a:cs typeface="Arial MT"/>
              </a:rPr>
              <a:t>des</a:t>
            </a:r>
            <a:r>
              <a:rPr sz="1200" dirty="0">
                <a:latin typeface="Arial MT"/>
                <a:cs typeface="Arial MT"/>
              </a:rPr>
              <a:t> </a:t>
            </a:r>
            <a:r>
              <a:rPr sz="1200" spc="-5" dirty="0">
                <a:latin typeface="Arial MT"/>
                <a:cs typeface="Arial MT"/>
              </a:rPr>
              <a:t>agents</a:t>
            </a:r>
            <a:r>
              <a:rPr sz="1200" spc="-10" dirty="0">
                <a:latin typeface="Arial MT"/>
                <a:cs typeface="Arial MT"/>
              </a:rPr>
              <a:t> </a:t>
            </a:r>
            <a:r>
              <a:rPr sz="1200" spc="-5" dirty="0">
                <a:latin typeface="Arial MT"/>
                <a:cs typeface="Arial MT"/>
              </a:rPr>
              <a:t>qui ont</a:t>
            </a:r>
            <a:r>
              <a:rPr sz="1200" dirty="0">
                <a:latin typeface="Arial MT"/>
                <a:cs typeface="Arial MT"/>
              </a:rPr>
              <a:t> </a:t>
            </a:r>
            <a:r>
              <a:rPr sz="1200" spc="-5" dirty="0">
                <a:latin typeface="Arial MT"/>
                <a:cs typeface="Arial MT"/>
              </a:rPr>
              <a:t>effectué</a:t>
            </a:r>
            <a:r>
              <a:rPr sz="1200" spc="-35" dirty="0">
                <a:latin typeface="Arial MT"/>
                <a:cs typeface="Arial MT"/>
              </a:rPr>
              <a:t> </a:t>
            </a:r>
            <a:r>
              <a:rPr sz="1200" spc="-5" dirty="0">
                <a:latin typeface="Arial MT"/>
                <a:cs typeface="Arial MT"/>
              </a:rPr>
              <a:t>des</a:t>
            </a:r>
            <a:r>
              <a:rPr sz="1200" dirty="0">
                <a:latin typeface="Arial MT"/>
                <a:cs typeface="Arial MT"/>
              </a:rPr>
              <a:t> </a:t>
            </a:r>
            <a:r>
              <a:rPr sz="1200" spc="-5" dirty="0">
                <a:latin typeface="Arial MT"/>
                <a:cs typeface="Arial MT"/>
              </a:rPr>
              <a:t>services</a:t>
            </a:r>
            <a:r>
              <a:rPr sz="1200" spc="10" dirty="0">
                <a:latin typeface="Arial MT"/>
                <a:cs typeface="Arial MT"/>
              </a:rPr>
              <a:t> </a:t>
            </a:r>
            <a:r>
              <a:rPr sz="1200" spc="-5" dirty="0">
                <a:latin typeface="Arial MT"/>
                <a:cs typeface="Arial MT"/>
              </a:rPr>
              <a:t>de non</a:t>
            </a:r>
            <a:r>
              <a:rPr sz="1200" spc="-10" dirty="0">
                <a:latin typeface="Arial MT"/>
                <a:cs typeface="Arial MT"/>
              </a:rPr>
              <a:t> </a:t>
            </a:r>
            <a:r>
              <a:rPr sz="1200" spc="-5" dirty="0">
                <a:latin typeface="Arial MT"/>
                <a:cs typeface="Arial MT"/>
              </a:rPr>
              <a:t>titulaire</a:t>
            </a:r>
            <a:r>
              <a:rPr sz="1200" spc="-10" dirty="0">
                <a:latin typeface="Arial MT"/>
                <a:cs typeface="Arial MT"/>
              </a:rPr>
              <a:t> </a:t>
            </a:r>
            <a:r>
              <a:rPr sz="1200" dirty="0">
                <a:latin typeface="Arial MT"/>
                <a:cs typeface="Arial MT"/>
              </a:rPr>
              <a:t>et </a:t>
            </a:r>
            <a:r>
              <a:rPr sz="1200" spc="-5" dirty="0">
                <a:latin typeface="Arial MT"/>
                <a:cs typeface="Arial MT"/>
              </a:rPr>
              <a:t>qui</a:t>
            </a:r>
            <a:r>
              <a:rPr sz="1200" spc="10" dirty="0">
                <a:latin typeface="Arial MT"/>
                <a:cs typeface="Arial MT"/>
              </a:rPr>
              <a:t> </a:t>
            </a:r>
            <a:r>
              <a:rPr sz="1200" dirty="0">
                <a:latin typeface="Arial MT"/>
                <a:cs typeface="Arial MT"/>
              </a:rPr>
              <a:t>sont </a:t>
            </a:r>
            <a:r>
              <a:rPr sz="1200" spc="-5" dirty="0">
                <a:latin typeface="Arial MT"/>
                <a:cs typeface="Arial MT"/>
              </a:rPr>
              <a:t>dans</a:t>
            </a:r>
            <a:r>
              <a:rPr sz="1200" spc="-25" dirty="0">
                <a:latin typeface="Arial MT"/>
                <a:cs typeface="Arial MT"/>
              </a:rPr>
              <a:t> </a:t>
            </a:r>
            <a:r>
              <a:rPr sz="1200" spc="-5" dirty="0">
                <a:latin typeface="Arial MT"/>
                <a:cs typeface="Arial MT"/>
              </a:rPr>
              <a:t>la</a:t>
            </a:r>
            <a:r>
              <a:rPr sz="1200" spc="10" dirty="0">
                <a:latin typeface="Arial MT"/>
                <a:cs typeface="Arial MT"/>
              </a:rPr>
              <a:t> </a:t>
            </a:r>
            <a:r>
              <a:rPr sz="1200" spc="-5" dirty="0">
                <a:latin typeface="Arial MT"/>
                <a:cs typeface="Arial MT"/>
              </a:rPr>
              <a:t>collectivité</a:t>
            </a:r>
            <a:endParaRPr sz="1200">
              <a:latin typeface="Arial MT"/>
              <a:cs typeface="Arial MT"/>
            </a:endParaRPr>
          </a:p>
          <a:p>
            <a:pPr marL="276225" indent="-172720">
              <a:lnSpc>
                <a:spcPct val="100000"/>
              </a:lnSpc>
              <a:buFont typeface="Arial MT"/>
              <a:buChar char="•"/>
              <a:tabLst>
                <a:tab pos="276860" algn="l"/>
              </a:tabLst>
            </a:pPr>
            <a:r>
              <a:rPr sz="1200" b="1" spc="-5" dirty="0">
                <a:latin typeface="Arial"/>
                <a:cs typeface="Arial"/>
              </a:rPr>
              <a:t>1</a:t>
            </a:r>
            <a:r>
              <a:rPr sz="1200" b="1" spc="-40" dirty="0">
                <a:latin typeface="Arial"/>
                <a:cs typeface="Arial"/>
              </a:rPr>
              <a:t> </a:t>
            </a:r>
            <a:r>
              <a:rPr sz="1200" b="1" spc="-5" dirty="0">
                <a:latin typeface="Arial"/>
                <a:cs typeface="Arial"/>
              </a:rPr>
              <a:t>envoi </a:t>
            </a:r>
            <a:r>
              <a:rPr sz="1200" b="1" dirty="0">
                <a:latin typeface="Arial"/>
                <a:cs typeface="Arial"/>
              </a:rPr>
              <a:t>simple</a:t>
            </a:r>
            <a:endParaRPr sz="1200">
              <a:latin typeface="Arial"/>
              <a:cs typeface="Arial"/>
            </a:endParaRPr>
          </a:p>
          <a:p>
            <a:pPr marL="550545" lvl="1" indent="-171450">
              <a:lnSpc>
                <a:spcPct val="100000"/>
              </a:lnSpc>
              <a:buFont typeface="Wingdings"/>
              <a:buChar char=""/>
              <a:tabLst>
                <a:tab pos="551180" algn="l"/>
              </a:tabLst>
            </a:pPr>
            <a:r>
              <a:rPr sz="1200" spc="-5" dirty="0">
                <a:latin typeface="Arial MT"/>
                <a:cs typeface="Arial MT"/>
              </a:rPr>
              <a:t>liste</a:t>
            </a:r>
            <a:r>
              <a:rPr sz="1200" dirty="0">
                <a:latin typeface="Arial MT"/>
                <a:cs typeface="Arial MT"/>
              </a:rPr>
              <a:t> </a:t>
            </a:r>
            <a:r>
              <a:rPr sz="1200" spc="-5" dirty="0">
                <a:latin typeface="Arial MT"/>
                <a:cs typeface="Arial MT"/>
              </a:rPr>
              <a:t>des</a:t>
            </a:r>
            <a:r>
              <a:rPr sz="1200" dirty="0">
                <a:latin typeface="Arial MT"/>
                <a:cs typeface="Arial MT"/>
              </a:rPr>
              <a:t> </a:t>
            </a:r>
            <a:r>
              <a:rPr sz="1200" spc="-5" dirty="0">
                <a:latin typeface="Arial MT"/>
                <a:cs typeface="Arial MT"/>
              </a:rPr>
              <a:t>agents</a:t>
            </a:r>
            <a:r>
              <a:rPr sz="1200" spc="-10" dirty="0">
                <a:latin typeface="Arial MT"/>
                <a:cs typeface="Arial MT"/>
              </a:rPr>
              <a:t> </a:t>
            </a:r>
            <a:r>
              <a:rPr sz="1200" spc="-5" dirty="0">
                <a:latin typeface="Arial MT"/>
                <a:cs typeface="Arial MT"/>
              </a:rPr>
              <a:t>de</a:t>
            </a:r>
            <a:r>
              <a:rPr sz="1200" spc="-10" dirty="0">
                <a:latin typeface="Arial MT"/>
                <a:cs typeface="Arial MT"/>
              </a:rPr>
              <a:t> </a:t>
            </a:r>
            <a:r>
              <a:rPr sz="1200" spc="-5" dirty="0">
                <a:latin typeface="Arial MT"/>
                <a:cs typeface="Arial MT"/>
              </a:rPr>
              <a:t>la</a:t>
            </a:r>
            <a:r>
              <a:rPr sz="1200" spc="10" dirty="0">
                <a:latin typeface="Arial MT"/>
                <a:cs typeface="Arial MT"/>
              </a:rPr>
              <a:t> </a:t>
            </a:r>
            <a:r>
              <a:rPr sz="1200" spc="-5" dirty="0">
                <a:latin typeface="Arial MT"/>
                <a:cs typeface="Arial MT"/>
              </a:rPr>
              <a:t>collectivité</a:t>
            </a:r>
            <a:r>
              <a:rPr sz="1200" spc="-15" dirty="0">
                <a:latin typeface="Arial MT"/>
                <a:cs typeface="Arial MT"/>
              </a:rPr>
              <a:t> </a:t>
            </a:r>
            <a:r>
              <a:rPr sz="1200" spc="-5" dirty="0">
                <a:latin typeface="Arial MT"/>
                <a:cs typeface="Arial MT"/>
              </a:rPr>
              <a:t>qui</a:t>
            </a:r>
            <a:r>
              <a:rPr sz="1200" spc="10" dirty="0">
                <a:latin typeface="Arial MT"/>
                <a:cs typeface="Arial MT"/>
              </a:rPr>
              <a:t> </a:t>
            </a:r>
            <a:r>
              <a:rPr sz="1200" spc="-5" dirty="0">
                <a:latin typeface="Arial MT"/>
                <a:cs typeface="Arial MT"/>
              </a:rPr>
              <a:t>ont</a:t>
            </a:r>
            <a:r>
              <a:rPr sz="1200" spc="-10" dirty="0">
                <a:latin typeface="Arial MT"/>
                <a:cs typeface="Arial MT"/>
              </a:rPr>
              <a:t> </a:t>
            </a:r>
            <a:r>
              <a:rPr sz="1200" spc="-5" dirty="0">
                <a:latin typeface="Arial MT"/>
                <a:cs typeface="Arial MT"/>
              </a:rPr>
              <a:t>un</a:t>
            </a:r>
            <a:r>
              <a:rPr sz="1200" dirty="0">
                <a:latin typeface="Arial MT"/>
                <a:cs typeface="Arial MT"/>
              </a:rPr>
              <a:t> </a:t>
            </a:r>
            <a:r>
              <a:rPr sz="1200" spc="-5" dirty="0">
                <a:latin typeface="Arial MT"/>
                <a:cs typeface="Arial MT"/>
              </a:rPr>
              <a:t>dossier</a:t>
            </a:r>
            <a:r>
              <a:rPr sz="1200" spc="-20" dirty="0">
                <a:latin typeface="Arial MT"/>
                <a:cs typeface="Arial MT"/>
              </a:rPr>
              <a:t> </a:t>
            </a:r>
            <a:r>
              <a:rPr sz="1200" spc="-5" dirty="0">
                <a:latin typeface="Arial MT"/>
                <a:cs typeface="Arial MT"/>
              </a:rPr>
              <a:t>en</a:t>
            </a:r>
            <a:r>
              <a:rPr sz="1200" spc="-10" dirty="0">
                <a:latin typeface="Arial MT"/>
                <a:cs typeface="Arial MT"/>
              </a:rPr>
              <a:t> </a:t>
            </a:r>
            <a:r>
              <a:rPr sz="1200" spc="-5" dirty="0">
                <a:latin typeface="Arial MT"/>
                <a:cs typeface="Arial MT"/>
              </a:rPr>
              <a:t>cours</a:t>
            </a:r>
            <a:endParaRPr sz="1200">
              <a:latin typeface="Arial MT"/>
              <a:cs typeface="Arial MT"/>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18" name="object 18"/>
          <p:cNvSpPr txBox="1">
            <a:spLocks noGrp="1"/>
          </p:cNvSpPr>
          <p:nvPr>
            <p:ph type="sldNum" sz="quarter" idx="7"/>
          </p:nvPr>
        </p:nvSpPr>
        <p:spPr>
          <a:xfrm>
            <a:off x="8523860" y="6429459"/>
            <a:ext cx="2666365" cy="162865"/>
          </a:xfrm>
          <a:prstGeom prst="rect">
            <a:avLst/>
          </a:prstGeom>
        </p:spPr>
        <p:txBody>
          <a:bodyPr vert="horz" wrap="square" lIns="0" tIns="1270" rIns="0" bIns="0" rtlCol="0">
            <a:spAutoFit/>
          </a:bodyPr>
          <a:lstStyle/>
          <a:p>
            <a:pPr marL="12700">
              <a:lnSpc>
                <a:spcPct val="100000"/>
              </a:lnSpc>
              <a:spcBef>
                <a:spcPts val="10"/>
              </a:spcBef>
              <a:tabLst>
                <a:tab pos="2478405" algn="l"/>
              </a:tabLst>
            </a:pPr>
            <a:r>
              <a:rPr dirty="0"/>
              <a:t>Avril</a:t>
            </a:r>
            <a:r>
              <a:rPr spc="-20" dirty="0"/>
              <a:t> </a:t>
            </a:r>
            <a:r>
              <a:rPr dirty="0"/>
              <a:t>2022</a:t>
            </a:r>
            <a:r>
              <a:rPr spc="-25" dirty="0"/>
              <a:t> </a:t>
            </a:r>
            <a:r>
              <a:rPr dirty="0"/>
              <a:t>-</a:t>
            </a:r>
            <a:r>
              <a:rPr spc="10" dirty="0"/>
              <a:t> </a:t>
            </a:r>
            <a:r>
              <a:rPr dirty="0"/>
              <a:t>Actualité</a:t>
            </a:r>
            <a:r>
              <a:rPr spc="-25" dirty="0"/>
              <a:t> </a:t>
            </a:r>
            <a:r>
              <a:rPr spc="-5" dirty="0"/>
              <a:t>de</a:t>
            </a:r>
            <a:r>
              <a:rPr spc="10" dirty="0"/>
              <a:t> </a:t>
            </a:r>
            <a:r>
              <a:rPr spc="5" dirty="0"/>
              <a:t>la </a:t>
            </a:r>
            <a:r>
              <a:rPr dirty="0"/>
              <a:t>validation</a:t>
            </a:r>
            <a:r>
              <a:rPr spc="-20" dirty="0"/>
              <a:t> </a:t>
            </a:r>
            <a:r>
              <a:rPr spc="-5" dirty="0"/>
              <a:t>de</a:t>
            </a:r>
            <a:r>
              <a:rPr spc="10" dirty="0"/>
              <a:t> </a:t>
            </a:r>
            <a:r>
              <a:rPr dirty="0"/>
              <a:t>périodes	</a:t>
            </a:r>
            <a:r>
              <a:rPr lang="fr-FR" sz="1050" dirty="0"/>
              <a:t>5</a:t>
            </a:r>
            <a:endParaRPr sz="1050" dirty="0"/>
          </a:p>
        </p:txBody>
      </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0518" y="880620"/>
            <a:ext cx="7909559" cy="289823"/>
          </a:xfrm>
          <a:prstGeom prst="rect">
            <a:avLst/>
          </a:prstGeom>
        </p:spPr>
        <p:txBody>
          <a:bodyPr vert="horz" wrap="square" lIns="0" tIns="12700" rIns="0" bIns="0" rtlCol="0">
            <a:spAutoFit/>
          </a:bodyPr>
          <a:lstStyle/>
          <a:p>
            <a:pPr marL="12700">
              <a:lnSpc>
                <a:spcPct val="100000"/>
              </a:lnSpc>
              <a:spcBef>
                <a:spcPts val="100"/>
              </a:spcBef>
              <a:tabLst>
                <a:tab pos="2703195" algn="l"/>
              </a:tabLst>
            </a:pPr>
            <a:r>
              <a:rPr sz="1800" b="1" dirty="0">
                <a:latin typeface="Arial"/>
                <a:cs typeface="Arial"/>
              </a:rPr>
              <a:t>Sur</a:t>
            </a:r>
            <a:r>
              <a:rPr sz="1800" b="1" spc="10" dirty="0">
                <a:latin typeface="Arial"/>
                <a:cs typeface="Arial"/>
              </a:rPr>
              <a:t> </a:t>
            </a:r>
            <a:r>
              <a:rPr sz="1800" b="1" dirty="0">
                <a:latin typeface="Arial"/>
                <a:cs typeface="Arial"/>
              </a:rPr>
              <a:t>la</a:t>
            </a:r>
            <a:r>
              <a:rPr sz="1800" b="1" spc="-5" dirty="0">
                <a:latin typeface="Arial"/>
                <a:cs typeface="Arial"/>
              </a:rPr>
              <a:t> plateforme	</a:t>
            </a:r>
            <a:r>
              <a:rPr sz="1800" b="1" dirty="0">
                <a:latin typeface="Arial"/>
                <a:cs typeface="Arial"/>
              </a:rPr>
              <a:t>, le</a:t>
            </a:r>
            <a:r>
              <a:rPr sz="1800" b="1" spc="-15" dirty="0">
                <a:latin typeface="Arial"/>
                <a:cs typeface="Arial"/>
              </a:rPr>
              <a:t> </a:t>
            </a:r>
            <a:r>
              <a:rPr sz="1800" b="1" spc="-10" dirty="0">
                <a:latin typeface="Arial"/>
                <a:cs typeface="Arial"/>
              </a:rPr>
              <a:t>service</a:t>
            </a:r>
            <a:r>
              <a:rPr sz="1800" b="1" spc="40" dirty="0">
                <a:latin typeface="Arial"/>
                <a:cs typeface="Arial"/>
              </a:rPr>
              <a:t> </a:t>
            </a:r>
            <a:r>
              <a:rPr sz="1800" b="1" spc="-5" dirty="0">
                <a:latin typeface="Arial"/>
                <a:cs typeface="Arial"/>
              </a:rPr>
              <a:t>«</a:t>
            </a:r>
            <a:r>
              <a:rPr sz="1800" b="1" spc="10" dirty="0">
                <a:latin typeface="Arial"/>
                <a:cs typeface="Arial"/>
              </a:rPr>
              <a:t> </a:t>
            </a:r>
            <a:r>
              <a:rPr sz="1800" b="1" spc="-10" dirty="0">
                <a:latin typeface="Arial"/>
                <a:cs typeface="Arial"/>
              </a:rPr>
              <a:t>Validations</a:t>
            </a:r>
            <a:r>
              <a:rPr sz="1800" b="1" spc="-25" dirty="0">
                <a:latin typeface="Arial"/>
                <a:cs typeface="Arial"/>
              </a:rPr>
              <a:t> </a:t>
            </a:r>
            <a:r>
              <a:rPr sz="1800" b="1" dirty="0">
                <a:latin typeface="Arial"/>
                <a:cs typeface="Arial"/>
              </a:rPr>
              <a:t>de</a:t>
            </a:r>
            <a:r>
              <a:rPr sz="1800" b="1" spc="-5" dirty="0">
                <a:latin typeface="Arial"/>
                <a:cs typeface="Arial"/>
              </a:rPr>
              <a:t> </a:t>
            </a:r>
            <a:r>
              <a:rPr sz="1800" b="1" dirty="0">
                <a:latin typeface="Arial"/>
                <a:cs typeface="Arial"/>
              </a:rPr>
              <a:t>périodes</a:t>
            </a:r>
            <a:r>
              <a:rPr sz="1800" b="1" spc="-15" dirty="0">
                <a:latin typeface="Arial"/>
                <a:cs typeface="Arial"/>
              </a:rPr>
              <a:t> CNRACL</a:t>
            </a:r>
            <a:r>
              <a:rPr sz="1800" b="1" spc="30" dirty="0">
                <a:latin typeface="Arial"/>
                <a:cs typeface="Arial"/>
              </a:rPr>
              <a:t> </a:t>
            </a:r>
            <a:r>
              <a:rPr sz="1800" b="1" spc="-5" dirty="0">
                <a:latin typeface="Arial"/>
                <a:cs typeface="Arial"/>
              </a:rPr>
              <a:t>»</a:t>
            </a:r>
            <a:endParaRPr sz="1800">
              <a:latin typeface="Arial"/>
              <a:cs typeface="Arial"/>
            </a:endParaRPr>
          </a:p>
        </p:txBody>
      </p:sp>
      <p:sp>
        <p:nvSpPr>
          <p:cNvPr id="3" name="object 3"/>
          <p:cNvSpPr txBox="1"/>
          <p:nvPr/>
        </p:nvSpPr>
        <p:spPr>
          <a:xfrm>
            <a:off x="1010518" y="305768"/>
            <a:ext cx="7602855" cy="474489"/>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EF1E1E"/>
                </a:solidFill>
                <a:latin typeface="Arial"/>
                <a:cs typeface="Arial"/>
              </a:rPr>
              <a:t>Gérer</a:t>
            </a:r>
            <a:r>
              <a:rPr sz="3000" b="1" spc="-10" dirty="0">
                <a:solidFill>
                  <a:srgbClr val="EF1E1E"/>
                </a:solidFill>
                <a:latin typeface="Arial"/>
                <a:cs typeface="Arial"/>
              </a:rPr>
              <a:t> </a:t>
            </a:r>
            <a:r>
              <a:rPr sz="3000" b="1" spc="-5" dirty="0">
                <a:solidFill>
                  <a:srgbClr val="EF1E1E"/>
                </a:solidFill>
                <a:latin typeface="Arial"/>
                <a:cs typeface="Arial"/>
              </a:rPr>
              <a:t>votre</a:t>
            </a:r>
            <a:r>
              <a:rPr sz="3000" b="1" spc="5" dirty="0">
                <a:solidFill>
                  <a:srgbClr val="EF1E1E"/>
                </a:solidFill>
                <a:latin typeface="Arial"/>
                <a:cs typeface="Arial"/>
              </a:rPr>
              <a:t> </a:t>
            </a:r>
            <a:r>
              <a:rPr sz="3000" b="1" dirty="0">
                <a:solidFill>
                  <a:srgbClr val="EF1E1E"/>
                </a:solidFill>
                <a:latin typeface="Arial"/>
                <a:cs typeface="Arial"/>
              </a:rPr>
              <a:t>stock</a:t>
            </a:r>
            <a:r>
              <a:rPr sz="3000" b="1" spc="-15" dirty="0">
                <a:solidFill>
                  <a:srgbClr val="EF1E1E"/>
                </a:solidFill>
                <a:latin typeface="Arial"/>
                <a:cs typeface="Arial"/>
              </a:rPr>
              <a:t> </a:t>
            </a:r>
            <a:r>
              <a:rPr sz="3000" b="1" dirty="0">
                <a:solidFill>
                  <a:srgbClr val="EF1E1E"/>
                </a:solidFill>
                <a:latin typeface="Arial"/>
                <a:cs typeface="Arial"/>
              </a:rPr>
              <a:t>de</a:t>
            </a:r>
            <a:r>
              <a:rPr sz="3000" b="1" spc="5" dirty="0">
                <a:solidFill>
                  <a:srgbClr val="EF1E1E"/>
                </a:solidFill>
                <a:latin typeface="Arial"/>
                <a:cs typeface="Arial"/>
              </a:rPr>
              <a:t> </a:t>
            </a:r>
            <a:r>
              <a:rPr sz="3000" b="1" spc="-5" dirty="0">
                <a:solidFill>
                  <a:srgbClr val="EF1E1E"/>
                </a:solidFill>
                <a:latin typeface="Arial"/>
                <a:cs typeface="Arial"/>
              </a:rPr>
              <a:t>dossiers</a:t>
            </a:r>
            <a:r>
              <a:rPr sz="3000" b="1" spc="-10" dirty="0">
                <a:solidFill>
                  <a:srgbClr val="EF1E1E"/>
                </a:solidFill>
                <a:latin typeface="Arial"/>
                <a:cs typeface="Arial"/>
              </a:rPr>
              <a:t> </a:t>
            </a:r>
            <a:r>
              <a:rPr sz="3000" b="1" dirty="0">
                <a:solidFill>
                  <a:srgbClr val="EF1E1E"/>
                </a:solidFill>
                <a:latin typeface="Arial"/>
                <a:cs typeface="Arial"/>
              </a:rPr>
              <a:t>en </a:t>
            </a:r>
            <a:r>
              <a:rPr sz="3000" b="1" spc="-5" dirty="0">
                <a:solidFill>
                  <a:srgbClr val="EF1E1E"/>
                </a:solidFill>
                <a:latin typeface="Arial"/>
                <a:cs typeface="Arial"/>
              </a:rPr>
              <a:t>instance</a:t>
            </a:r>
            <a:endParaRPr sz="3000">
              <a:latin typeface="Arial"/>
              <a:cs typeface="Arial"/>
            </a:endParaRPr>
          </a:p>
        </p:txBody>
      </p:sp>
      <p:grpSp>
        <p:nvGrpSpPr>
          <p:cNvPr id="4" name="object 4"/>
          <p:cNvGrpSpPr/>
          <p:nvPr/>
        </p:nvGrpSpPr>
        <p:grpSpPr>
          <a:xfrm>
            <a:off x="1554733" y="937260"/>
            <a:ext cx="6932931" cy="5049520"/>
            <a:chOff x="1554733" y="937260"/>
            <a:chExt cx="6932930" cy="5049520"/>
          </a:xfrm>
        </p:grpSpPr>
        <p:pic>
          <p:nvPicPr>
            <p:cNvPr id="5" name="object 5"/>
            <p:cNvPicPr/>
            <p:nvPr/>
          </p:nvPicPr>
          <p:blipFill>
            <a:blip r:embed="rId2" cstate="print"/>
            <a:stretch>
              <a:fillRect/>
            </a:stretch>
          </p:blipFill>
          <p:spPr>
            <a:xfrm>
              <a:off x="2921508" y="937260"/>
              <a:ext cx="800099" cy="284988"/>
            </a:xfrm>
            <a:prstGeom prst="rect">
              <a:avLst/>
            </a:prstGeom>
          </p:spPr>
        </p:pic>
        <p:pic>
          <p:nvPicPr>
            <p:cNvPr id="6" name="object 6"/>
            <p:cNvPicPr/>
            <p:nvPr/>
          </p:nvPicPr>
          <p:blipFill>
            <a:blip r:embed="rId3" cstate="print"/>
            <a:stretch>
              <a:fillRect/>
            </a:stretch>
          </p:blipFill>
          <p:spPr>
            <a:xfrm>
              <a:off x="1658111" y="1228344"/>
              <a:ext cx="6289547" cy="4757928"/>
            </a:xfrm>
            <a:prstGeom prst="rect">
              <a:avLst/>
            </a:prstGeom>
          </p:spPr>
        </p:pic>
        <p:sp>
          <p:nvSpPr>
            <p:cNvPr id="7" name="object 7"/>
            <p:cNvSpPr/>
            <p:nvPr/>
          </p:nvSpPr>
          <p:spPr>
            <a:xfrm>
              <a:off x="1586483" y="2456688"/>
              <a:ext cx="1927860" cy="481965"/>
            </a:xfrm>
            <a:custGeom>
              <a:avLst/>
              <a:gdLst/>
              <a:ahLst/>
              <a:cxnLst/>
              <a:rect l="l" t="t" r="r" b="b"/>
              <a:pathLst>
                <a:path w="1927860" h="481964">
                  <a:moveTo>
                    <a:pt x="0" y="240791"/>
                  </a:moveTo>
                  <a:lnTo>
                    <a:pt x="23235" y="188008"/>
                  </a:lnTo>
                  <a:lnTo>
                    <a:pt x="62989" y="154998"/>
                  </a:lnTo>
                  <a:lnTo>
                    <a:pt x="120415" y="124167"/>
                  </a:lnTo>
                  <a:lnTo>
                    <a:pt x="194023" y="95888"/>
                  </a:lnTo>
                  <a:lnTo>
                    <a:pt x="236428" y="82821"/>
                  </a:lnTo>
                  <a:lnTo>
                    <a:pt x="282321" y="70532"/>
                  </a:lnTo>
                  <a:lnTo>
                    <a:pt x="331512" y="59067"/>
                  </a:lnTo>
                  <a:lnTo>
                    <a:pt x="383818" y="48473"/>
                  </a:lnTo>
                  <a:lnTo>
                    <a:pt x="439051" y="38797"/>
                  </a:lnTo>
                  <a:lnTo>
                    <a:pt x="497024" y="30084"/>
                  </a:lnTo>
                  <a:lnTo>
                    <a:pt x="557552" y="22382"/>
                  </a:lnTo>
                  <a:lnTo>
                    <a:pt x="620448" y="15737"/>
                  </a:lnTo>
                  <a:lnTo>
                    <a:pt x="685526" y="10196"/>
                  </a:lnTo>
                  <a:lnTo>
                    <a:pt x="752600" y="5805"/>
                  </a:lnTo>
                  <a:lnTo>
                    <a:pt x="821482" y="2611"/>
                  </a:lnTo>
                  <a:lnTo>
                    <a:pt x="891988" y="660"/>
                  </a:lnTo>
                  <a:lnTo>
                    <a:pt x="963929" y="0"/>
                  </a:lnTo>
                  <a:lnTo>
                    <a:pt x="1035871" y="660"/>
                  </a:lnTo>
                  <a:lnTo>
                    <a:pt x="1106377" y="2611"/>
                  </a:lnTo>
                  <a:lnTo>
                    <a:pt x="1175259" y="5805"/>
                  </a:lnTo>
                  <a:lnTo>
                    <a:pt x="1242333" y="10196"/>
                  </a:lnTo>
                  <a:lnTo>
                    <a:pt x="1307411" y="15737"/>
                  </a:lnTo>
                  <a:lnTo>
                    <a:pt x="1370307" y="22382"/>
                  </a:lnTo>
                  <a:lnTo>
                    <a:pt x="1430835" y="30084"/>
                  </a:lnTo>
                  <a:lnTo>
                    <a:pt x="1488808" y="38797"/>
                  </a:lnTo>
                  <a:lnTo>
                    <a:pt x="1544041" y="48473"/>
                  </a:lnTo>
                  <a:lnTo>
                    <a:pt x="1596347" y="59067"/>
                  </a:lnTo>
                  <a:lnTo>
                    <a:pt x="1645539" y="70532"/>
                  </a:lnTo>
                  <a:lnTo>
                    <a:pt x="1691431" y="82821"/>
                  </a:lnTo>
                  <a:lnTo>
                    <a:pt x="1733836" y="95888"/>
                  </a:lnTo>
                  <a:lnTo>
                    <a:pt x="1772570" y="109685"/>
                  </a:lnTo>
                  <a:lnTo>
                    <a:pt x="1838273" y="139287"/>
                  </a:lnTo>
                  <a:lnTo>
                    <a:pt x="1887049" y="171254"/>
                  </a:lnTo>
                  <a:lnTo>
                    <a:pt x="1917408" y="205213"/>
                  </a:lnTo>
                  <a:lnTo>
                    <a:pt x="1927860" y="240791"/>
                  </a:lnTo>
                  <a:lnTo>
                    <a:pt x="1925216" y="258760"/>
                  </a:lnTo>
                  <a:lnTo>
                    <a:pt x="1904624" y="293575"/>
                  </a:lnTo>
                  <a:lnTo>
                    <a:pt x="1864870" y="326585"/>
                  </a:lnTo>
                  <a:lnTo>
                    <a:pt x="1807444" y="357416"/>
                  </a:lnTo>
                  <a:lnTo>
                    <a:pt x="1733836" y="385695"/>
                  </a:lnTo>
                  <a:lnTo>
                    <a:pt x="1691431" y="398762"/>
                  </a:lnTo>
                  <a:lnTo>
                    <a:pt x="1645539" y="411051"/>
                  </a:lnTo>
                  <a:lnTo>
                    <a:pt x="1596347" y="422516"/>
                  </a:lnTo>
                  <a:lnTo>
                    <a:pt x="1544041" y="433110"/>
                  </a:lnTo>
                  <a:lnTo>
                    <a:pt x="1488808" y="442786"/>
                  </a:lnTo>
                  <a:lnTo>
                    <a:pt x="1430835" y="451499"/>
                  </a:lnTo>
                  <a:lnTo>
                    <a:pt x="1370307" y="459201"/>
                  </a:lnTo>
                  <a:lnTo>
                    <a:pt x="1307411" y="465846"/>
                  </a:lnTo>
                  <a:lnTo>
                    <a:pt x="1242333" y="471387"/>
                  </a:lnTo>
                  <a:lnTo>
                    <a:pt x="1175259" y="475778"/>
                  </a:lnTo>
                  <a:lnTo>
                    <a:pt x="1106377" y="478972"/>
                  </a:lnTo>
                  <a:lnTo>
                    <a:pt x="1035871" y="480923"/>
                  </a:lnTo>
                  <a:lnTo>
                    <a:pt x="963929" y="481584"/>
                  </a:lnTo>
                  <a:lnTo>
                    <a:pt x="891988" y="480923"/>
                  </a:lnTo>
                  <a:lnTo>
                    <a:pt x="821482" y="478972"/>
                  </a:lnTo>
                  <a:lnTo>
                    <a:pt x="752600" y="475778"/>
                  </a:lnTo>
                  <a:lnTo>
                    <a:pt x="685526" y="471387"/>
                  </a:lnTo>
                  <a:lnTo>
                    <a:pt x="620448" y="465846"/>
                  </a:lnTo>
                  <a:lnTo>
                    <a:pt x="557552" y="459201"/>
                  </a:lnTo>
                  <a:lnTo>
                    <a:pt x="497024" y="451499"/>
                  </a:lnTo>
                  <a:lnTo>
                    <a:pt x="439051" y="442786"/>
                  </a:lnTo>
                  <a:lnTo>
                    <a:pt x="383818" y="433110"/>
                  </a:lnTo>
                  <a:lnTo>
                    <a:pt x="331512" y="422516"/>
                  </a:lnTo>
                  <a:lnTo>
                    <a:pt x="282321" y="411051"/>
                  </a:lnTo>
                  <a:lnTo>
                    <a:pt x="236428" y="398762"/>
                  </a:lnTo>
                  <a:lnTo>
                    <a:pt x="194023" y="385695"/>
                  </a:lnTo>
                  <a:lnTo>
                    <a:pt x="155289" y="371898"/>
                  </a:lnTo>
                  <a:lnTo>
                    <a:pt x="89586" y="342296"/>
                  </a:lnTo>
                  <a:lnTo>
                    <a:pt x="40810" y="310329"/>
                  </a:lnTo>
                  <a:lnTo>
                    <a:pt x="10451" y="276370"/>
                  </a:lnTo>
                  <a:lnTo>
                    <a:pt x="0" y="240791"/>
                  </a:lnTo>
                  <a:close/>
                </a:path>
              </a:pathLst>
            </a:custGeom>
            <a:ln w="63500">
              <a:solidFill>
                <a:srgbClr val="006FC0"/>
              </a:solidFill>
            </a:ln>
          </p:spPr>
          <p:txBody>
            <a:bodyPr wrap="square" lIns="0" tIns="0" rIns="0" bIns="0" rtlCol="0"/>
            <a:lstStyle/>
            <a:p>
              <a:endParaRPr/>
            </a:p>
          </p:txBody>
        </p:sp>
        <p:sp>
          <p:nvSpPr>
            <p:cNvPr id="8" name="object 8"/>
            <p:cNvSpPr/>
            <p:nvPr/>
          </p:nvSpPr>
          <p:spPr>
            <a:xfrm>
              <a:off x="6788657" y="1203706"/>
              <a:ext cx="1698625" cy="2686685"/>
            </a:xfrm>
            <a:custGeom>
              <a:avLst/>
              <a:gdLst/>
              <a:ahLst/>
              <a:cxnLst/>
              <a:rect l="l" t="t" r="r" b="b"/>
              <a:pathLst>
                <a:path w="1698625" h="2686685">
                  <a:moveTo>
                    <a:pt x="12446" y="2559558"/>
                  </a:moveTo>
                  <a:lnTo>
                    <a:pt x="0" y="2686685"/>
                  </a:lnTo>
                  <a:lnTo>
                    <a:pt x="109220" y="2620391"/>
                  </a:lnTo>
                  <a:lnTo>
                    <a:pt x="102552" y="2616200"/>
                  </a:lnTo>
                  <a:lnTo>
                    <a:pt x="66801" y="2616200"/>
                  </a:lnTo>
                  <a:lnTo>
                    <a:pt x="34544" y="2596007"/>
                  </a:lnTo>
                  <a:lnTo>
                    <a:pt x="44707" y="2579837"/>
                  </a:lnTo>
                  <a:lnTo>
                    <a:pt x="12446" y="2559558"/>
                  </a:lnTo>
                  <a:close/>
                </a:path>
                <a:path w="1698625" h="2686685">
                  <a:moveTo>
                    <a:pt x="44707" y="2579837"/>
                  </a:moveTo>
                  <a:lnTo>
                    <a:pt x="34544" y="2596007"/>
                  </a:lnTo>
                  <a:lnTo>
                    <a:pt x="66801" y="2616200"/>
                  </a:lnTo>
                  <a:lnTo>
                    <a:pt x="76927" y="2600091"/>
                  </a:lnTo>
                  <a:lnTo>
                    <a:pt x="44707" y="2579837"/>
                  </a:lnTo>
                  <a:close/>
                </a:path>
                <a:path w="1698625" h="2686685">
                  <a:moveTo>
                    <a:pt x="76927" y="2600091"/>
                  </a:moveTo>
                  <a:lnTo>
                    <a:pt x="66801" y="2616200"/>
                  </a:lnTo>
                  <a:lnTo>
                    <a:pt x="102552" y="2616200"/>
                  </a:lnTo>
                  <a:lnTo>
                    <a:pt x="76927" y="2600091"/>
                  </a:lnTo>
                  <a:close/>
                </a:path>
                <a:path w="1698625" h="2686685">
                  <a:moveTo>
                    <a:pt x="1666240" y="0"/>
                  </a:moveTo>
                  <a:lnTo>
                    <a:pt x="44707" y="2579837"/>
                  </a:lnTo>
                  <a:lnTo>
                    <a:pt x="76927" y="2600091"/>
                  </a:lnTo>
                  <a:lnTo>
                    <a:pt x="1698498" y="20320"/>
                  </a:lnTo>
                  <a:lnTo>
                    <a:pt x="1666240" y="0"/>
                  </a:lnTo>
                  <a:close/>
                </a:path>
              </a:pathLst>
            </a:custGeom>
            <a:solidFill>
              <a:srgbClr val="BD0D0D"/>
            </a:solidFill>
          </p:spPr>
          <p:txBody>
            <a:bodyPr wrap="square" lIns="0" tIns="0" rIns="0" bIns="0" rtlCol="0"/>
            <a:lstStyle/>
            <a:p>
              <a:endParaRPr/>
            </a:p>
          </p:txBody>
        </p:sp>
      </p:gr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10" name="object 10"/>
          <p:cNvSpPr txBox="1">
            <a:spLocks noGrp="1"/>
          </p:cNvSpPr>
          <p:nvPr>
            <p:ph type="sldNum" sz="quarter" idx="7"/>
          </p:nvPr>
        </p:nvSpPr>
        <p:spPr>
          <a:xfrm>
            <a:off x="8523860" y="6429459"/>
            <a:ext cx="2666365" cy="162865"/>
          </a:xfrm>
          <a:prstGeom prst="rect">
            <a:avLst/>
          </a:prstGeom>
        </p:spPr>
        <p:txBody>
          <a:bodyPr vert="horz" wrap="square" lIns="0" tIns="1270" rIns="0" bIns="0" rtlCol="0">
            <a:spAutoFit/>
          </a:bodyPr>
          <a:lstStyle/>
          <a:p>
            <a:pPr marL="12700">
              <a:lnSpc>
                <a:spcPct val="100000"/>
              </a:lnSpc>
              <a:spcBef>
                <a:spcPts val="10"/>
              </a:spcBef>
              <a:tabLst>
                <a:tab pos="2478405" algn="l"/>
              </a:tabLst>
            </a:pPr>
            <a:r>
              <a:rPr dirty="0"/>
              <a:t>Avril</a:t>
            </a:r>
            <a:r>
              <a:rPr spc="-20" dirty="0"/>
              <a:t> </a:t>
            </a:r>
            <a:r>
              <a:rPr dirty="0"/>
              <a:t>2022</a:t>
            </a:r>
            <a:r>
              <a:rPr spc="-25" dirty="0"/>
              <a:t> </a:t>
            </a:r>
            <a:r>
              <a:rPr dirty="0"/>
              <a:t>-</a:t>
            </a:r>
            <a:r>
              <a:rPr spc="10" dirty="0"/>
              <a:t> </a:t>
            </a:r>
            <a:r>
              <a:rPr dirty="0"/>
              <a:t>Actualité</a:t>
            </a:r>
            <a:r>
              <a:rPr spc="-25" dirty="0"/>
              <a:t> </a:t>
            </a:r>
            <a:r>
              <a:rPr spc="-5" dirty="0"/>
              <a:t>de</a:t>
            </a:r>
            <a:r>
              <a:rPr spc="10" dirty="0"/>
              <a:t> </a:t>
            </a:r>
            <a:r>
              <a:rPr spc="5" dirty="0"/>
              <a:t>la </a:t>
            </a:r>
            <a:r>
              <a:rPr dirty="0"/>
              <a:t>validation</a:t>
            </a:r>
            <a:r>
              <a:rPr spc="-20" dirty="0"/>
              <a:t> </a:t>
            </a:r>
            <a:r>
              <a:rPr spc="-5" dirty="0"/>
              <a:t>de</a:t>
            </a:r>
            <a:r>
              <a:rPr spc="10" dirty="0"/>
              <a:t> </a:t>
            </a:r>
            <a:r>
              <a:rPr dirty="0"/>
              <a:t>périodes	</a:t>
            </a:r>
            <a:r>
              <a:rPr lang="fr-FR" sz="1050" dirty="0"/>
              <a:t>6</a:t>
            </a:r>
            <a:endParaRPr sz="1050" dirty="0"/>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3841" y="1000309"/>
            <a:ext cx="11623675" cy="5219065"/>
            <a:chOff x="243840" y="1000308"/>
            <a:chExt cx="11623675" cy="5219065"/>
          </a:xfrm>
        </p:grpSpPr>
        <p:pic>
          <p:nvPicPr>
            <p:cNvPr id="3" name="object 3"/>
            <p:cNvPicPr/>
            <p:nvPr/>
          </p:nvPicPr>
          <p:blipFill>
            <a:blip r:embed="rId2" cstate="print"/>
            <a:stretch>
              <a:fillRect/>
            </a:stretch>
          </p:blipFill>
          <p:spPr>
            <a:xfrm>
              <a:off x="243840" y="1000308"/>
              <a:ext cx="11623548" cy="5185607"/>
            </a:xfrm>
            <a:prstGeom prst="rect">
              <a:avLst/>
            </a:prstGeom>
          </p:spPr>
        </p:pic>
        <p:pic>
          <p:nvPicPr>
            <p:cNvPr id="4" name="object 4"/>
            <p:cNvPicPr/>
            <p:nvPr/>
          </p:nvPicPr>
          <p:blipFill>
            <a:blip r:embed="rId3" cstate="print"/>
            <a:stretch>
              <a:fillRect/>
            </a:stretch>
          </p:blipFill>
          <p:spPr>
            <a:xfrm>
              <a:off x="2865119" y="2834639"/>
              <a:ext cx="3779520" cy="1869948"/>
            </a:xfrm>
            <a:prstGeom prst="rect">
              <a:avLst/>
            </a:prstGeom>
          </p:spPr>
        </p:pic>
      </p:grpSp>
      <p:sp>
        <p:nvSpPr>
          <p:cNvPr id="5" name="object 5"/>
          <p:cNvSpPr txBox="1">
            <a:spLocks noGrp="1"/>
          </p:cNvSpPr>
          <p:nvPr>
            <p:ph type="title"/>
          </p:nvPr>
        </p:nvSpPr>
        <p:spPr>
          <a:xfrm>
            <a:off x="1010822" y="546864"/>
            <a:ext cx="7600951" cy="474489"/>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EF1E1E"/>
                </a:solidFill>
              </a:rPr>
              <a:t>Gérer</a:t>
            </a:r>
            <a:r>
              <a:rPr sz="3000" spc="-10" dirty="0">
                <a:solidFill>
                  <a:srgbClr val="EF1E1E"/>
                </a:solidFill>
              </a:rPr>
              <a:t> </a:t>
            </a:r>
            <a:r>
              <a:rPr sz="3000" spc="-5" dirty="0">
                <a:solidFill>
                  <a:srgbClr val="EF1E1E"/>
                </a:solidFill>
              </a:rPr>
              <a:t>votre</a:t>
            </a:r>
            <a:r>
              <a:rPr sz="3000" spc="5" dirty="0">
                <a:solidFill>
                  <a:srgbClr val="EF1E1E"/>
                </a:solidFill>
              </a:rPr>
              <a:t> </a:t>
            </a:r>
            <a:r>
              <a:rPr sz="3000" spc="-5" dirty="0">
                <a:solidFill>
                  <a:srgbClr val="EF1E1E"/>
                </a:solidFill>
              </a:rPr>
              <a:t>stock</a:t>
            </a:r>
            <a:r>
              <a:rPr sz="3000" dirty="0">
                <a:solidFill>
                  <a:srgbClr val="EF1E1E"/>
                </a:solidFill>
              </a:rPr>
              <a:t> de</a:t>
            </a:r>
            <a:r>
              <a:rPr sz="3000" spc="5" dirty="0">
                <a:solidFill>
                  <a:srgbClr val="EF1E1E"/>
                </a:solidFill>
              </a:rPr>
              <a:t> </a:t>
            </a:r>
            <a:r>
              <a:rPr sz="3000" spc="-5" dirty="0">
                <a:solidFill>
                  <a:srgbClr val="EF1E1E"/>
                </a:solidFill>
              </a:rPr>
              <a:t>dossiers</a:t>
            </a:r>
            <a:r>
              <a:rPr sz="3000" dirty="0">
                <a:solidFill>
                  <a:srgbClr val="EF1E1E"/>
                </a:solidFill>
              </a:rPr>
              <a:t> en</a:t>
            </a:r>
            <a:r>
              <a:rPr sz="3000" spc="5" dirty="0">
                <a:solidFill>
                  <a:srgbClr val="EF1E1E"/>
                </a:solidFill>
              </a:rPr>
              <a:t> </a:t>
            </a:r>
            <a:r>
              <a:rPr sz="3000" spc="-5" dirty="0">
                <a:solidFill>
                  <a:srgbClr val="EF1E1E"/>
                </a:solidFill>
              </a:rPr>
              <a:t>instance</a:t>
            </a:r>
            <a:endParaRPr sz="3000"/>
          </a:p>
        </p:txBody>
      </p:sp>
      <p:grpSp>
        <p:nvGrpSpPr>
          <p:cNvPr id="6" name="object 6"/>
          <p:cNvGrpSpPr/>
          <p:nvPr/>
        </p:nvGrpSpPr>
        <p:grpSpPr>
          <a:xfrm>
            <a:off x="97350" y="4771453"/>
            <a:ext cx="11157585" cy="1277620"/>
            <a:chOff x="97345" y="4771453"/>
            <a:chExt cx="11157585" cy="1277620"/>
          </a:xfrm>
        </p:grpSpPr>
        <p:sp>
          <p:nvSpPr>
            <p:cNvPr id="7" name="object 7"/>
            <p:cNvSpPr/>
            <p:nvPr/>
          </p:nvSpPr>
          <p:spPr>
            <a:xfrm>
              <a:off x="6553961" y="4918709"/>
              <a:ext cx="4691380" cy="1021080"/>
            </a:xfrm>
            <a:custGeom>
              <a:avLst/>
              <a:gdLst/>
              <a:ahLst/>
              <a:cxnLst/>
              <a:rect l="l" t="t" r="r" b="b"/>
              <a:pathLst>
                <a:path w="4691380" h="1021079">
                  <a:moveTo>
                    <a:pt x="0" y="187451"/>
                  </a:moveTo>
                  <a:lnTo>
                    <a:pt x="21649" y="122052"/>
                  </a:lnTo>
                  <a:lnTo>
                    <a:pt x="47244" y="92851"/>
                  </a:lnTo>
                  <a:lnTo>
                    <a:pt x="81380" y="66688"/>
                  </a:lnTo>
                  <a:lnTo>
                    <a:pt x="123080" y="44093"/>
                  </a:lnTo>
                  <a:lnTo>
                    <a:pt x="171365" y="25597"/>
                  </a:lnTo>
                  <a:lnTo>
                    <a:pt x="225257" y="11729"/>
                  </a:lnTo>
                  <a:lnTo>
                    <a:pt x="283777" y="3020"/>
                  </a:lnTo>
                  <a:lnTo>
                    <a:pt x="345948" y="0"/>
                  </a:lnTo>
                  <a:lnTo>
                    <a:pt x="408118" y="3020"/>
                  </a:lnTo>
                  <a:lnTo>
                    <a:pt x="466638" y="11729"/>
                  </a:lnTo>
                  <a:lnTo>
                    <a:pt x="520530" y="25597"/>
                  </a:lnTo>
                  <a:lnTo>
                    <a:pt x="568815" y="44093"/>
                  </a:lnTo>
                  <a:lnTo>
                    <a:pt x="610515" y="66688"/>
                  </a:lnTo>
                  <a:lnTo>
                    <a:pt x="644651" y="92851"/>
                  </a:lnTo>
                  <a:lnTo>
                    <a:pt x="670246" y="122052"/>
                  </a:lnTo>
                  <a:lnTo>
                    <a:pt x="691896" y="187451"/>
                  </a:lnTo>
                  <a:lnTo>
                    <a:pt x="686320" y="221140"/>
                  </a:lnTo>
                  <a:lnTo>
                    <a:pt x="644652" y="282052"/>
                  </a:lnTo>
                  <a:lnTo>
                    <a:pt x="610515" y="308215"/>
                  </a:lnTo>
                  <a:lnTo>
                    <a:pt x="568815" y="330810"/>
                  </a:lnTo>
                  <a:lnTo>
                    <a:pt x="520530" y="349306"/>
                  </a:lnTo>
                  <a:lnTo>
                    <a:pt x="466638" y="363174"/>
                  </a:lnTo>
                  <a:lnTo>
                    <a:pt x="408118" y="371883"/>
                  </a:lnTo>
                  <a:lnTo>
                    <a:pt x="345948" y="374903"/>
                  </a:lnTo>
                  <a:lnTo>
                    <a:pt x="283777" y="371883"/>
                  </a:lnTo>
                  <a:lnTo>
                    <a:pt x="225257" y="363174"/>
                  </a:lnTo>
                  <a:lnTo>
                    <a:pt x="171365" y="349306"/>
                  </a:lnTo>
                  <a:lnTo>
                    <a:pt x="123080" y="330810"/>
                  </a:lnTo>
                  <a:lnTo>
                    <a:pt x="81380" y="308215"/>
                  </a:lnTo>
                  <a:lnTo>
                    <a:pt x="47244" y="282052"/>
                  </a:lnTo>
                  <a:lnTo>
                    <a:pt x="21649" y="252851"/>
                  </a:lnTo>
                  <a:lnTo>
                    <a:pt x="0" y="187451"/>
                  </a:lnTo>
                  <a:close/>
                </a:path>
                <a:path w="4691380" h="1021079">
                  <a:moveTo>
                    <a:pt x="224028" y="833627"/>
                  </a:moveTo>
                  <a:lnTo>
                    <a:pt x="258487" y="800645"/>
                  </a:lnTo>
                  <a:lnTo>
                    <a:pt x="310732" y="781729"/>
                  </a:lnTo>
                  <a:lnTo>
                    <a:pt x="357929" y="769548"/>
                  </a:lnTo>
                  <a:lnTo>
                    <a:pt x="414577" y="757749"/>
                  </a:lnTo>
                  <a:lnTo>
                    <a:pt x="480299" y="746362"/>
                  </a:lnTo>
                  <a:lnTo>
                    <a:pt x="554718" y="735419"/>
                  </a:lnTo>
                  <a:lnTo>
                    <a:pt x="595070" y="730124"/>
                  </a:lnTo>
                  <a:lnTo>
                    <a:pt x="637454" y="724953"/>
                  </a:lnTo>
                  <a:lnTo>
                    <a:pt x="681823" y="719908"/>
                  </a:lnTo>
                  <a:lnTo>
                    <a:pt x="728130" y="714994"/>
                  </a:lnTo>
                  <a:lnTo>
                    <a:pt x="776327" y="710215"/>
                  </a:lnTo>
                  <a:lnTo>
                    <a:pt x="826368" y="705575"/>
                  </a:lnTo>
                  <a:lnTo>
                    <a:pt x="878204" y="701078"/>
                  </a:lnTo>
                  <a:lnTo>
                    <a:pt x="931790" y="696727"/>
                  </a:lnTo>
                  <a:lnTo>
                    <a:pt x="987077" y="692527"/>
                  </a:lnTo>
                  <a:lnTo>
                    <a:pt x="1044017" y="688482"/>
                  </a:lnTo>
                  <a:lnTo>
                    <a:pt x="1102565" y="684596"/>
                  </a:lnTo>
                  <a:lnTo>
                    <a:pt x="1162673" y="680872"/>
                  </a:lnTo>
                  <a:lnTo>
                    <a:pt x="1224293" y="677315"/>
                  </a:lnTo>
                  <a:lnTo>
                    <a:pt x="1287378" y="673928"/>
                  </a:lnTo>
                  <a:lnTo>
                    <a:pt x="1351881" y="670716"/>
                  </a:lnTo>
                  <a:lnTo>
                    <a:pt x="1417755" y="667683"/>
                  </a:lnTo>
                  <a:lnTo>
                    <a:pt x="1484953" y="664832"/>
                  </a:lnTo>
                  <a:lnTo>
                    <a:pt x="1553426" y="662167"/>
                  </a:lnTo>
                  <a:lnTo>
                    <a:pt x="1623128" y="659693"/>
                  </a:lnTo>
                  <a:lnTo>
                    <a:pt x="1694012" y="657413"/>
                  </a:lnTo>
                  <a:lnTo>
                    <a:pt x="1766031" y="655331"/>
                  </a:lnTo>
                  <a:lnTo>
                    <a:pt x="1839137" y="653452"/>
                  </a:lnTo>
                  <a:lnTo>
                    <a:pt x="1913282" y="651779"/>
                  </a:lnTo>
                  <a:lnTo>
                    <a:pt x="1988420" y="650316"/>
                  </a:lnTo>
                  <a:lnTo>
                    <a:pt x="2064504" y="649067"/>
                  </a:lnTo>
                  <a:lnTo>
                    <a:pt x="2141486" y="648037"/>
                  </a:lnTo>
                  <a:lnTo>
                    <a:pt x="2219319" y="647228"/>
                  </a:lnTo>
                  <a:lnTo>
                    <a:pt x="2297955" y="646646"/>
                  </a:lnTo>
                  <a:lnTo>
                    <a:pt x="2377348" y="646294"/>
                  </a:lnTo>
                  <a:lnTo>
                    <a:pt x="2457450" y="646176"/>
                  </a:lnTo>
                  <a:lnTo>
                    <a:pt x="2537551" y="646294"/>
                  </a:lnTo>
                  <a:lnTo>
                    <a:pt x="2616944" y="646646"/>
                  </a:lnTo>
                  <a:lnTo>
                    <a:pt x="2695580" y="647228"/>
                  </a:lnTo>
                  <a:lnTo>
                    <a:pt x="2773413" y="648037"/>
                  </a:lnTo>
                  <a:lnTo>
                    <a:pt x="2850395" y="649067"/>
                  </a:lnTo>
                  <a:lnTo>
                    <a:pt x="2926479" y="650316"/>
                  </a:lnTo>
                  <a:lnTo>
                    <a:pt x="3001617" y="651779"/>
                  </a:lnTo>
                  <a:lnTo>
                    <a:pt x="3075762" y="653452"/>
                  </a:lnTo>
                  <a:lnTo>
                    <a:pt x="3148868" y="655331"/>
                  </a:lnTo>
                  <a:lnTo>
                    <a:pt x="3220887" y="657413"/>
                  </a:lnTo>
                  <a:lnTo>
                    <a:pt x="3291771" y="659693"/>
                  </a:lnTo>
                  <a:lnTo>
                    <a:pt x="3361473" y="662167"/>
                  </a:lnTo>
                  <a:lnTo>
                    <a:pt x="3429946" y="664832"/>
                  </a:lnTo>
                  <a:lnTo>
                    <a:pt x="3497144" y="667683"/>
                  </a:lnTo>
                  <a:lnTo>
                    <a:pt x="3563018" y="670716"/>
                  </a:lnTo>
                  <a:lnTo>
                    <a:pt x="3627521" y="673928"/>
                  </a:lnTo>
                  <a:lnTo>
                    <a:pt x="3690606" y="677315"/>
                  </a:lnTo>
                  <a:lnTo>
                    <a:pt x="3752226" y="680872"/>
                  </a:lnTo>
                  <a:lnTo>
                    <a:pt x="3812334" y="684596"/>
                  </a:lnTo>
                  <a:lnTo>
                    <a:pt x="3870882" y="688482"/>
                  </a:lnTo>
                  <a:lnTo>
                    <a:pt x="3927822" y="692527"/>
                  </a:lnTo>
                  <a:lnTo>
                    <a:pt x="3983109" y="696727"/>
                  </a:lnTo>
                  <a:lnTo>
                    <a:pt x="4036695" y="701078"/>
                  </a:lnTo>
                  <a:lnTo>
                    <a:pt x="4088531" y="705575"/>
                  </a:lnTo>
                  <a:lnTo>
                    <a:pt x="4138572" y="710215"/>
                  </a:lnTo>
                  <a:lnTo>
                    <a:pt x="4186769" y="714994"/>
                  </a:lnTo>
                  <a:lnTo>
                    <a:pt x="4233076" y="719908"/>
                  </a:lnTo>
                  <a:lnTo>
                    <a:pt x="4277445" y="724953"/>
                  </a:lnTo>
                  <a:lnTo>
                    <a:pt x="4319829" y="730124"/>
                  </a:lnTo>
                  <a:lnTo>
                    <a:pt x="4360181" y="735419"/>
                  </a:lnTo>
                  <a:lnTo>
                    <a:pt x="4398454" y="740833"/>
                  </a:lnTo>
                  <a:lnTo>
                    <a:pt x="4468571" y="752002"/>
                  </a:lnTo>
                  <a:lnTo>
                    <a:pt x="4529804" y="763599"/>
                  </a:lnTo>
                  <a:lnTo>
                    <a:pt x="4581774" y="775593"/>
                  </a:lnTo>
                  <a:lnTo>
                    <a:pt x="4624102" y="787952"/>
                  </a:lnTo>
                  <a:lnTo>
                    <a:pt x="4668691" y="807107"/>
                  </a:lnTo>
                  <a:lnTo>
                    <a:pt x="4690872" y="833627"/>
                  </a:lnTo>
                  <a:lnTo>
                    <a:pt x="4689462" y="840351"/>
                  </a:lnTo>
                  <a:lnTo>
                    <a:pt x="4656412" y="866610"/>
                  </a:lnTo>
                  <a:lnTo>
                    <a:pt x="4604167" y="885526"/>
                  </a:lnTo>
                  <a:lnTo>
                    <a:pt x="4556970" y="897707"/>
                  </a:lnTo>
                  <a:lnTo>
                    <a:pt x="4500322" y="909506"/>
                  </a:lnTo>
                  <a:lnTo>
                    <a:pt x="4434600" y="920893"/>
                  </a:lnTo>
                  <a:lnTo>
                    <a:pt x="4360181" y="931836"/>
                  </a:lnTo>
                  <a:lnTo>
                    <a:pt x="4319829" y="937131"/>
                  </a:lnTo>
                  <a:lnTo>
                    <a:pt x="4277445" y="942302"/>
                  </a:lnTo>
                  <a:lnTo>
                    <a:pt x="4233076" y="947347"/>
                  </a:lnTo>
                  <a:lnTo>
                    <a:pt x="4186769" y="952261"/>
                  </a:lnTo>
                  <a:lnTo>
                    <a:pt x="4138572" y="957040"/>
                  </a:lnTo>
                  <a:lnTo>
                    <a:pt x="4088531" y="961680"/>
                  </a:lnTo>
                  <a:lnTo>
                    <a:pt x="4036695" y="966177"/>
                  </a:lnTo>
                  <a:lnTo>
                    <a:pt x="3983109" y="970528"/>
                  </a:lnTo>
                  <a:lnTo>
                    <a:pt x="3927822" y="974728"/>
                  </a:lnTo>
                  <a:lnTo>
                    <a:pt x="3870882" y="978773"/>
                  </a:lnTo>
                  <a:lnTo>
                    <a:pt x="3812334" y="982659"/>
                  </a:lnTo>
                  <a:lnTo>
                    <a:pt x="3752226" y="986383"/>
                  </a:lnTo>
                  <a:lnTo>
                    <a:pt x="3690606" y="989940"/>
                  </a:lnTo>
                  <a:lnTo>
                    <a:pt x="3627521" y="993327"/>
                  </a:lnTo>
                  <a:lnTo>
                    <a:pt x="3563018" y="996539"/>
                  </a:lnTo>
                  <a:lnTo>
                    <a:pt x="3497144" y="999572"/>
                  </a:lnTo>
                  <a:lnTo>
                    <a:pt x="3429946" y="1002423"/>
                  </a:lnTo>
                  <a:lnTo>
                    <a:pt x="3361473" y="1005088"/>
                  </a:lnTo>
                  <a:lnTo>
                    <a:pt x="3291771" y="1007562"/>
                  </a:lnTo>
                  <a:lnTo>
                    <a:pt x="3220887" y="1009842"/>
                  </a:lnTo>
                  <a:lnTo>
                    <a:pt x="3148868" y="1011924"/>
                  </a:lnTo>
                  <a:lnTo>
                    <a:pt x="3075762" y="1013803"/>
                  </a:lnTo>
                  <a:lnTo>
                    <a:pt x="3001617" y="1015476"/>
                  </a:lnTo>
                  <a:lnTo>
                    <a:pt x="2926479" y="1016939"/>
                  </a:lnTo>
                  <a:lnTo>
                    <a:pt x="2850395" y="1018188"/>
                  </a:lnTo>
                  <a:lnTo>
                    <a:pt x="2773413" y="1019218"/>
                  </a:lnTo>
                  <a:lnTo>
                    <a:pt x="2695580" y="1020027"/>
                  </a:lnTo>
                  <a:lnTo>
                    <a:pt x="2616944" y="1020609"/>
                  </a:lnTo>
                  <a:lnTo>
                    <a:pt x="2537551" y="1020961"/>
                  </a:lnTo>
                  <a:lnTo>
                    <a:pt x="2457450" y="1021079"/>
                  </a:lnTo>
                  <a:lnTo>
                    <a:pt x="2377348" y="1020961"/>
                  </a:lnTo>
                  <a:lnTo>
                    <a:pt x="2297955" y="1020609"/>
                  </a:lnTo>
                  <a:lnTo>
                    <a:pt x="2219319" y="1020027"/>
                  </a:lnTo>
                  <a:lnTo>
                    <a:pt x="2141486" y="1019218"/>
                  </a:lnTo>
                  <a:lnTo>
                    <a:pt x="2064504" y="1018188"/>
                  </a:lnTo>
                  <a:lnTo>
                    <a:pt x="1988420" y="1016939"/>
                  </a:lnTo>
                  <a:lnTo>
                    <a:pt x="1913282" y="1015476"/>
                  </a:lnTo>
                  <a:lnTo>
                    <a:pt x="1839137" y="1013803"/>
                  </a:lnTo>
                  <a:lnTo>
                    <a:pt x="1766031" y="1011924"/>
                  </a:lnTo>
                  <a:lnTo>
                    <a:pt x="1694012" y="1009842"/>
                  </a:lnTo>
                  <a:lnTo>
                    <a:pt x="1623128" y="1007562"/>
                  </a:lnTo>
                  <a:lnTo>
                    <a:pt x="1553426" y="1005088"/>
                  </a:lnTo>
                  <a:lnTo>
                    <a:pt x="1484953" y="1002423"/>
                  </a:lnTo>
                  <a:lnTo>
                    <a:pt x="1417755" y="999572"/>
                  </a:lnTo>
                  <a:lnTo>
                    <a:pt x="1351881" y="996539"/>
                  </a:lnTo>
                  <a:lnTo>
                    <a:pt x="1287378" y="993327"/>
                  </a:lnTo>
                  <a:lnTo>
                    <a:pt x="1224293" y="989940"/>
                  </a:lnTo>
                  <a:lnTo>
                    <a:pt x="1162673" y="986383"/>
                  </a:lnTo>
                  <a:lnTo>
                    <a:pt x="1102565" y="982659"/>
                  </a:lnTo>
                  <a:lnTo>
                    <a:pt x="1044017" y="978773"/>
                  </a:lnTo>
                  <a:lnTo>
                    <a:pt x="987077" y="974728"/>
                  </a:lnTo>
                  <a:lnTo>
                    <a:pt x="931790" y="970528"/>
                  </a:lnTo>
                  <a:lnTo>
                    <a:pt x="878204" y="966177"/>
                  </a:lnTo>
                  <a:lnTo>
                    <a:pt x="826368" y="961680"/>
                  </a:lnTo>
                  <a:lnTo>
                    <a:pt x="776327" y="957040"/>
                  </a:lnTo>
                  <a:lnTo>
                    <a:pt x="728130" y="952261"/>
                  </a:lnTo>
                  <a:lnTo>
                    <a:pt x="681823" y="947347"/>
                  </a:lnTo>
                  <a:lnTo>
                    <a:pt x="637454" y="942302"/>
                  </a:lnTo>
                  <a:lnTo>
                    <a:pt x="595070" y="937131"/>
                  </a:lnTo>
                  <a:lnTo>
                    <a:pt x="554718" y="931836"/>
                  </a:lnTo>
                  <a:lnTo>
                    <a:pt x="516445" y="926422"/>
                  </a:lnTo>
                  <a:lnTo>
                    <a:pt x="446328" y="915253"/>
                  </a:lnTo>
                  <a:lnTo>
                    <a:pt x="385095" y="903656"/>
                  </a:lnTo>
                  <a:lnTo>
                    <a:pt x="333125" y="891662"/>
                  </a:lnTo>
                  <a:lnTo>
                    <a:pt x="290797" y="879303"/>
                  </a:lnTo>
                  <a:lnTo>
                    <a:pt x="246208" y="860148"/>
                  </a:lnTo>
                  <a:lnTo>
                    <a:pt x="224028" y="833627"/>
                  </a:lnTo>
                  <a:close/>
                </a:path>
              </a:pathLst>
            </a:custGeom>
            <a:ln w="19050">
              <a:solidFill>
                <a:srgbClr val="EF1E1E"/>
              </a:solidFill>
            </a:ln>
          </p:spPr>
          <p:txBody>
            <a:bodyPr wrap="square" lIns="0" tIns="0" rIns="0" bIns="0" rtlCol="0"/>
            <a:lstStyle/>
            <a:p>
              <a:endParaRPr/>
            </a:p>
          </p:txBody>
        </p:sp>
        <p:sp>
          <p:nvSpPr>
            <p:cNvPr id="8" name="object 8"/>
            <p:cNvSpPr/>
            <p:nvPr/>
          </p:nvSpPr>
          <p:spPr>
            <a:xfrm>
              <a:off x="102107" y="4776215"/>
              <a:ext cx="2428240" cy="1268095"/>
            </a:xfrm>
            <a:custGeom>
              <a:avLst/>
              <a:gdLst/>
              <a:ahLst/>
              <a:cxnLst/>
              <a:rect l="l" t="t" r="r" b="b"/>
              <a:pathLst>
                <a:path w="2428240" h="1268095">
                  <a:moveTo>
                    <a:pt x="2216404" y="0"/>
                  </a:moveTo>
                  <a:lnTo>
                    <a:pt x="211328" y="0"/>
                  </a:lnTo>
                  <a:lnTo>
                    <a:pt x="162872" y="5581"/>
                  </a:lnTo>
                  <a:lnTo>
                    <a:pt x="118391" y="21479"/>
                  </a:lnTo>
                  <a:lnTo>
                    <a:pt x="79153" y="46426"/>
                  </a:lnTo>
                  <a:lnTo>
                    <a:pt x="46426" y="79153"/>
                  </a:lnTo>
                  <a:lnTo>
                    <a:pt x="21479" y="118391"/>
                  </a:lnTo>
                  <a:lnTo>
                    <a:pt x="5581" y="162872"/>
                  </a:lnTo>
                  <a:lnTo>
                    <a:pt x="0" y="211327"/>
                  </a:lnTo>
                  <a:lnTo>
                    <a:pt x="0" y="1056639"/>
                  </a:lnTo>
                  <a:lnTo>
                    <a:pt x="5581" y="1105095"/>
                  </a:lnTo>
                  <a:lnTo>
                    <a:pt x="21479" y="1149576"/>
                  </a:lnTo>
                  <a:lnTo>
                    <a:pt x="46426" y="1188814"/>
                  </a:lnTo>
                  <a:lnTo>
                    <a:pt x="79153" y="1221541"/>
                  </a:lnTo>
                  <a:lnTo>
                    <a:pt x="118391" y="1246488"/>
                  </a:lnTo>
                  <a:lnTo>
                    <a:pt x="162872" y="1262386"/>
                  </a:lnTo>
                  <a:lnTo>
                    <a:pt x="211328" y="1267967"/>
                  </a:lnTo>
                  <a:lnTo>
                    <a:pt x="2216404" y="1267967"/>
                  </a:lnTo>
                  <a:lnTo>
                    <a:pt x="2264859" y="1262386"/>
                  </a:lnTo>
                  <a:lnTo>
                    <a:pt x="2309340" y="1246488"/>
                  </a:lnTo>
                  <a:lnTo>
                    <a:pt x="2348578" y="1221541"/>
                  </a:lnTo>
                  <a:lnTo>
                    <a:pt x="2381305" y="1188814"/>
                  </a:lnTo>
                  <a:lnTo>
                    <a:pt x="2406252" y="1149576"/>
                  </a:lnTo>
                  <a:lnTo>
                    <a:pt x="2422150" y="1105095"/>
                  </a:lnTo>
                  <a:lnTo>
                    <a:pt x="2427732" y="1056639"/>
                  </a:lnTo>
                  <a:lnTo>
                    <a:pt x="2427732" y="211327"/>
                  </a:lnTo>
                  <a:lnTo>
                    <a:pt x="2422150" y="162872"/>
                  </a:lnTo>
                  <a:lnTo>
                    <a:pt x="2406252" y="118391"/>
                  </a:lnTo>
                  <a:lnTo>
                    <a:pt x="2381305" y="79153"/>
                  </a:lnTo>
                  <a:lnTo>
                    <a:pt x="2348578" y="46426"/>
                  </a:lnTo>
                  <a:lnTo>
                    <a:pt x="2309340" y="21479"/>
                  </a:lnTo>
                  <a:lnTo>
                    <a:pt x="2264859" y="5581"/>
                  </a:lnTo>
                  <a:lnTo>
                    <a:pt x="2216404" y="0"/>
                  </a:lnTo>
                  <a:close/>
                </a:path>
              </a:pathLst>
            </a:custGeom>
            <a:solidFill>
              <a:srgbClr val="F9DCDE"/>
            </a:solidFill>
          </p:spPr>
          <p:txBody>
            <a:bodyPr wrap="square" lIns="0" tIns="0" rIns="0" bIns="0" rtlCol="0"/>
            <a:lstStyle/>
            <a:p>
              <a:endParaRPr/>
            </a:p>
          </p:txBody>
        </p:sp>
        <p:sp>
          <p:nvSpPr>
            <p:cNvPr id="9" name="object 9"/>
            <p:cNvSpPr/>
            <p:nvPr/>
          </p:nvSpPr>
          <p:spPr>
            <a:xfrm>
              <a:off x="102107" y="4776215"/>
              <a:ext cx="2428240" cy="1268095"/>
            </a:xfrm>
            <a:custGeom>
              <a:avLst/>
              <a:gdLst/>
              <a:ahLst/>
              <a:cxnLst/>
              <a:rect l="l" t="t" r="r" b="b"/>
              <a:pathLst>
                <a:path w="2428240" h="1268095">
                  <a:moveTo>
                    <a:pt x="0" y="211327"/>
                  </a:moveTo>
                  <a:lnTo>
                    <a:pt x="5581" y="162872"/>
                  </a:lnTo>
                  <a:lnTo>
                    <a:pt x="21479" y="118391"/>
                  </a:lnTo>
                  <a:lnTo>
                    <a:pt x="46426" y="79153"/>
                  </a:lnTo>
                  <a:lnTo>
                    <a:pt x="79153" y="46426"/>
                  </a:lnTo>
                  <a:lnTo>
                    <a:pt x="118391" y="21479"/>
                  </a:lnTo>
                  <a:lnTo>
                    <a:pt x="162872" y="5581"/>
                  </a:lnTo>
                  <a:lnTo>
                    <a:pt x="211328" y="0"/>
                  </a:lnTo>
                  <a:lnTo>
                    <a:pt x="2216404" y="0"/>
                  </a:lnTo>
                  <a:lnTo>
                    <a:pt x="2264859" y="5581"/>
                  </a:lnTo>
                  <a:lnTo>
                    <a:pt x="2309340" y="21479"/>
                  </a:lnTo>
                  <a:lnTo>
                    <a:pt x="2348578" y="46426"/>
                  </a:lnTo>
                  <a:lnTo>
                    <a:pt x="2381305" y="79153"/>
                  </a:lnTo>
                  <a:lnTo>
                    <a:pt x="2406252" y="118391"/>
                  </a:lnTo>
                  <a:lnTo>
                    <a:pt x="2422150" y="162872"/>
                  </a:lnTo>
                  <a:lnTo>
                    <a:pt x="2427732" y="211327"/>
                  </a:lnTo>
                  <a:lnTo>
                    <a:pt x="2427732" y="1056639"/>
                  </a:lnTo>
                  <a:lnTo>
                    <a:pt x="2422150" y="1105095"/>
                  </a:lnTo>
                  <a:lnTo>
                    <a:pt x="2406252" y="1149576"/>
                  </a:lnTo>
                  <a:lnTo>
                    <a:pt x="2381305" y="1188814"/>
                  </a:lnTo>
                  <a:lnTo>
                    <a:pt x="2348578" y="1221541"/>
                  </a:lnTo>
                  <a:lnTo>
                    <a:pt x="2309340" y="1246488"/>
                  </a:lnTo>
                  <a:lnTo>
                    <a:pt x="2264859" y="1262386"/>
                  </a:lnTo>
                  <a:lnTo>
                    <a:pt x="2216404" y="1267967"/>
                  </a:lnTo>
                  <a:lnTo>
                    <a:pt x="211328" y="1267967"/>
                  </a:lnTo>
                  <a:lnTo>
                    <a:pt x="162872" y="1262386"/>
                  </a:lnTo>
                  <a:lnTo>
                    <a:pt x="118391" y="1246488"/>
                  </a:lnTo>
                  <a:lnTo>
                    <a:pt x="79153" y="1221541"/>
                  </a:lnTo>
                  <a:lnTo>
                    <a:pt x="46426" y="1188814"/>
                  </a:lnTo>
                  <a:lnTo>
                    <a:pt x="21479" y="1149576"/>
                  </a:lnTo>
                  <a:lnTo>
                    <a:pt x="5581" y="1105095"/>
                  </a:lnTo>
                  <a:lnTo>
                    <a:pt x="0" y="1056639"/>
                  </a:lnTo>
                  <a:lnTo>
                    <a:pt x="0" y="211327"/>
                  </a:lnTo>
                  <a:close/>
                </a:path>
              </a:pathLst>
            </a:custGeom>
            <a:ln w="9525">
              <a:solidFill>
                <a:srgbClr val="EF1E1E"/>
              </a:solidFill>
            </a:ln>
          </p:spPr>
          <p:txBody>
            <a:bodyPr wrap="square" lIns="0" tIns="0" rIns="0" bIns="0" rtlCol="0"/>
            <a:lstStyle/>
            <a:p>
              <a:endParaRPr/>
            </a:p>
          </p:txBody>
        </p:sp>
      </p:grpSp>
      <p:sp>
        <p:nvSpPr>
          <p:cNvPr id="10" name="object 10"/>
          <p:cNvSpPr txBox="1"/>
          <p:nvPr/>
        </p:nvSpPr>
        <p:spPr>
          <a:xfrm>
            <a:off x="242417" y="4868040"/>
            <a:ext cx="2127251" cy="1004762"/>
          </a:xfrm>
          <a:prstGeom prst="rect">
            <a:avLst/>
          </a:prstGeom>
        </p:spPr>
        <p:txBody>
          <a:bodyPr vert="horz" wrap="square" lIns="0" tIns="12065" rIns="0" bIns="0" rtlCol="0">
            <a:spAutoFit/>
          </a:bodyPr>
          <a:lstStyle/>
          <a:p>
            <a:pPr marL="12700" marR="91440">
              <a:lnSpc>
                <a:spcPct val="100000"/>
              </a:lnSpc>
              <a:spcBef>
                <a:spcPts val="95"/>
              </a:spcBef>
              <a:buAutoNum type="arabicPlain"/>
              <a:tabLst>
                <a:tab pos="182245" algn="l"/>
              </a:tabLst>
            </a:pPr>
            <a:r>
              <a:rPr sz="1600" spc="-5" dirty="0">
                <a:solidFill>
                  <a:srgbClr val="EF1E1E"/>
                </a:solidFill>
                <a:latin typeface="Arial MT"/>
                <a:cs typeface="Arial MT"/>
              </a:rPr>
              <a:t>-</a:t>
            </a:r>
            <a:r>
              <a:rPr sz="1600" spc="10" dirty="0">
                <a:solidFill>
                  <a:srgbClr val="EF1E1E"/>
                </a:solidFill>
                <a:latin typeface="Arial MT"/>
                <a:cs typeface="Arial MT"/>
              </a:rPr>
              <a:t> </a:t>
            </a:r>
            <a:r>
              <a:rPr sz="1600" spc="-5" dirty="0">
                <a:solidFill>
                  <a:srgbClr val="EF1E1E"/>
                </a:solidFill>
                <a:latin typeface="Arial MT"/>
                <a:cs typeface="Arial MT"/>
              </a:rPr>
              <a:t>Filtrer par état</a:t>
            </a:r>
            <a:r>
              <a:rPr sz="1600" spc="15" dirty="0">
                <a:solidFill>
                  <a:srgbClr val="EF1E1E"/>
                </a:solidFill>
                <a:latin typeface="Arial MT"/>
                <a:cs typeface="Arial MT"/>
              </a:rPr>
              <a:t> </a:t>
            </a:r>
            <a:r>
              <a:rPr sz="1600" spc="-5" dirty="0">
                <a:solidFill>
                  <a:srgbClr val="EF1E1E"/>
                </a:solidFill>
                <a:latin typeface="Arial MT"/>
                <a:cs typeface="Arial MT"/>
              </a:rPr>
              <a:t>« en </a:t>
            </a:r>
            <a:r>
              <a:rPr sz="1600" spc="-430" dirty="0">
                <a:solidFill>
                  <a:srgbClr val="EF1E1E"/>
                </a:solidFill>
                <a:latin typeface="Arial MT"/>
                <a:cs typeface="Arial MT"/>
              </a:rPr>
              <a:t> </a:t>
            </a:r>
            <a:r>
              <a:rPr sz="1600" spc="-5" dirty="0">
                <a:solidFill>
                  <a:srgbClr val="EF1E1E"/>
                </a:solidFill>
                <a:latin typeface="Arial MT"/>
                <a:cs typeface="Arial MT"/>
              </a:rPr>
              <a:t>attente</a:t>
            </a:r>
            <a:r>
              <a:rPr sz="1600" spc="5" dirty="0">
                <a:solidFill>
                  <a:srgbClr val="EF1E1E"/>
                </a:solidFill>
                <a:latin typeface="Arial MT"/>
                <a:cs typeface="Arial MT"/>
              </a:rPr>
              <a:t> </a:t>
            </a:r>
            <a:r>
              <a:rPr sz="1600" spc="-5" dirty="0">
                <a:solidFill>
                  <a:srgbClr val="EF1E1E"/>
                </a:solidFill>
                <a:latin typeface="Arial MT"/>
                <a:cs typeface="Arial MT"/>
              </a:rPr>
              <a:t>employeur</a:t>
            </a:r>
            <a:r>
              <a:rPr sz="1600" spc="10" dirty="0">
                <a:solidFill>
                  <a:srgbClr val="EF1E1E"/>
                </a:solidFill>
                <a:latin typeface="Arial MT"/>
                <a:cs typeface="Arial MT"/>
              </a:rPr>
              <a:t> </a:t>
            </a:r>
            <a:r>
              <a:rPr sz="1600" spc="-5" dirty="0">
                <a:solidFill>
                  <a:srgbClr val="EF1E1E"/>
                </a:solidFill>
                <a:latin typeface="Arial MT"/>
                <a:cs typeface="Arial MT"/>
              </a:rPr>
              <a:t>»</a:t>
            </a:r>
            <a:endParaRPr sz="1600">
              <a:latin typeface="Arial MT"/>
              <a:cs typeface="Arial MT"/>
            </a:endParaRPr>
          </a:p>
          <a:p>
            <a:pPr>
              <a:lnSpc>
                <a:spcPct val="100000"/>
              </a:lnSpc>
              <a:spcBef>
                <a:spcPts val="20"/>
              </a:spcBef>
              <a:buClr>
                <a:srgbClr val="EF1E1E"/>
              </a:buClr>
              <a:buFont typeface="Arial MT"/>
              <a:buAutoNum type="arabicPlain"/>
            </a:pPr>
            <a:endParaRPr sz="1650">
              <a:latin typeface="Arial MT"/>
              <a:cs typeface="Arial MT"/>
            </a:endParaRPr>
          </a:p>
          <a:p>
            <a:pPr marL="181610" indent="-169545">
              <a:lnSpc>
                <a:spcPct val="100000"/>
              </a:lnSpc>
              <a:buAutoNum type="arabicPlain"/>
              <a:tabLst>
                <a:tab pos="182245" algn="l"/>
              </a:tabLst>
            </a:pPr>
            <a:r>
              <a:rPr sz="1600" spc="-5" dirty="0">
                <a:solidFill>
                  <a:srgbClr val="EF1E1E"/>
                </a:solidFill>
                <a:latin typeface="Arial MT"/>
                <a:cs typeface="Arial MT"/>
              </a:rPr>
              <a:t>–</a:t>
            </a:r>
            <a:r>
              <a:rPr sz="1600" spc="-10" dirty="0">
                <a:solidFill>
                  <a:srgbClr val="EF1E1E"/>
                </a:solidFill>
                <a:latin typeface="Arial MT"/>
                <a:cs typeface="Arial MT"/>
              </a:rPr>
              <a:t> </a:t>
            </a:r>
            <a:r>
              <a:rPr sz="1600" spc="-5" dirty="0">
                <a:solidFill>
                  <a:srgbClr val="EF1E1E"/>
                </a:solidFill>
                <a:latin typeface="Arial MT"/>
                <a:cs typeface="Arial MT"/>
              </a:rPr>
              <a:t>Exporter</a:t>
            </a:r>
            <a:r>
              <a:rPr sz="1600" spc="10" dirty="0">
                <a:solidFill>
                  <a:srgbClr val="EF1E1E"/>
                </a:solidFill>
                <a:latin typeface="Arial MT"/>
                <a:cs typeface="Arial MT"/>
              </a:rPr>
              <a:t> </a:t>
            </a:r>
            <a:r>
              <a:rPr sz="1600" spc="-5" dirty="0">
                <a:solidFill>
                  <a:srgbClr val="EF1E1E"/>
                </a:solidFill>
                <a:latin typeface="Arial MT"/>
                <a:cs typeface="Arial MT"/>
              </a:rPr>
              <a:t>vers</a:t>
            </a:r>
            <a:r>
              <a:rPr sz="1600" spc="-25" dirty="0">
                <a:solidFill>
                  <a:srgbClr val="EF1E1E"/>
                </a:solidFill>
                <a:latin typeface="Arial MT"/>
                <a:cs typeface="Arial MT"/>
              </a:rPr>
              <a:t> </a:t>
            </a:r>
            <a:r>
              <a:rPr sz="1600" spc="-5" dirty="0">
                <a:solidFill>
                  <a:srgbClr val="EF1E1E"/>
                </a:solidFill>
                <a:latin typeface="Arial MT"/>
                <a:cs typeface="Arial MT"/>
              </a:rPr>
              <a:t>Excel</a:t>
            </a:r>
            <a:endParaRPr sz="1600">
              <a:latin typeface="Arial MT"/>
              <a:cs typeface="Arial MT"/>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12" name="object 12"/>
          <p:cNvSpPr txBox="1">
            <a:spLocks noGrp="1"/>
          </p:cNvSpPr>
          <p:nvPr>
            <p:ph type="sldNum" sz="quarter" idx="7"/>
          </p:nvPr>
        </p:nvSpPr>
        <p:spPr>
          <a:xfrm>
            <a:off x="8523860" y="6429459"/>
            <a:ext cx="2666365" cy="162865"/>
          </a:xfrm>
          <a:prstGeom prst="rect">
            <a:avLst/>
          </a:prstGeom>
        </p:spPr>
        <p:txBody>
          <a:bodyPr vert="horz" wrap="square" lIns="0" tIns="1270" rIns="0" bIns="0" rtlCol="0">
            <a:spAutoFit/>
          </a:bodyPr>
          <a:lstStyle/>
          <a:p>
            <a:pPr marL="12700">
              <a:lnSpc>
                <a:spcPct val="100000"/>
              </a:lnSpc>
              <a:spcBef>
                <a:spcPts val="10"/>
              </a:spcBef>
              <a:tabLst>
                <a:tab pos="2478405" algn="l"/>
              </a:tabLst>
            </a:pPr>
            <a:r>
              <a:rPr dirty="0"/>
              <a:t>Avril</a:t>
            </a:r>
            <a:r>
              <a:rPr spc="-20" dirty="0"/>
              <a:t> </a:t>
            </a:r>
            <a:r>
              <a:rPr dirty="0"/>
              <a:t>2022</a:t>
            </a:r>
            <a:r>
              <a:rPr spc="-25" dirty="0"/>
              <a:t> </a:t>
            </a:r>
            <a:r>
              <a:rPr dirty="0"/>
              <a:t>-</a:t>
            </a:r>
            <a:r>
              <a:rPr spc="10" dirty="0"/>
              <a:t> </a:t>
            </a:r>
            <a:r>
              <a:rPr dirty="0"/>
              <a:t>Actualité</a:t>
            </a:r>
            <a:r>
              <a:rPr spc="-25" dirty="0"/>
              <a:t> </a:t>
            </a:r>
            <a:r>
              <a:rPr spc="-5" dirty="0"/>
              <a:t>de</a:t>
            </a:r>
            <a:r>
              <a:rPr spc="10" dirty="0"/>
              <a:t> </a:t>
            </a:r>
            <a:r>
              <a:rPr spc="5" dirty="0"/>
              <a:t>la </a:t>
            </a:r>
            <a:r>
              <a:rPr dirty="0"/>
              <a:t>validation</a:t>
            </a:r>
            <a:r>
              <a:rPr spc="-20" dirty="0"/>
              <a:t> </a:t>
            </a:r>
            <a:r>
              <a:rPr spc="-5" dirty="0"/>
              <a:t>de</a:t>
            </a:r>
            <a:r>
              <a:rPr spc="10" dirty="0"/>
              <a:t> </a:t>
            </a:r>
            <a:r>
              <a:rPr dirty="0"/>
              <a:t>périodes	</a:t>
            </a:r>
            <a:r>
              <a:rPr lang="fr-FR" sz="1050" dirty="0"/>
              <a:t>7</a:t>
            </a:r>
            <a:endParaRPr sz="1050" dirty="0"/>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14733" y="1325633"/>
            <a:ext cx="10145395" cy="4893945"/>
            <a:chOff x="1014730" y="1325625"/>
            <a:chExt cx="10145395" cy="4893945"/>
          </a:xfrm>
        </p:grpSpPr>
        <p:sp>
          <p:nvSpPr>
            <p:cNvPr id="3" name="object 3"/>
            <p:cNvSpPr/>
            <p:nvPr/>
          </p:nvSpPr>
          <p:spPr>
            <a:xfrm>
              <a:off x="1025677" y="1331975"/>
              <a:ext cx="1016635" cy="4834255"/>
            </a:xfrm>
            <a:custGeom>
              <a:avLst/>
              <a:gdLst/>
              <a:ahLst/>
              <a:cxnLst/>
              <a:rect l="l" t="t" r="r" b="b"/>
              <a:pathLst>
                <a:path w="1016635" h="4834255">
                  <a:moveTo>
                    <a:pt x="15278" y="0"/>
                  </a:moveTo>
                  <a:lnTo>
                    <a:pt x="49215" y="34408"/>
                  </a:lnTo>
                  <a:lnTo>
                    <a:pt x="82567" y="69175"/>
                  </a:lnTo>
                  <a:lnTo>
                    <a:pt x="115334" y="104292"/>
                  </a:lnTo>
                  <a:lnTo>
                    <a:pt x="147516" y="139754"/>
                  </a:lnTo>
                  <a:lnTo>
                    <a:pt x="179112" y="175555"/>
                  </a:lnTo>
                  <a:lnTo>
                    <a:pt x="210124" y="211688"/>
                  </a:lnTo>
                  <a:lnTo>
                    <a:pt x="240550" y="248148"/>
                  </a:lnTo>
                  <a:lnTo>
                    <a:pt x="270392" y="284928"/>
                  </a:lnTo>
                  <a:lnTo>
                    <a:pt x="299648" y="322021"/>
                  </a:lnTo>
                  <a:lnTo>
                    <a:pt x="328319" y="359423"/>
                  </a:lnTo>
                  <a:lnTo>
                    <a:pt x="356405" y="397125"/>
                  </a:lnTo>
                  <a:lnTo>
                    <a:pt x="383906" y="435123"/>
                  </a:lnTo>
                  <a:lnTo>
                    <a:pt x="410821" y="473410"/>
                  </a:lnTo>
                  <a:lnTo>
                    <a:pt x="437152" y="511979"/>
                  </a:lnTo>
                  <a:lnTo>
                    <a:pt x="462897" y="550825"/>
                  </a:lnTo>
                  <a:lnTo>
                    <a:pt x="488058" y="589942"/>
                  </a:lnTo>
                  <a:lnTo>
                    <a:pt x="512633" y="629322"/>
                  </a:lnTo>
                  <a:lnTo>
                    <a:pt x="536623" y="668960"/>
                  </a:lnTo>
                  <a:lnTo>
                    <a:pt x="560028" y="708851"/>
                  </a:lnTo>
                  <a:lnTo>
                    <a:pt x="582848" y="748986"/>
                  </a:lnTo>
                  <a:lnTo>
                    <a:pt x="605083" y="789361"/>
                  </a:lnTo>
                  <a:lnTo>
                    <a:pt x="626732" y="829969"/>
                  </a:lnTo>
                  <a:lnTo>
                    <a:pt x="647797" y="870804"/>
                  </a:lnTo>
                  <a:lnTo>
                    <a:pt x="668276" y="911859"/>
                  </a:lnTo>
                  <a:lnTo>
                    <a:pt x="688170" y="953129"/>
                  </a:lnTo>
                  <a:lnTo>
                    <a:pt x="707479" y="994607"/>
                  </a:lnTo>
                  <a:lnTo>
                    <a:pt x="726203" y="1036287"/>
                  </a:lnTo>
                  <a:lnTo>
                    <a:pt x="744342" y="1078162"/>
                  </a:lnTo>
                  <a:lnTo>
                    <a:pt x="761896" y="1120228"/>
                  </a:lnTo>
                  <a:lnTo>
                    <a:pt x="778864" y="1162476"/>
                  </a:lnTo>
                  <a:lnTo>
                    <a:pt x="795248" y="1204902"/>
                  </a:lnTo>
                  <a:lnTo>
                    <a:pt x="811046" y="1247498"/>
                  </a:lnTo>
                  <a:lnTo>
                    <a:pt x="826260" y="1290260"/>
                  </a:lnTo>
                  <a:lnTo>
                    <a:pt x="840888" y="1333180"/>
                  </a:lnTo>
                  <a:lnTo>
                    <a:pt x="854931" y="1376252"/>
                  </a:lnTo>
                  <a:lnTo>
                    <a:pt x="868388" y="1419470"/>
                  </a:lnTo>
                  <a:lnTo>
                    <a:pt x="881261" y="1462828"/>
                  </a:lnTo>
                  <a:lnTo>
                    <a:pt x="893549" y="1506319"/>
                  </a:lnTo>
                  <a:lnTo>
                    <a:pt x="905251" y="1549938"/>
                  </a:lnTo>
                  <a:lnTo>
                    <a:pt x="916369" y="1593678"/>
                  </a:lnTo>
                  <a:lnTo>
                    <a:pt x="926901" y="1637533"/>
                  </a:lnTo>
                  <a:lnTo>
                    <a:pt x="936848" y="1681497"/>
                  </a:lnTo>
                  <a:lnTo>
                    <a:pt x="946210" y="1725564"/>
                  </a:lnTo>
                  <a:lnTo>
                    <a:pt x="954987" y="1769726"/>
                  </a:lnTo>
                  <a:lnTo>
                    <a:pt x="963179" y="1813979"/>
                  </a:lnTo>
                  <a:lnTo>
                    <a:pt x="970785" y="1858316"/>
                  </a:lnTo>
                  <a:lnTo>
                    <a:pt x="977807" y="1902731"/>
                  </a:lnTo>
                  <a:lnTo>
                    <a:pt x="984243" y="1947217"/>
                  </a:lnTo>
                  <a:lnTo>
                    <a:pt x="990094" y="1991768"/>
                  </a:lnTo>
                  <a:lnTo>
                    <a:pt x="995360" y="2036378"/>
                  </a:lnTo>
                  <a:lnTo>
                    <a:pt x="1000041" y="2081041"/>
                  </a:lnTo>
                  <a:lnTo>
                    <a:pt x="1004137" y="2125751"/>
                  </a:lnTo>
                  <a:lnTo>
                    <a:pt x="1007648" y="2170501"/>
                  </a:lnTo>
                  <a:lnTo>
                    <a:pt x="1010574" y="2215285"/>
                  </a:lnTo>
                  <a:lnTo>
                    <a:pt x="1012914" y="2260098"/>
                  </a:lnTo>
                  <a:lnTo>
                    <a:pt x="1014669" y="2304932"/>
                  </a:lnTo>
                  <a:lnTo>
                    <a:pt x="1015840" y="2349781"/>
                  </a:lnTo>
                  <a:lnTo>
                    <a:pt x="1016425" y="2394640"/>
                  </a:lnTo>
                  <a:lnTo>
                    <a:pt x="1016425" y="2439502"/>
                  </a:lnTo>
                  <a:lnTo>
                    <a:pt x="1015840" y="2484361"/>
                  </a:lnTo>
                  <a:lnTo>
                    <a:pt x="1014669" y="2529211"/>
                  </a:lnTo>
                  <a:lnTo>
                    <a:pt x="1012914" y="2574045"/>
                  </a:lnTo>
                  <a:lnTo>
                    <a:pt x="1010574" y="2618858"/>
                  </a:lnTo>
                  <a:lnTo>
                    <a:pt x="1007648" y="2663642"/>
                  </a:lnTo>
                  <a:lnTo>
                    <a:pt x="1004137" y="2708393"/>
                  </a:lnTo>
                  <a:lnTo>
                    <a:pt x="1000041" y="2753102"/>
                  </a:lnTo>
                  <a:lnTo>
                    <a:pt x="995360" y="2797766"/>
                  </a:lnTo>
                  <a:lnTo>
                    <a:pt x="990094" y="2842376"/>
                  </a:lnTo>
                  <a:lnTo>
                    <a:pt x="984243" y="2886928"/>
                  </a:lnTo>
                  <a:lnTo>
                    <a:pt x="977807" y="2931414"/>
                  </a:lnTo>
                  <a:lnTo>
                    <a:pt x="970785" y="2975829"/>
                  </a:lnTo>
                  <a:lnTo>
                    <a:pt x="963179" y="3020166"/>
                  </a:lnTo>
                  <a:lnTo>
                    <a:pt x="954987" y="3064419"/>
                  </a:lnTo>
                  <a:lnTo>
                    <a:pt x="946210" y="3108583"/>
                  </a:lnTo>
                  <a:lnTo>
                    <a:pt x="936848" y="3152649"/>
                  </a:lnTo>
                  <a:lnTo>
                    <a:pt x="926901" y="3196614"/>
                  </a:lnTo>
                  <a:lnTo>
                    <a:pt x="916369" y="3240469"/>
                  </a:lnTo>
                  <a:lnTo>
                    <a:pt x="905251" y="3284210"/>
                  </a:lnTo>
                  <a:lnTo>
                    <a:pt x="893549" y="3327830"/>
                  </a:lnTo>
                  <a:lnTo>
                    <a:pt x="881261" y="3371322"/>
                  </a:lnTo>
                  <a:lnTo>
                    <a:pt x="868388" y="3414680"/>
                  </a:lnTo>
                  <a:lnTo>
                    <a:pt x="854931" y="3457899"/>
                  </a:lnTo>
                  <a:lnTo>
                    <a:pt x="840888" y="3500972"/>
                  </a:lnTo>
                  <a:lnTo>
                    <a:pt x="826260" y="3543892"/>
                  </a:lnTo>
                  <a:lnTo>
                    <a:pt x="811046" y="3586654"/>
                  </a:lnTo>
                  <a:lnTo>
                    <a:pt x="795248" y="3629252"/>
                  </a:lnTo>
                  <a:lnTo>
                    <a:pt x="778864" y="3671678"/>
                  </a:lnTo>
                  <a:lnTo>
                    <a:pt x="761896" y="3713927"/>
                  </a:lnTo>
                  <a:lnTo>
                    <a:pt x="744342" y="3755993"/>
                  </a:lnTo>
                  <a:lnTo>
                    <a:pt x="726203" y="3797870"/>
                  </a:lnTo>
                  <a:lnTo>
                    <a:pt x="707479" y="3839551"/>
                  </a:lnTo>
                  <a:lnTo>
                    <a:pt x="688170" y="3881030"/>
                  </a:lnTo>
                  <a:lnTo>
                    <a:pt x="668276" y="3922300"/>
                  </a:lnTo>
                  <a:lnTo>
                    <a:pt x="647797" y="3963357"/>
                  </a:lnTo>
                  <a:lnTo>
                    <a:pt x="626732" y="4004193"/>
                  </a:lnTo>
                  <a:lnTo>
                    <a:pt x="605083" y="4044801"/>
                  </a:lnTo>
                  <a:lnTo>
                    <a:pt x="582848" y="4085177"/>
                  </a:lnTo>
                  <a:lnTo>
                    <a:pt x="560028" y="4125314"/>
                  </a:lnTo>
                  <a:lnTo>
                    <a:pt x="536623" y="4165205"/>
                  </a:lnTo>
                  <a:lnTo>
                    <a:pt x="512633" y="4204845"/>
                  </a:lnTo>
                  <a:lnTo>
                    <a:pt x="488058" y="4244226"/>
                  </a:lnTo>
                  <a:lnTo>
                    <a:pt x="462897" y="4283344"/>
                  </a:lnTo>
                  <a:lnTo>
                    <a:pt x="437152" y="4322191"/>
                  </a:lnTo>
                  <a:lnTo>
                    <a:pt x="410821" y="4360762"/>
                  </a:lnTo>
                  <a:lnTo>
                    <a:pt x="383906" y="4399050"/>
                  </a:lnTo>
                  <a:lnTo>
                    <a:pt x="356405" y="4437049"/>
                  </a:lnTo>
                  <a:lnTo>
                    <a:pt x="328319" y="4474753"/>
                  </a:lnTo>
                  <a:lnTo>
                    <a:pt x="299648" y="4512156"/>
                  </a:lnTo>
                  <a:lnTo>
                    <a:pt x="270392" y="4549251"/>
                  </a:lnTo>
                  <a:lnTo>
                    <a:pt x="240550" y="4586032"/>
                  </a:lnTo>
                  <a:lnTo>
                    <a:pt x="210124" y="4622493"/>
                  </a:lnTo>
                  <a:lnTo>
                    <a:pt x="179112" y="4658628"/>
                  </a:lnTo>
                  <a:lnTo>
                    <a:pt x="147516" y="4694430"/>
                  </a:lnTo>
                  <a:lnTo>
                    <a:pt x="115334" y="4729894"/>
                  </a:lnTo>
                  <a:lnTo>
                    <a:pt x="82567" y="4765013"/>
                  </a:lnTo>
                  <a:lnTo>
                    <a:pt x="49215" y="4799781"/>
                  </a:lnTo>
                  <a:lnTo>
                    <a:pt x="15278" y="4834191"/>
                  </a:lnTo>
                  <a:lnTo>
                    <a:pt x="0" y="4818913"/>
                  </a:lnTo>
                  <a:lnTo>
                    <a:pt x="34010" y="4784423"/>
                  </a:lnTo>
                  <a:lnTo>
                    <a:pt x="67428" y="4749572"/>
                  </a:lnTo>
                  <a:lnTo>
                    <a:pt x="100255" y="4714367"/>
                  </a:lnTo>
                  <a:lnTo>
                    <a:pt x="132491" y="4678813"/>
                  </a:lnTo>
                  <a:lnTo>
                    <a:pt x="164135" y="4642916"/>
                  </a:lnTo>
                  <a:lnTo>
                    <a:pt x="195187" y="4606684"/>
                  </a:lnTo>
                  <a:lnTo>
                    <a:pt x="225649" y="4570123"/>
                  </a:lnTo>
                  <a:lnTo>
                    <a:pt x="255518" y="4533238"/>
                  </a:lnTo>
                  <a:lnTo>
                    <a:pt x="284797" y="4496037"/>
                  </a:lnTo>
                  <a:lnTo>
                    <a:pt x="313483" y="4458525"/>
                  </a:lnTo>
                  <a:lnTo>
                    <a:pt x="341578" y="4420709"/>
                  </a:lnTo>
                  <a:lnTo>
                    <a:pt x="369082" y="4382596"/>
                  </a:lnTo>
                  <a:lnTo>
                    <a:pt x="395995" y="4344191"/>
                  </a:lnTo>
                  <a:lnTo>
                    <a:pt x="422315" y="4305501"/>
                  </a:lnTo>
                  <a:lnTo>
                    <a:pt x="448045" y="4266532"/>
                  </a:lnTo>
                  <a:lnTo>
                    <a:pt x="473182" y="4227291"/>
                  </a:lnTo>
                  <a:lnTo>
                    <a:pt x="497729" y="4187783"/>
                  </a:lnTo>
                  <a:lnTo>
                    <a:pt x="521684" y="4148016"/>
                  </a:lnTo>
                  <a:lnTo>
                    <a:pt x="545047" y="4107995"/>
                  </a:lnTo>
                  <a:lnTo>
                    <a:pt x="567819" y="4067728"/>
                  </a:lnTo>
                  <a:lnTo>
                    <a:pt x="590000" y="4027219"/>
                  </a:lnTo>
                  <a:lnTo>
                    <a:pt x="611588" y="3986477"/>
                  </a:lnTo>
                  <a:lnTo>
                    <a:pt x="632586" y="3945506"/>
                  </a:lnTo>
                  <a:lnTo>
                    <a:pt x="652992" y="3904313"/>
                  </a:lnTo>
                  <a:lnTo>
                    <a:pt x="672807" y="3862905"/>
                  </a:lnTo>
                  <a:lnTo>
                    <a:pt x="692030" y="3821288"/>
                  </a:lnTo>
                  <a:lnTo>
                    <a:pt x="710661" y="3779468"/>
                  </a:lnTo>
                  <a:lnTo>
                    <a:pt x="728701" y="3737452"/>
                  </a:lnTo>
                  <a:lnTo>
                    <a:pt x="746150" y="3695246"/>
                  </a:lnTo>
                  <a:lnTo>
                    <a:pt x="763007" y="3652856"/>
                  </a:lnTo>
                  <a:lnTo>
                    <a:pt x="779273" y="3610289"/>
                  </a:lnTo>
                  <a:lnTo>
                    <a:pt x="794947" y="3567550"/>
                  </a:lnTo>
                  <a:lnTo>
                    <a:pt x="810030" y="3524647"/>
                  </a:lnTo>
                  <a:lnTo>
                    <a:pt x="824521" y="3481585"/>
                  </a:lnTo>
                  <a:lnTo>
                    <a:pt x="838421" y="3438372"/>
                  </a:lnTo>
                  <a:lnTo>
                    <a:pt x="851729" y="3395013"/>
                  </a:lnTo>
                  <a:lnTo>
                    <a:pt x="864446" y="3351514"/>
                  </a:lnTo>
                  <a:lnTo>
                    <a:pt x="876571" y="3307882"/>
                  </a:lnTo>
                  <a:lnTo>
                    <a:pt x="888105" y="3264124"/>
                  </a:lnTo>
                  <a:lnTo>
                    <a:pt x="899047" y="3220245"/>
                  </a:lnTo>
                  <a:lnTo>
                    <a:pt x="909398" y="3176252"/>
                  </a:lnTo>
                  <a:lnTo>
                    <a:pt x="919157" y="3132152"/>
                  </a:lnTo>
                  <a:lnTo>
                    <a:pt x="928325" y="3087950"/>
                  </a:lnTo>
                  <a:lnTo>
                    <a:pt x="936902" y="3043653"/>
                  </a:lnTo>
                  <a:lnTo>
                    <a:pt x="944887" y="2999267"/>
                  </a:lnTo>
                  <a:lnTo>
                    <a:pt x="952280" y="2954800"/>
                  </a:lnTo>
                  <a:lnTo>
                    <a:pt x="959082" y="2910256"/>
                  </a:lnTo>
                  <a:lnTo>
                    <a:pt x="965293" y="2865642"/>
                  </a:lnTo>
                  <a:lnTo>
                    <a:pt x="970912" y="2820965"/>
                  </a:lnTo>
                  <a:lnTo>
                    <a:pt x="975939" y="2776231"/>
                  </a:lnTo>
                  <a:lnTo>
                    <a:pt x="980375" y="2731446"/>
                  </a:lnTo>
                  <a:lnTo>
                    <a:pt x="984220" y="2686617"/>
                  </a:lnTo>
                  <a:lnTo>
                    <a:pt x="987473" y="2641750"/>
                  </a:lnTo>
                  <a:lnTo>
                    <a:pt x="990135" y="2596852"/>
                  </a:lnTo>
                  <a:lnTo>
                    <a:pt x="992205" y="2551927"/>
                  </a:lnTo>
                  <a:lnTo>
                    <a:pt x="993684" y="2506984"/>
                  </a:lnTo>
                  <a:lnTo>
                    <a:pt x="994571" y="2462029"/>
                  </a:lnTo>
                  <a:lnTo>
                    <a:pt x="994867" y="2417067"/>
                  </a:lnTo>
                  <a:lnTo>
                    <a:pt x="994571" y="2372105"/>
                  </a:lnTo>
                  <a:lnTo>
                    <a:pt x="993684" y="2327149"/>
                  </a:lnTo>
                  <a:lnTo>
                    <a:pt x="992205" y="2282206"/>
                  </a:lnTo>
                  <a:lnTo>
                    <a:pt x="990135" y="2237282"/>
                  </a:lnTo>
                  <a:lnTo>
                    <a:pt x="987473" y="2192383"/>
                  </a:lnTo>
                  <a:lnTo>
                    <a:pt x="984220" y="2147516"/>
                  </a:lnTo>
                  <a:lnTo>
                    <a:pt x="980375" y="2102687"/>
                  </a:lnTo>
                  <a:lnTo>
                    <a:pt x="975939" y="2057903"/>
                  </a:lnTo>
                  <a:lnTo>
                    <a:pt x="970912" y="2013169"/>
                  </a:lnTo>
                  <a:lnTo>
                    <a:pt x="965293" y="1968492"/>
                  </a:lnTo>
                  <a:lnTo>
                    <a:pt x="959082" y="1923878"/>
                  </a:lnTo>
                  <a:lnTo>
                    <a:pt x="952280" y="1879335"/>
                  </a:lnTo>
                  <a:lnTo>
                    <a:pt x="944887" y="1834867"/>
                  </a:lnTo>
                  <a:lnTo>
                    <a:pt x="936902" y="1790481"/>
                  </a:lnTo>
                  <a:lnTo>
                    <a:pt x="928325" y="1746185"/>
                  </a:lnTo>
                  <a:lnTo>
                    <a:pt x="919157" y="1701983"/>
                  </a:lnTo>
                  <a:lnTo>
                    <a:pt x="909398" y="1657883"/>
                  </a:lnTo>
                  <a:lnTo>
                    <a:pt x="899047" y="1613890"/>
                  </a:lnTo>
                  <a:lnTo>
                    <a:pt x="888105" y="1570012"/>
                  </a:lnTo>
                  <a:lnTo>
                    <a:pt x="876571" y="1526253"/>
                  </a:lnTo>
                  <a:lnTo>
                    <a:pt x="864446" y="1482622"/>
                  </a:lnTo>
                  <a:lnTo>
                    <a:pt x="851729" y="1439123"/>
                  </a:lnTo>
                  <a:lnTo>
                    <a:pt x="838421" y="1395764"/>
                  </a:lnTo>
                  <a:lnTo>
                    <a:pt x="824521" y="1352551"/>
                  </a:lnTo>
                  <a:lnTo>
                    <a:pt x="810030" y="1309490"/>
                  </a:lnTo>
                  <a:lnTo>
                    <a:pt x="794947" y="1266587"/>
                  </a:lnTo>
                  <a:lnTo>
                    <a:pt x="779273" y="1223849"/>
                  </a:lnTo>
                  <a:lnTo>
                    <a:pt x="763007" y="1181282"/>
                  </a:lnTo>
                  <a:lnTo>
                    <a:pt x="746150" y="1138892"/>
                  </a:lnTo>
                  <a:lnTo>
                    <a:pt x="728701" y="1096686"/>
                  </a:lnTo>
                  <a:lnTo>
                    <a:pt x="710661" y="1054670"/>
                  </a:lnTo>
                  <a:lnTo>
                    <a:pt x="692030" y="1012851"/>
                  </a:lnTo>
                  <a:lnTo>
                    <a:pt x="672807" y="971234"/>
                  </a:lnTo>
                  <a:lnTo>
                    <a:pt x="652992" y="929827"/>
                  </a:lnTo>
                  <a:lnTo>
                    <a:pt x="632586" y="888635"/>
                  </a:lnTo>
                  <a:lnTo>
                    <a:pt x="611588" y="847664"/>
                  </a:lnTo>
                  <a:lnTo>
                    <a:pt x="590000" y="806922"/>
                  </a:lnTo>
                  <a:lnTo>
                    <a:pt x="567819" y="766414"/>
                  </a:lnTo>
                  <a:lnTo>
                    <a:pt x="545047" y="726147"/>
                  </a:lnTo>
                  <a:lnTo>
                    <a:pt x="521684" y="686126"/>
                  </a:lnTo>
                  <a:lnTo>
                    <a:pt x="497729" y="646360"/>
                  </a:lnTo>
                  <a:lnTo>
                    <a:pt x="473182" y="606853"/>
                  </a:lnTo>
                  <a:lnTo>
                    <a:pt x="448045" y="567612"/>
                  </a:lnTo>
                  <a:lnTo>
                    <a:pt x="422315" y="528644"/>
                  </a:lnTo>
                  <a:lnTo>
                    <a:pt x="395995" y="489954"/>
                  </a:lnTo>
                  <a:lnTo>
                    <a:pt x="369082" y="451549"/>
                  </a:lnTo>
                  <a:lnTo>
                    <a:pt x="341578" y="413436"/>
                  </a:lnTo>
                  <a:lnTo>
                    <a:pt x="313483" y="375621"/>
                  </a:lnTo>
                  <a:lnTo>
                    <a:pt x="284797" y="338110"/>
                  </a:lnTo>
                  <a:lnTo>
                    <a:pt x="255518" y="300909"/>
                  </a:lnTo>
                  <a:lnTo>
                    <a:pt x="225649" y="264025"/>
                  </a:lnTo>
                  <a:lnTo>
                    <a:pt x="195187" y="227464"/>
                  </a:lnTo>
                  <a:lnTo>
                    <a:pt x="164135" y="191233"/>
                  </a:lnTo>
                  <a:lnTo>
                    <a:pt x="132491" y="155337"/>
                  </a:lnTo>
                  <a:lnTo>
                    <a:pt x="100255" y="119784"/>
                  </a:lnTo>
                  <a:lnTo>
                    <a:pt x="67428" y="84579"/>
                  </a:lnTo>
                  <a:lnTo>
                    <a:pt x="34010" y="49729"/>
                  </a:lnTo>
                  <a:lnTo>
                    <a:pt x="0" y="15239"/>
                  </a:lnTo>
                  <a:lnTo>
                    <a:pt x="15278" y="0"/>
                  </a:lnTo>
                  <a:close/>
                </a:path>
              </a:pathLst>
            </a:custGeom>
            <a:ln w="12700">
              <a:solidFill>
                <a:srgbClr val="73C7AA"/>
              </a:solidFill>
            </a:ln>
          </p:spPr>
          <p:txBody>
            <a:bodyPr wrap="square" lIns="0" tIns="0" rIns="0" bIns="0" rtlCol="0"/>
            <a:lstStyle/>
            <a:p>
              <a:endParaRPr/>
            </a:p>
          </p:txBody>
        </p:sp>
        <p:sp>
          <p:nvSpPr>
            <p:cNvPr id="4" name="object 4"/>
            <p:cNvSpPr/>
            <p:nvPr/>
          </p:nvSpPr>
          <p:spPr>
            <a:xfrm>
              <a:off x="1356360" y="1476755"/>
              <a:ext cx="9596755" cy="535305"/>
            </a:xfrm>
            <a:custGeom>
              <a:avLst/>
              <a:gdLst/>
              <a:ahLst/>
              <a:cxnLst/>
              <a:rect l="l" t="t" r="r" b="b"/>
              <a:pathLst>
                <a:path w="9596755" h="535305">
                  <a:moveTo>
                    <a:pt x="9596628" y="0"/>
                  </a:moveTo>
                  <a:lnTo>
                    <a:pt x="0" y="0"/>
                  </a:lnTo>
                  <a:lnTo>
                    <a:pt x="0" y="534924"/>
                  </a:lnTo>
                  <a:lnTo>
                    <a:pt x="9596628" y="534924"/>
                  </a:lnTo>
                  <a:lnTo>
                    <a:pt x="9596628" y="0"/>
                  </a:lnTo>
                  <a:close/>
                </a:path>
              </a:pathLst>
            </a:custGeom>
            <a:solidFill>
              <a:srgbClr val="73C7AA"/>
            </a:solidFill>
          </p:spPr>
          <p:txBody>
            <a:bodyPr wrap="square" lIns="0" tIns="0" rIns="0" bIns="0" rtlCol="0"/>
            <a:lstStyle/>
            <a:p>
              <a:endParaRPr/>
            </a:p>
          </p:txBody>
        </p:sp>
        <p:sp>
          <p:nvSpPr>
            <p:cNvPr id="5" name="object 5"/>
            <p:cNvSpPr/>
            <p:nvPr/>
          </p:nvSpPr>
          <p:spPr>
            <a:xfrm>
              <a:off x="1356360" y="1476755"/>
              <a:ext cx="9596755" cy="535305"/>
            </a:xfrm>
            <a:custGeom>
              <a:avLst/>
              <a:gdLst/>
              <a:ahLst/>
              <a:cxnLst/>
              <a:rect l="l" t="t" r="r" b="b"/>
              <a:pathLst>
                <a:path w="9596755" h="535305">
                  <a:moveTo>
                    <a:pt x="0" y="534924"/>
                  </a:moveTo>
                  <a:lnTo>
                    <a:pt x="9596628" y="534924"/>
                  </a:lnTo>
                  <a:lnTo>
                    <a:pt x="9596628" y="0"/>
                  </a:lnTo>
                  <a:lnTo>
                    <a:pt x="0" y="0"/>
                  </a:lnTo>
                  <a:lnTo>
                    <a:pt x="0" y="534924"/>
                  </a:lnTo>
                  <a:close/>
                </a:path>
              </a:pathLst>
            </a:custGeom>
            <a:ln w="12700">
              <a:solidFill>
                <a:srgbClr val="FFFFFF"/>
              </a:solidFill>
            </a:ln>
          </p:spPr>
          <p:txBody>
            <a:bodyPr wrap="square" lIns="0" tIns="0" rIns="0" bIns="0" rtlCol="0"/>
            <a:lstStyle/>
            <a:p>
              <a:endParaRPr/>
            </a:p>
          </p:txBody>
        </p:sp>
        <p:sp>
          <p:nvSpPr>
            <p:cNvPr id="6" name="object 6"/>
            <p:cNvSpPr/>
            <p:nvPr/>
          </p:nvSpPr>
          <p:spPr>
            <a:xfrm>
              <a:off x="1021080" y="1409699"/>
              <a:ext cx="669290" cy="669290"/>
            </a:xfrm>
            <a:custGeom>
              <a:avLst/>
              <a:gdLst/>
              <a:ahLst/>
              <a:cxnLst/>
              <a:rect l="l" t="t" r="r" b="b"/>
              <a:pathLst>
                <a:path w="669289" h="669289">
                  <a:moveTo>
                    <a:pt x="334517" y="0"/>
                  </a:moveTo>
                  <a:lnTo>
                    <a:pt x="285085" y="3626"/>
                  </a:lnTo>
                  <a:lnTo>
                    <a:pt x="237905" y="14160"/>
                  </a:lnTo>
                  <a:lnTo>
                    <a:pt x="193494" y="31085"/>
                  </a:lnTo>
                  <a:lnTo>
                    <a:pt x="152370" y="53883"/>
                  </a:lnTo>
                  <a:lnTo>
                    <a:pt x="115050" y="82039"/>
                  </a:lnTo>
                  <a:lnTo>
                    <a:pt x="82052" y="115035"/>
                  </a:lnTo>
                  <a:lnTo>
                    <a:pt x="53893" y="152353"/>
                  </a:lnTo>
                  <a:lnTo>
                    <a:pt x="31091" y="193478"/>
                  </a:lnTo>
                  <a:lnTo>
                    <a:pt x="14163" y="237891"/>
                  </a:lnTo>
                  <a:lnTo>
                    <a:pt x="3627" y="285077"/>
                  </a:lnTo>
                  <a:lnTo>
                    <a:pt x="0" y="334517"/>
                  </a:lnTo>
                  <a:lnTo>
                    <a:pt x="3627" y="383958"/>
                  </a:lnTo>
                  <a:lnTo>
                    <a:pt x="14163" y="431144"/>
                  </a:lnTo>
                  <a:lnTo>
                    <a:pt x="31091" y="475557"/>
                  </a:lnTo>
                  <a:lnTo>
                    <a:pt x="53893" y="516682"/>
                  </a:lnTo>
                  <a:lnTo>
                    <a:pt x="82052" y="554000"/>
                  </a:lnTo>
                  <a:lnTo>
                    <a:pt x="115050" y="586996"/>
                  </a:lnTo>
                  <a:lnTo>
                    <a:pt x="152370" y="615152"/>
                  </a:lnTo>
                  <a:lnTo>
                    <a:pt x="193494" y="637950"/>
                  </a:lnTo>
                  <a:lnTo>
                    <a:pt x="237905" y="654875"/>
                  </a:lnTo>
                  <a:lnTo>
                    <a:pt x="285085" y="665409"/>
                  </a:lnTo>
                  <a:lnTo>
                    <a:pt x="334517" y="669036"/>
                  </a:lnTo>
                  <a:lnTo>
                    <a:pt x="383958" y="665409"/>
                  </a:lnTo>
                  <a:lnTo>
                    <a:pt x="431144" y="654875"/>
                  </a:lnTo>
                  <a:lnTo>
                    <a:pt x="475557" y="637950"/>
                  </a:lnTo>
                  <a:lnTo>
                    <a:pt x="516682" y="615152"/>
                  </a:lnTo>
                  <a:lnTo>
                    <a:pt x="554000" y="586996"/>
                  </a:lnTo>
                  <a:lnTo>
                    <a:pt x="586996" y="554000"/>
                  </a:lnTo>
                  <a:lnTo>
                    <a:pt x="615152" y="516682"/>
                  </a:lnTo>
                  <a:lnTo>
                    <a:pt x="637950" y="475557"/>
                  </a:lnTo>
                  <a:lnTo>
                    <a:pt x="654875" y="431144"/>
                  </a:lnTo>
                  <a:lnTo>
                    <a:pt x="665409" y="383958"/>
                  </a:lnTo>
                  <a:lnTo>
                    <a:pt x="669036" y="334517"/>
                  </a:lnTo>
                  <a:lnTo>
                    <a:pt x="665409" y="285077"/>
                  </a:lnTo>
                  <a:lnTo>
                    <a:pt x="654875" y="237891"/>
                  </a:lnTo>
                  <a:lnTo>
                    <a:pt x="637950" y="193478"/>
                  </a:lnTo>
                  <a:lnTo>
                    <a:pt x="615152" y="152353"/>
                  </a:lnTo>
                  <a:lnTo>
                    <a:pt x="586996" y="115035"/>
                  </a:lnTo>
                  <a:lnTo>
                    <a:pt x="554000" y="82039"/>
                  </a:lnTo>
                  <a:lnTo>
                    <a:pt x="516682" y="53883"/>
                  </a:lnTo>
                  <a:lnTo>
                    <a:pt x="475557" y="31085"/>
                  </a:lnTo>
                  <a:lnTo>
                    <a:pt x="431144" y="14160"/>
                  </a:lnTo>
                  <a:lnTo>
                    <a:pt x="383958" y="3626"/>
                  </a:lnTo>
                  <a:lnTo>
                    <a:pt x="334517" y="0"/>
                  </a:lnTo>
                  <a:close/>
                </a:path>
              </a:pathLst>
            </a:custGeom>
            <a:solidFill>
              <a:srgbClr val="FFFFFF"/>
            </a:solidFill>
          </p:spPr>
          <p:txBody>
            <a:bodyPr wrap="square" lIns="0" tIns="0" rIns="0" bIns="0" rtlCol="0"/>
            <a:lstStyle/>
            <a:p>
              <a:endParaRPr/>
            </a:p>
          </p:txBody>
        </p:sp>
        <p:sp>
          <p:nvSpPr>
            <p:cNvPr id="7" name="object 7"/>
            <p:cNvSpPr/>
            <p:nvPr/>
          </p:nvSpPr>
          <p:spPr>
            <a:xfrm>
              <a:off x="1021080" y="1409699"/>
              <a:ext cx="669290" cy="669290"/>
            </a:xfrm>
            <a:custGeom>
              <a:avLst/>
              <a:gdLst/>
              <a:ahLst/>
              <a:cxnLst/>
              <a:rect l="l" t="t" r="r" b="b"/>
              <a:pathLst>
                <a:path w="669289" h="669289">
                  <a:moveTo>
                    <a:pt x="0" y="334517"/>
                  </a:moveTo>
                  <a:lnTo>
                    <a:pt x="3627" y="285077"/>
                  </a:lnTo>
                  <a:lnTo>
                    <a:pt x="14163" y="237891"/>
                  </a:lnTo>
                  <a:lnTo>
                    <a:pt x="31091" y="193478"/>
                  </a:lnTo>
                  <a:lnTo>
                    <a:pt x="53893" y="152353"/>
                  </a:lnTo>
                  <a:lnTo>
                    <a:pt x="82052" y="115035"/>
                  </a:lnTo>
                  <a:lnTo>
                    <a:pt x="115050" y="82039"/>
                  </a:lnTo>
                  <a:lnTo>
                    <a:pt x="152370" y="53883"/>
                  </a:lnTo>
                  <a:lnTo>
                    <a:pt x="193494" y="31085"/>
                  </a:lnTo>
                  <a:lnTo>
                    <a:pt x="237905" y="14160"/>
                  </a:lnTo>
                  <a:lnTo>
                    <a:pt x="285085" y="3626"/>
                  </a:lnTo>
                  <a:lnTo>
                    <a:pt x="334517" y="0"/>
                  </a:lnTo>
                  <a:lnTo>
                    <a:pt x="383958" y="3626"/>
                  </a:lnTo>
                  <a:lnTo>
                    <a:pt x="431144" y="14160"/>
                  </a:lnTo>
                  <a:lnTo>
                    <a:pt x="475557" y="31085"/>
                  </a:lnTo>
                  <a:lnTo>
                    <a:pt x="516682" y="53883"/>
                  </a:lnTo>
                  <a:lnTo>
                    <a:pt x="554000" y="82039"/>
                  </a:lnTo>
                  <a:lnTo>
                    <a:pt x="586996" y="115035"/>
                  </a:lnTo>
                  <a:lnTo>
                    <a:pt x="615152" y="152353"/>
                  </a:lnTo>
                  <a:lnTo>
                    <a:pt x="637950" y="193478"/>
                  </a:lnTo>
                  <a:lnTo>
                    <a:pt x="654875" y="237891"/>
                  </a:lnTo>
                  <a:lnTo>
                    <a:pt x="665409" y="285077"/>
                  </a:lnTo>
                  <a:lnTo>
                    <a:pt x="669036" y="334517"/>
                  </a:lnTo>
                  <a:lnTo>
                    <a:pt x="665409" y="383958"/>
                  </a:lnTo>
                  <a:lnTo>
                    <a:pt x="654875" y="431144"/>
                  </a:lnTo>
                  <a:lnTo>
                    <a:pt x="637950" y="475557"/>
                  </a:lnTo>
                  <a:lnTo>
                    <a:pt x="615152" y="516682"/>
                  </a:lnTo>
                  <a:lnTo>
                    <a:pt x="586996" y="554000"/>
                  </a:lnTo>
                  <a:lnTo>
                    <a:pt x="554000" y="586996"/>
                  </a:lnTo>
                  <a:lnTo>
                    <a:pt x="516682" y="615152"/>
                  </a:lnTo>
                  <a:lnTo>
                    <a:pt x="475557" y="637950"/>
                  </a:lnTo>
                  <a:lnTo>
                    <a:pt x="431144" y="654875"/>
                  </a:lnTo>
                  <a:lnTo>
                    <a:pt x="383958" y="665409"/>
                  </a:lnTo>
                  <a:lnTo>
                    <a:pt x="334517" y="669036"/>
                  </a:lnTo>
                  <a:lnTo>
                    <a:pt x="285085" y="665409"/>
                  </a:lnTo>
                  <a:lnTo>
                    <a:pt x="237905" y="654875"/>
                  </a:lnTo>
                  <a:lnTo>
                    <a:pt x="193494" y="637950"/>
                  </a:lnTo>
                  <a:lnTo>
                    <a:pt x="152370" y="615152"/>
                  </a:lnTo>
                  <a:lnTo>
                    <a:pt x="115050" y="586996"/>
                  </a:lnTo>
                  <a:lnTo>
                    <a:pt x="82052" y="554000"/>
                  </a:lnTo>
                  <a:lnTo>
                    <a:pt x="53893" y="516682"/>
                  </a:lnTo>
                  <a:lnTo>
                    <a:pt x="31091" y="475557"/>
                  </a:lnTo>
                  <a:lnTo>
                    <a:pt x="14163" y="431144"/>
                  </a:lnTo>
                  <a:lnTo>
                    <a:pt x="3627" y="383958"/>
                  </a:lnTo>
                  <a:lnTo>
                    <a:pt x="0" y="334517"/>
                  </a:lnTo>
                  <a:close/>
                </a:path>
              </a:pathLst>
            </a:custGeom>
            <a:ln w="12700">
              <a:solidFill>
                <a:srgbClr val="73C7AA"/>
              </a:solidFill>
            </a:ln>
          </p:spPr>
          <p:txBody>
            <a:bodyPr wrap="square" lIns="0" tIns="0" rIns="0" bIns="0" rtlCol="0"/>
            <a:lstStyle/>
            <a:p>
              <a:endParaRPr/>
            </a:p>
          </p:txBody>
        </p:sp>
        <p:sp>
          <p:nvSpPr>
            <p:cNvPr id="8" name="object 8"/>
            <p:cNvSpPr/>
            <p:nvPr/>
          </p:nvSpPr>
          <p:spPr>
            <a:xfrm>
              <a:off x="1795272" y="2278379"/>
              <a:ext cx="9157970" cy="535305"/>
            </a:xfrm>
            <a:custGeom>
              <a:avLst/>
              <a:gdLst/>
              <a:ahLst/>
              <a:cxnLst/>
              <a:rect l="l" t="t" r="r" b="b"/>
              <a:pathLst>
                <a:path w="9157970" h="535305">
                  <a:moveTo>
                    <a:pt x="9157716" y="0"/>
                  </a:moveTo>
                  <a:lnTo>
                    <a:pt x="0" y="0"/>
                  </a:lnTo>
                  <a:lnTo>
                    <a:pt x="0" y="534924"/>
                  </a:lnTo>
                  <a:lnTo>
                    <a:pt x="9157716" y="534924"/>
                  </a:lnTo>
                  <a:lnTo>
                    <a:pt x="9157716" y="0"/>
                  </a:lnTo>
                  <a:close/>
                </a:path>
              </a:pathLst>
            </a:custGeom>
            <a:solidFill>
              <a:srgbClr val="00AEAA"/>
            </a:solidFill>
          </p:spPr>
          <p:txBody>
            <a:bodyPr wrap="square" lIns="0" tIns="0" rIns="0" bIns="0" rtlCol="0"/>
            <a:lstStyle/>
            <a:p>
              <a:endParaRPr/>
            </a:p>
          </p:txBody>
        </p:sp>
        <p:sp>
          <p:nvSpPr>
            <p:cNvPr id="9" name="object 9"/>
            <p:cNvSpPr/>
            <p:nvPr/>
          </p:nvSpPr>
          <p:spPr>
            <a:xfrm>
              <a:off x="1795272" y="2278379"/>
              <a:ext cx="9157970" cy="535305"/>
            </a:xfrm>
            <a:custGeom>
              <a:avLst/>
              <a:gdLst/>
              <a:ahLst/>
              <a:cxnLst/>
              <a:rect l="l" t="t" r="r" b="b"/>
              <a:pathLst>
                <a:path w="9157970" h="535305">
                  <a:moveTo>
                    <a:pt x="0" y="534924"/>
                  </a:moveTo>
                  <a:lnTo>
                    <a:pt x="9157716" y="534924"/>
                  </a:lnTo>
                  <a:lnTo>
                    <a:pt x="9157716" y="0"/>
                  </a:lnTo>
                  <a:lnTo>
                    <a:pt x="0" y="0"/>
                  </a:lnTo>
                  <a:lnTo>
                    <a:pt x="0" y="534924"/>
                  </a:lnTo>
                  <a:close/>
                </a:path>
              </a:pathLst>
            </a:custGeom>
            <a:ln w="12700">
              <a:solidFill>
                <a:srgbClr val="FFFFFF"/>
              </a:solidFill>
            </a:ln>
          </p:spPr>
          <p:txBody>
            <a:bodyPr wrap="square" lIns="0" tIns="0" rIns="0" bIns="0" rtlCol="0"/>
            <a:lstStyle/>
            <a:p>
              <a:endParaRPr/>
            </a:p>
          </p:txBody>
        </p:sp>
        <p:sp>
          <p:nvSpPr>
            <p:cNvPr id="10" name="object 10"/>
            <p:cNvSpPr/>
            <p:nvPr/>
          </p:nvSpPr>
          <p:spPr>
            <a:xfrm>
              <a:off x="1461516" y="2211323"/>
              <a:ext cx="669290" cy="669290"/>
            </a:xfrm>
            <a:custGeom>
              <a:avLst/>
              <a:gdLst/>
              <a:ahLst/>
              <a:cxnLst/>
              <a:rect l="l" t="t" r="r" b="b"/>
              <a:pathLst>
                <a:path w="669289" h="669289">
                  <a:moveTo>
                    <a:pt x="334517" y="0"/>
                  </a:moveTo>
                  <a:lnTo>
                    <a:pt x="285077" y="3626"/>
                  </a:lnTo>
                  <a:lnTo>
                    <a:pt x="237891" y="14160"/>
                  </a:lnTo>
                  <a:lnTo>
                    <a:pt x="193478" y="31085"/>
                  </a:lnTo>
                  <a:lnTo>
                    <a:pt x="152353" y="53883"/>
                  </a:lnTo>
                  <a:lnTo>
                    <a:pt x="115035" y="82039"/>
                  </a:lnTo>
                  <a:lnTo>
                    <a:pt x="82039" y="115035"/>
                  </a:lnTo>
                  <a:lnTo>
                    <a:pt x="53883" y="152353"/>
                  </a:lnTo>
                  <a:lnTo>
                    <a:pt x="31085" y="193478"/>
                  </a:lnTo>
                  <a:lnTo>
                    <a:pt x="14160" y="237891"/>
                  </a:lnTo>
                  <a:lnTo>
                    <a:pt x="3626" y="285077"/>
                  </a:lnTo>
                  <a:lnTo>
                    <a:pt x="0" y="334517"/>
                  </a:lnTo>
                  <a:lnTo>
                    <a:pt x="3626" y="383958"/>
                  </a:lnTo>
                  <a:lnTo>
                    <a:pt x="14160" y="431144"/>
                  </a:lnTo>
                  <a:lnTo>
                    <a:pt x="31085" y="475557"/>
                  </a:lnTo>
                  <a:lnTo>
                    <a:pt x="53883" y="516682"/>
                  </a:lnTo>
                  <a:lnTo>
                    <a:pt x="82039" y="554000"/>
                  </a:lnTo>
                  <a:lnTo>
                    <a:pt x="115035" y="586996"/>
                  </a:lnTo>
                  <a:lnTo>
                    <a:pt x="152353" y="615152"/>
                  </a:lnTo>
                  <a:lnTo>
                    <a:pt x="193478" y="637950"/>
                  </a:lnTo>
                  <a:lnTo>
                    <a:pt x="237891" y="654875"/>
                  </a:lnTo>
                  <a:lnTo>
                    <a:pt x="285077" y="665409"/>
                  </a:lnTo>
                  <a:lnTo>
                    <a:pt x="334517" y="669036"/>
                  </a:lnTo>
                  <a:lnTo>
                    <a:pt x="383958" y="665409"/>
                  </a:lnTo>
                  <a:lnTo>
                    <a:pt x="431144" y="654875"/>
                  </a:lnTo>
                  <a:lnTo>
                    <a:pt x="475557" y="637950"/>
                  </a:lnTo>
                  <a:lnTo>
                    <a:pt x="516682" y="615152"/>
                  </a:lnTo>
                  <a:lnTo>
                    <a:pt x="554000" y="586996"/>
                  </a:lnTo>
                  <a:lnTo>
                    <a:pt x="586996" y="554000"/>
                  </a:lnTo>
                  <a:lnTo>
                    <a:pt x="615152" y="516682"/>
                  </a:lnTo>
                  <a:lnTo>
                    <a:pt x="637950" y="475557"/>
                  </a:lnTo>
                  <a:lnTo>
                    <a:pt x="654875" y="431144"/>
                  </a:lnTo>
                  <a:lnTo>
                    <a:pt x="665409" y="383958"/>
                  </a:lnTo>
                  <a:lnTo>
                    <a:pt x="669035" y="334517"/>
                  </a:lnTo>
                  <a:lnTo>
                    <a:pt x="665409" y="285077"/>
                  </a:lnTo>
                  <a:lnTo>
                    <a:pt x="654875" y="237891"/>
                  </a:lnTo>
                  <a:lnTo>
                    <a:pt x="637950" y="193478"/>
                  </a:lnTo>
                  <a:lnTo>
                    <a:pt x="615152" y="152353"/>
                  </a:lnTo>
                  <a:lnTo>
                    <a:pt x="586996" y="115035"/>
                  </a:lnTo>
                  <a:lnTo>
                    <a:pt x="554000" y="82039"/>
                  </a:lnTo>
                  <a:lnTo>
                    <a:pt x="516682" y="53883"/>
                  </a:lnTo>
                  <a:lnTo>
                    <a:pt x="475557" y="31085"/>
                  </a:lnTo>
                  <a:lnTo>
                    <a:pt x="431144" y="14160"/>
                  </a:lnTo>
                  <a:lnTo>
                    <a:pt x="383958" y="3626"/>
                  </a:lnTo>
                  <a:lnTo>
                    <a:pt x="334517" y="0"/>
                  </a:lnTo>
                  <a:close/>
                </a:path>
              </a:pathLst>
            </a:custGeom>
            <a:solidFill>
              <a:srgbClr val="FFFFFF"/>
            </a:solidFill>
          </p:spPr>
          <p:txBody>
            <a:bodyPr wrap="square" lIns="0" tIns="0" rIns="0" bIns="0" rtlCol="0"/>
            <a:lstStyle/>
            <a:p>
              <a:endParaRPr/>
            </a:p>
          </p:txBody>
        </p:sp>
        <p:sp>
          <p:nvSpPr>
            <p:cNvPr id="11" name="object 11"/>
            <p:cNvSpPr/>
            <p:nvPr/>
          </p:nvSpPr>
          <p:spPr>
            <a:xfrm>
              <a:off x="1461516" y="2211323"/>
              <a:ext cx="669290" cy="669290"/>
            </a:xfrm>
            <a:custGeom>
              <a:avLst/>
              <a:gdLst/>
              <a:ahLst/>
              <a:cxnLst/>
              <a:rect l="l" t="t" r="r" b="b"/>
              <a:pathLst>
                <a:path w="669289" h="669289">
                  <a:moveTo>
                    <a:pt x="0" y="334517"/>
                  </a:moveTo>
                  <a:lnTo>
                    <a:pt x="3626" y="285077"/>
                  </a:lnTo>
                  <a:lnTo>
                    <a:pt x="14160" y="237891"/>
                  </a:lnTo>
                  <a:lnTo>
                    <a:pt x="31085" y="193478"/>
                  </a:lnTo>
                  <a:lnTo>
                    <a:pt x="53883" y="152353"/>
                  </a:lnTo>
                  <a:lnTo>
                    <a:pt x="82039" y="115035"/>
                  </a:lnTo>
                  <a:lnTo>
                    <a:pt x="115035" y="82039"/>
                  </a:lnTo>
                  <a:lnTo>
                    <a:pt x="152353" y="53883"/>
                  </a:lnTo>
                  <a:lnTo>
                    <a:pt x="193478" y="31085"/>
                  </a:lnTo>
                  <a:lnTo>
                    <a:pt x="237891" y="14160"/>
                  </a:lnTo>
                  <a:lnTo>
                    <a:pt x="285077" y="3626"/>
                  </a:lnTo>
                  <a:lnTo>
                    <a:pt x="334517" y="0"/>
                  </a:lnTo>
                  <a:lnTo>
                    <a:pt x="383958" y="3626"/>
                  </a:lnTo>
                  <a:lnTo>
                    <a:pt x="431144" y="14160"/>
                  </a:lnTo>
                  <a:lnTo>
                    <a:pt x="475557" y="31085"/>
                  </a:lnTo>
                  <a:lnTo>
                    <a:pt x="516682" y="53883"/>
                  </a:lnTo>
                  <a:lnTo>
                    <a:pt x="554000" y="82039"/>
                  </a:lnTo>
                  <a:lnTo>
                    <a:pt x="586996" y="115035"/>
                  </a:lnTo>
                  <a:lnTo>
                    <a:pt x="615152" y="152353"/>
                  </a:lnTo>
                  <a:lnTo>
                    <a:pt x="637950" y="193478"/>
                  </a:lnTo>
                  <a:lnTo>
                    <a:pt x="654875" y="237891"/>
                  </a:lnTo>
                  <a:lnTo>
                    <a:pt x="665409" y="285077"/>
                  </a:lnTo>
                  <a:lnTo>
                    <a:pt x="669035" y="334517"/>
                  </a:lnTo>
                  <a:lnTo>
                    <a:pt x="665409" y="383958"/>
                  </a:lnTo>
                  <a:lnTo>
                    <a:pt x="654875" y="431144"/>
                  </a:lnTo>
                  <a:lnTo>
                    <a:pt x="637950" y="475557"/>
                  </a:lnTo>
                  <a:lnTo>
                    <a:pt x="615152" y="516682"/>
                  </a:lnTo>
                  <a:lnTo>
                    <a:pt x="586996" y="554000"/>
                  </a:lnTo>
                  <a:lnTo>
                    <a:pt x="554000" y="586996"/>
                  </a:lnTo>
                  <a:lnTo>
                    <a:pt x="516682" y="615152"/>
                  </a:lnTo>
                  <a:lnTo>
                    <a:pt x="475557" y="637950"/>
                  </a:lnTo>
                  <a:lnTo>
                    <a:pt x="431144" y="654875"/>
                  </a:lnTo>
                  <a:lnTo>
                    <a:pt x="383958" y="665409"/>
                  </a:lnTo>
                  <a:lnTo>
                    <a:pt x="334517" y="669036"/>
                  </a:lnTo>
                  <a:lnTo>
                    <a:pt x="285077" y="665409"/>
                  </a:lnTo>
                  <a:lnTo>
                    <a:pt x="237891" y="654875"/>
                  </a:lnTo>
                  <a:lnTo>
                    <a:pt x="193478" y="637950"/>
                  </a:lnTo>
                  <a:lnTo>
                    <a:pt x="152353" y="615152"/>
                  </a:lnTo>
                  <a:lnTo>
                    <a:pt x="115035" y="586996"/>
                  </a:lnTo>
                  <a:lnTo>
                    <a:pt x="82039" y="554000"/>
                  </a:lnTo>
                  <a:lnTo>
                    <a:pt x="53883" y="516682"/>
                  </a:lnTo>
                  <a:lnTo>
                    <a:pt x="31085" y="475557"/>
                  </a:lnTo>
                  <a:lnTo>
                    <a:pt x="14160" y="431144"/>
                  </a:lnTo>
                  <a:lnTo>
                    <a:pt x="3626" y="383958"/>
                  </a:lnTo>
                  <a:lnTo>
                    <a:pt x="0" y="334517"/>
                  </a:lnTo>
                  <a:close/>
                </a:path>
              </a:pathLst>
            </a:custGeom>
            <a:ln w="12700">
              <a:solidFill>
                <a:srgbClr val="00AEAA"/>
              </a:solidFill>
            </a:ln>
          </p:spPr>
          <p:txBody>
            <a:bodyPr wrap="square" lIns="0" tIns="0" rIns="0" bIns="0" rtlCol="0"/>
            <a:lstStyle/>
            <a:p>
              <a:endParaRPr/>
            </a:p>
          </p:txBody>
        </p:sp>
        <p:sp>
          <p:nvSpPr>
            <p:cNvPr id="12" name="object 12"/>
            <p:cNvSpPr/>
            <p:nvPr/>
          </p:nvSpPr>
          <p:spPr>
            <a:xfrm>
              <a:off x="1996440" y="3080003"/>
              <a:ext cx="8956675" cy="535305"/>
            </a:xfrm>
            <a:custGeom>
              <a:avLst/>
              <a:gdLst/>
              <a:ahLst/>
              <a:cxnLst/>
              <a:rect l="l" t="t" r="r" b="b"/>
              <a:pathLst>
                <a:path w="8956675" h="535304">
                  <a:moveTo>
                    <a:pt x="8956548" y="0"/>
                  </a:moveTo>
                  <a:lnTo>
                    <a:pt x="0" y="0"/>
                  </a:lnTo>
                  <a:lnTo>
                    <a:pt x="0" y="534924"/>
                  </a:lnTo>
                  <a:lnTo>
                    <a:pt x="8956548" y="534924"/>
                  </a:lnTo>
                  <a:lnTo>
                    <a:pt x="8956548" y="0"/>
                  </a:lnTo>
                  <a:close/>
                </a:path>
              </a:pathLst>
            </a:custGeom>
            <a:solidFill>
              <a:srgbClr val="00AAF9"/>
            </a:solidFill>
          </p:spPr>
          <p:txBody>
            <a:bodyPr wrap="square" lIns="0" tIns="0" rIns="0" bIns="0" rtlCol="0"/>
            <a:lstStyle/>
            <a:p>
              <a:endParaRPr/>
            </a:p>
          </p:txBody>
        </p:sp>
        <p:sp>
          <p:nvSpPr>
            <p:cNvPr id="13" name="object 13"/>
            <p:cNvSpPr/>
            <p:nvPr/>
          </p:nvSpPr>
          <p:spPr>
            <a:xfrm>
              <a:off x="1996440" y="3080003"/>
              <a:ext cx="8956675" cy="535305"/>
            </a:xfrm>
            <a:custGeom>
              <a:avLst/>
              <a:gdLst/>
              <a:ahLst/>
              <a:cxnLst/>
              <a:rect l="l" t="t" r="r" b="b"/>
              <a:pathLst>
                <a:path w="8956675" h="535304">
                  <a:moveTo>
                    <a:pt x="0" y="534924"/>
                  </a:moveTo>
                  <a:lnTo>
                    <a:pt x="8956548" y="534924"/>
                  </a:lnTo>
                  <a:lnTo>
                    <a:pt x="8956548" y="0"/>
                  </a:lnTo>
                  <a:lnTo>
                    <a:pt x="0" y="0"/>
                  </a:lnTo>
                  <a:lnTo>
                    <a:pt x="0" y="534924"/>
                  </a:lnTo>
                  <a:close/>
                </a:path>
              </a:pathLst>
            </a:custGeom>
            <a:ln w="12700">
              <a:solidFill>
                <a:srgbClr val="FFFFFF"/>
              </a:solidFill>
            </a:ln>
          </p:spPr>
          <p:txBody>
            <a:bodyPr wrap="square" lIns="0" tIns="0" rIns="0" bIns="0" rtlCol="0"/>
            <a:lstStyle/>
            <a:p>
              <a:endParaRPr/>
            </a:p>
          </p:txBody>
        </p:sp>
        <p:sp>
          <p:nvSpPr>
            <p:cNvPr id="14" name="object 14"/>
            <p:cNvSpPr/>
            <p:nvPr/>
          </p:nvSpPr>
          <p:spPr>
            <a:xfrm>
              <a:off x="1662684" y="3012947"/>
              <a:ext cx="669290" cy="669290"/>
            </a:xfrm>
            <a:custGeom>
              <a:avLst/>
              <a:gdLst/>
              <a:ahLst/>
              <a:cxnLst/>
              <a:rect l="l" t="t" r="r" b="b"/>
              <a:pathLst>
                <a:path w="669289" h="669289">
                  <a:moveTo>
                    <a:pt x="334518" y="0"/>
                  </a:moveTo>
                  <a:lnTo>
                    <a:pt x="285077" y="3626"/>
                  </a:lnTo>
                  <a:lnTo>
                    <a:pt x="237891" y="14160"/>
                  </a:lnTo>
                  <a:lnTo>
                    <a:pt x="193478" y="31085"/>
                  </a:lnTo>
                  <a:lnTo>
                    <a:pt x="152353" y="53883"/>
                  </a:lnTo>
                  <a:lnTo>
                    <a:pt x="115035" y="82039"/>
                  </a:lnTo>
                  <a:lnTo>
                    <a:pt x="82039" y="115035"/>
                  </a:lnTo>
                  <a:lnTo>
                    <a:pt x="53883" y="152353"/>
                  </a:lnTo>
                  <a:lnTo>
                    <a:pt x="31085" y="193478"/>
                  </a:lnTo>
                  <a:lnTo>
                    <a:pt x="14160" y="237891"/>
                  </a:lnTo>
                  <a:lnTo>
                    <a:pt x="3626" y="285077"/>
                  </a:lnTo>
                  <a:lnTo>
                    <a:pt x="0" y="334517"/>
                  </a:lnTo>
                  <a:lnTo>
                    <a:pt x="3626" y="383958"/>
                  </a:lnTo>
                  <a:lnTo>
                    <a:pt x="14160" y="431144"/>
                  </a:lnTo>
                  <a:lnTo>
                    <a:pt x="31085" y="475557"/>
                  </a:lnTo>
                  <a:lnTo>
                    <a:pt x="53883" y="516682"/>
                  </a:lnTo>
                  <a:lnTo>
                    <a:pt x="82039" y="554000"/>
                  </a:lnTo>
                  <a:lnTo>
                    <a:pt x="115035" y="586996"/>
                  </a:lnTo>
                  <a:lnTo>
                    <a:pt x="152353" y="615152"/>
                  </a:lnTo>
                  <a:lnTo>
                    <a:pt x="193478" y="637950"/>
                  </a:lnTo>
                  <a:lnTo>
                    <a:pt x="237891" y="654875"/>
                  </a:lnTo>
                  <a:lnTo>
                    <a:pt x="285077" y="665409"/>
                  </a:lnTo>
                  <a:lnTo>
                    <a:pt x="334518" y="669035"/>
                  </a:lnTo>
                  <a:lnTo>
                    <a:pt x="383958" y="665409"/>
                  </a:lnTo>
                  <a:lnTo>
                    <a:pt x="431144" y="654875"/>
                  </a:lnTo>
                  <a:lnTo>
                    <a:pt x="475557" y="637950"/>
                  </a:lnTo>
                  <a:lnTo>
                    <a:pt x="516682" y="615152"/>
                  </a:lnTo>
                  <a:lnTo>
                    <a:pt x="554000" y="586996"/>
                  </a:lnTo>
                  <a:lnTo>
                    <a:pt x="586996" y="554000"/>
                  </a:lnTo>
                  <a:lnTo>
                    <a:pt x="615152" y="516682"/>
                  </a:lnTo>
                  <a:lnTo>
                    <a:pt x="637950" y="475557"/>
                  </a:lnTo>
                  <a:lnTo>
                    <a:pt x="654875" y="431144"/>
                  </a:lnTo>
                  <a:lnTo>
                    <a:pt x="665409" y="383958"/>
                  </a:lnTo>
                  <a:lnTo>
                    <a:pt x="669036" y="334517"/>
                  </a:lnTo>
                  <a:lnTo>
                    <a:pt x="665409" y="285077"/>
                  </a:lnTo>
                  <a:lnTo>
                    <a:pt x="654875" y="237891"/>
                  </a:lnTo>
                  <a:lnTo>
                    <a:pt x="637950" y="193478"/>
                  </a:lnTo>
                  <a:lnTo>
                    <a:pt x="615152" y="152353"/>
                  </a:lnTo>
                  <a:lnTo>
                    <a:pt x="586996" y="115035"/>
                  </a:lnTo>
                  <a:lnTo>
                    <a:pt x="554000" y="82039"/>
                  </a:lnTo>
                  <a:lnTo>
                    <a:pt x="516682" y="53883"/>
                  </a:lnTo>
                  <a:lnTo>
                    <a:pt x="475557" y="31085"/>
                  </a:lnTo>
                  <a:lnTo>
                    <a:pt x="431144" y="14160"/>
                  </a:lnTo>
                  <a:lnTo>
                    <a:pt x="383958" y="3626"/>
                  </a:lnTo>
                  <a:lnTo>
                    <a:pt x="334518" y="0"/>
                  </a:lnTo>
                  <a:close/>
                </a:path>
              </a:pathLst>
            </a:custGeom>
            <a:solidFill>
              <a:srgbClr val="FFFFFF"/>
            </a:solidFill>
          </p:spPr>
          <p:txBody>
            <a:bodyPr wrap="square" lIns="0" tIns="0" rIns="0" bIns="0" rtlCol="0"/>
            <a:lstStyle/>
            <a:p>
              <a:endParaRPr/>
            </a:p>
          </p:txBody>
        </p:sp>
        <p:sp>
          <p:nvSpPr>
            <p:cNvPr id="15" name="object 15"/>
            <p:cNvSpPr/>
            <p:nvPr/>
          </p:nvSpPr>
          <p:spPr>
            <a:xfrm>
              <a:off x="1662684" y="3012947"/>
              <a:ext cx="669290" cy="669290"/>
            </a:xfrm>
            <a:custGeom>
              <a:avLst/>
              <a:gdLst/>
              <a:ahLst/>
              <a:cxnLst/>
              <a:rect l="l" t="t" r="r" b="b"/>
              <a:pathLst>
                <a:path w="669289" h="669289">
                  <a:moveTo>
                    <a:pt x="0" y="334517"/>
                  </a:moveTo>
                  <a:lnTo>
                    <a:pt x="3626" y="285077"/>
                  </a:lnTo>
                  <a:lnTo>
                    <a:pt x="14160" y="237891"/>
                  </a:lnTo>
                  <a:lnTo>
                    <a:pt x="31085" y="193478"/>
                  </a:lnTo>
                  <a:lnTo>
                    <a:pt x="53883" y="152353"/>
                  </a:lnTo>
                  <a:lnTo>
                    <a:pt x="82039" y="115035"/>
                  </a:lnTo>
                  <a:lnTo>
                    <a:pt x="115035" y="82039"/>
                  </a:lnTo>
                  <a:lnTo>
                    <a:pt x="152353" y="53883"/>
                  </a:lnTo>
                  <a:lnTo>
                    <a:pt x="193478" y="31085"/>
                  </a:lnTo>
                  <a:lnTo>
                    <a:pt x="237891" y="14160"/>
                  </a:lnTo>
                  <a:lnTo>
                    <a:pt x="285077" y="3626"/>
                  </a:lnTo>
                  <a:lnTo>
                    <a:pt x="334518" y="0"/>
                  </a:lnTo>
                  <a:lnTo>
                    <a:pt x="383958" y="3626"/>
                  </a:lnTo>
                  <a:lnTo>
                    <a:pt x="431144" y="14160"/>
                  </a:lnTo>
                  <a:lnTo>
                    <a:pt x="475557" y="31085"/>
                  </a:lnTo>
                  <a:lnTo>
                    <a:pt x="516682" y="53883"/>
                  </a:lnTo>
                  <a:lnTo>
                    <a:pt x="554000" y="82039"/>
                  </a:lnTo>
                  <a:lnTo>
                    <a:pt x="586996" y="115035"/>
                  </a:lnTo>
                  <a:lnTo>
                    <a:pt x="615152" y="152353"/>
                  </a:lnTo>
                  <a:lnTo>
                    <a:pt x="637950" y="193478"/>
                  </a:lnTo>
                  <a:lnTo>
                    <a:pt x="654875" y="237891"/>
                  </a:lnTo>
                  <a:lnTo>
                    <a:pt x="665409" y="285077"/>
                  </a:lnTo>
                  <a:lnTo>
                    <a:pt x="669036" y="334517"/>
                  </a:lnTo>
                  <a:lnTo>
                    <a:pt x="665409" y="383958"/>
                  </a:lnTo>
                  <a:lnTo>
                    <a:pt x="654875" y="431144"/>
                  </a:lnTo>
                  <a:lnTo>
                    <a:pt x="637950" y="475557"/>
                  </a:lnTo>
                  <a:lnTo>
                    <a:pt x="615152" y="516682"/>
                  </a:lnTo>
                  <a:lnTo>
                    <a:pt x="586996" y="554000"/>
                  </a:lnTo>
                  <a:lnTo>
                    <a:pt x="554000" y="586996"/>
                  </a:lnTo>
                  <a:lnTo>
                    <a:pt x="516682" y="615152"/>
                  </a:lnTo>
                  <a:lnTo>
                    <a:pt x="475557" y="637950"/>
                  </a:lnTo>
                  <a:lnTo>
                    <a:pt x="431144" y="654875"/>
                  </a:lnTo>
                  <a:lnTo>
                    <a:pt x="383958" y="665409"/>
                  </a:lnTo>
                  <a:lnTo>
                    <a:pt x="334518" y="669035"/>
                  </a:lnTo>
                  <a:lnTo>
                    <a:pt x="285077" y="665409"/>
                  </a:lnTo>
                  <a:lnTo>
                    <a:pt x="237891" y="654875"/>
                  </a:lnTo>
                  <a:lnTo>
                    <a:pt x="193478" y="637950"/>
                  </a:lnTo>
                  <a:lnTo>
                    <a:pt x="152353" y="615152"/>
                  </a:lnTo>
                  <a:lnTo>
                    <a:pt x="115035" y="586996"/>
                  </a:lnTo>
                  <a:lnTo>
                    <a:pt x="82039" y="554000"/>
                  </a:lnTo>
                  <a:lnTo>
                    <a:pt x="53883" y="516682"/>
                  </a:lnTo>
                  <a:lnTo>
                    <a:pt x="31085" y="475557"/>
                  </a:lnTo>
                  <a:lnTo>
                    <a:pt x="14160" y="431144"/>
                  </a:lnTo>
                  <a:lnTo>
                    <a:pt x="3626" y="383958"/>
                  </a:lnTo>
                  <a:lnTo>
                    <a:pt x="0" y="334517"/>
                  </a:lnTo>
                  <a:close/>
                </a:path>
              </a:pathLst>
            </a:custGeom>
            <a:ln w="12700">
              <a:solidFill>
                <a:srgbClr val="00AAF9"/>
              </a:solidFill>
            </a:ln>
          </p:spPr>
          <p:txBody>
            <a:bodyPr wrap="square" lIns="0" tIns="0" rIns="0" bIns="0" rtlCol="0"/>
            <a:lstStyle/>
            <a:p>
              <a:endParaRPr/>
            </a:p>
          </p:txBody>
        </p:sp>
        <p:sp>
          <p:nvSpPr>
            <p:cNvPr id="16" name="object 16"/>
            <p:cNvSpPr/>
            <p:nvPr/>
          </p:nvSpPr>
          <p:spPr>
            <a:xfrm>
              <a:off x="1996440" y="3881627"/>
              <a:ext cx="8956675" cy="535305"/>
            </a:xfrm>
            <a:custGeom>
              <a:avLst/>
              <a:gdLst/>
              <a:ahLst/>
              <a:cxnLst/>
              <a:rect l="l" t="t" r="r" b="b"/>
              <a:pathLst>
                <a:path w="8956675" h="535304">
                  <a:moveTo>
                    <a:pt x="8956548" y="0"/>
                  </a:moveTo>
                  <a:lnTo>
                    <a:pt x="0" y="0"/>
                  </a:lnTo>
                  <a:lnTo>
                    <a:pt x="0" y="534924"/>
                  </a:lnTo>
                  <a:lnTo>
                    <a:pt x="8956548" y="534924"/>
                  </a:lnTo>
                  <a:lnTo>
                    <a:pt x="8956548" y="0"/>
                  </a:lnTo>
                  <a:close/>
                </a:path>
              </a:pathLst>
            </a:custGeom>
            <a:solidFill>
              <a:srgbClr val="E60086"/>
            </a:solidFill>
          </p:spPr>
          <p:txBody>
            <a:bodyPr wrap="square" lIns="0" tIns="0" rIns="0" bIns="0" rtlCol="0"/>
            <a:lstStyle/>
            <a:p>
              <a:endParaRPr/>
            </a:p>
          </p:txBody>
        </p:sp>
        <p:sp>
          <p:nvSpPr>
            <p:cNvPr id="17" name="object 17"/>
            <p:cNvSpPr/>
            <p:nvPr/>
          </p:nvSpPr>
          <p:spPr>
            <a:xfrm>
              <a:off x="1996440" y="3881627"/>
              <a:ext cx="8956675" cy="535305"/>
            </a:xfrm>
            <a:custGeom>
              <a:avLst/>
              <a:gdLst/>
              <a:ahLst/>
              <a:cxnLst/>
              <a:rect l="l" t="t" r="r" b="b"/>
              <a:pathLst>
                <a:path w="8956675" h="535304">
                  <a:moveTo>
                    <a:pt x="0" y="534924"/>
                  </a:moveTo>
                  <a:lnTo>
                    <a:pt x="8956548" y="534924"/>
                  </a:lnTo>
                  <a:lnTo>
                    <a:pt x="8956548" y="0"/>
                  </a:lnTo>
                  <a:lnTo>
                    <a:pt x="0" y="0"/>
                  </a:lnTo>
                  <a:lnTo>
                    <a:pt x="0" y="534924"/>
                  </a:lnTo>
                  <a:close/>
                </a:path>
              </a:pathLst>
            </a:custGeom>
            <a:ln w="12700">
              <a:solidFill>
                <a:srgbClr val="FFFFFF"/>
              </a:solidFill>
            </a:ln>
          </p:spPr>
          <p:txBody>
            <a:bodyPr wrap="square" lIns="0" tIns="0" rIns="0" bIns="0" rtlCol="0"/>
            <a:lstStyle/>
            <a:p>
              <a:endParaRPr/>
            </a:p>
          </p:txBody>
        </p:sp>
        <p:sp>
          <p:nvSpPr>
            <p:cNvPr id="18" name="object 18"/>
            <p:cNvSpPr/>
            <p:nvPr/>
          </p:nvSpPr>
          <p:spPr>
            <a:xfrm>
              <a:off x="1662684" y="3814571"/>
              <a:ext cx="669290" cy="669290"/>
            </a:xfrm>
            <a:custGeom>
              <a:avLst/>
              <a:gdLst/>
              <a:ahLst/>
              <a:cxnLst/>
              <a:rect l="l" t="t" r="r" b="b"/>
              <a:pathLst>
                <a:path w="669289" h="669289">
                  <a:moveTo>
                    <a:pt x="334518" y="0"/>
                  </a:moveTo>
                  <a:lnTo>
                    <a:pt x="285077" y="3626"/>
                  </a:lnTo>
                  <a:lnTo>
                    <a:pt x="237891" y="14160"/>
                  </a:lnTo>
                  <a:lnTo>
                    <a:pt x="193478" y="31085"/>
                  </a:lnTo>
                  <a:lnTo>
                    <a:pt x="152353" y="53883"/>
                  </a:lnTo>
                  <a:lnTo>
                    <a:pt x="115035" y="82039"/>
                  </a:lnTo>
                  <a:lnTo>
                    <a:pt x="82039" y="115035"/>
                  </a:lnTo>
                  <a:lnTo>
                    <a:pt x="53883" y="152353"/>
                  </a:lnTo>
                  <a:lnTo>
                    <a:pt x="31085" y="193478"/>
                  </a:lnTo>
                  <a:lnTo>
                    <a:pt x="14160" y="237891"/>
                  </a:lnTo>
                  <a:lnTo>
                    <a:pt x="3626" y="285077"/>
                  </a:lnTo>
                  <a:lnTo>
                    <a:pt x="0" y="334517"/>
                  </a:lnTo>
                  <a:lnTo>
                    <a:pt x="3626" y="383958"/>
                  </a:lnTo>
                  <a:lnTo>
                    <a:pt x="14160" y="431144"/>
                  </a:lnTo>
                  <a:lnTo>
                    <a:pt x="31085" y="475557"/>
                  </a:lnTo>
                  <a:lnTo>
                    <a:pt x="53883" y="516682"/>
                  </a:lnTo>
                  <a:lnTo>
                    <a:pt x="82039" y="554000"/>
                  </a:lnTo>
                  <a:lnTo>
                    <a:pt x="115035" y="586996"/>
                  </a:lnTo>
                  <a:lnTo>
                    <a:pt x="152353" y="615152"/>
                  </a:lnTo>
                  <a:lnTo>
                    <a:pt x="193478" y="637950"/>
                  </a:lnTo>
                  <a:lnTo>
                    <a:pt x="237891" y="654875"/>
                  </a:lnTo>
                  <a:lnTo>
                    <a:pt x="285077" y="665409"/>
                  </a:lnTo>
                  <a:lnTo>
                    <a:pt x="334518" y="669035"/>
                  </a:lnTo>
                  <a:lnTo>
                    <a:pt x="383958" y="665409"/>
                  </a:lnTo>
                  <a:lnTo>
                    <a:pt x="431144" y="654875"/>
                  </a:lnTo>
                  <a:lnTo>
                    <a:pt x="475557" y="637950"/>
                  </a:lnTo>
                  <a:lnTo>
                    <a:pt x="516682" y="615152"/>
                  </a:lnTo>
                  <a:lnTo>
                    <a:pt x="554000" y="586996"/>
                  </a:lnTo>
                  <a:lnTo>
                    <a:pt x="586996" y="554000"/>
                  </a:lnTo>
                  <a:lnTo>
                    <a:pt x="615152" y="516682"/>
                  </a:lnTo>
                  <a:lnTo>
                    <a:pt x="637950" y="475557"/>
                  </a:lnTo>
                  <a:lnTo>
                    <a:pt x="654875" y="431144"/>
                  </a:lnTo>
                  <a:lnTo>
                    <a:pt x="665409" y="383958"/>
                  </a:lnTo>
                  <a:lnTo>
                    <a:pt x="669036" y="334517"/>
                  </a:lnTo>
                  <a:lnTo>
                    <a:pt x="665409" y="285077"/>
                  </a:lnTo>
                  <a:lnTo>
                    <a:pt x="654875" y="237891"/>
                  </a:lnTo>
                  <a:lnTo>
                    <a:pt x="637950" y="193478"/>
                  </a:lnTo>
                  <a:lnTo>
                    <a:pt x="615152" y="152353"/>
                  </a:lnTo>
                  <a:lnTo>
                    <a:pt x="586996" y="115035"/>
                  </a:lnTo>
                  <a:lnTo>
                    <a:pt x="554000" y="82039"/>
                  </a:lnTo>
                  <a:lnTo>
                    <a:pt x="516682" y="53883"/>
                  </a:lnTo>
                  <a:lnTo>
                    <a:pt x="475557" y="31085"/>
                  </a:lnTo>
                  <a:lnTo>
                    <a:pt x="431144" y="14160"/>
                  </a:lnTo>
                  <a:lnTo>
                    <a:pt x="383958" y="3626"/>
                  </a:lnTo>
                  <a:lnTo>
                    <a:pt x="334518" y="0"/>
                  </a:lnTo>
                  <a:close/>
                </a:path>
              </a:pathLst>
            </a:custGeom>
            <a:solidFill>
              <a:srgbClr val="FFFFFF"/>
            </a:solidFill>
          </p:spPr>
          <p:txBody>
            <a:bodyPr wrap="square" lIns="0" tIns="0" rIns="0" bIns="0" rtlCol="0"/>
            <a:lstStyle/>
            <a:p>
              <a:endParaRPr/>
            </a:p>
          </p:txBody>
        </p:sp>
        <p:sp>
          <p:nvSpPr>
            <p:cNvPr id="19" name="object 19"/>
            <p:cNvSpPr/>
            <p:nvPr/>
          </p:nvSpPr>
          <p:spPr>
            <a:xfrm>
              <a:off x="1662684" y="3814571"/>
              <a:ext cx="669290" cy="669290"/>
            </a:xfrm>
            <a:custGeom>
              <a:avLst/>
              <a:gdLst/>
              <a:ahLst/>
              <a:cxnLst/>
              <a:rect l="l" t="t" r="r" b="b"/>
              <a:pathLst>
                <a:path w="669289" h="669289">
                  <a:moveTo>
                    <a:pt x="0" y="334517"/>
                  </a:moveTo>
                  <a:lnTo>
                    <a:pt x="3626" y="285077"/>
                  </a:lnTo>
                  <a:lnTo>
                    <a:pt x="14160" y="237891"/>
                  </a:lnTo>
                  <a:lnTo>
                    <a:pt x="31085" y="193478"/>
                  </a:lnTo>
                  <a:lnTo>
                    <a:pt x="53883" y="152353"/>
                  </a:lnTo>
                  <a:lnTo>
                    <a:pt x="82039" y="115035"/>
                  </a:lnTo>
                  <a:lnTo>
                    <a:pt x="115035" y="82039"/>
                  </a:lnTo>
                  <a:lnTo>
                    <a:pt x="152353" y="53883"/>
                  </a:lnTo>
                  <a:lnTo>
                    <a:pt x="193478" y="31085"/>
                  </a:lnTo>
                  <a:lnTo>
                    <a:pt x="237891" y="14160"/>
                  </a:lnTo>
                  <a:lnTo>
                    <a:pt x="285077" y="3626"/>
                  </a:lnTo>
                  <a:lnTo>
                    <a:pt x="334518" y="0"/>
                  </a:lnTo>
                  <a:lnTo>
                    <a:pt x="383958" y="3626"/>
                  </a:lnTo>
                  <a:lnTo>
                    <a:pt x="431144" y="14160"/>
                  </a:lnTo>
                  <a:lnTo>
                    <a:pt x="475557" y="31085"/>
                  </a:lnTo>
                  <a:lnTo>
                    <a:pt x="516682" y="53883"/>
                  </a:lnTo>
                  <a:lnTo>
                    <a:pt x="554000" y="82039"/>
                  </a:lnTo>
                  <a:lnTo>
                    <a:pt x="586996" y="115035"/>
                  </a:lnTo>
                  <a:lnTo>
                    <a:pt x="615152" y="152353"/>
                  </a:lnTo>
                  <a:lnTo>
                    <a:pt x="637950" y="193478"/>
                  </a:lnTo>
                  <a:lnTo>
                    <a:pt x="654875" y="237891"/>
                  </a:lnTo>
                  <a:lnTo>
                    <a:pt x="665409" y="285077"/>
                  </a:lnTo>
                  <a:lnTo>
                    <a:pt x="669036" y="334517"/>
                  </a:lnTo>
                  <a:lnTo>
                    <a:pt x="665409" y="383958"/>
                  </a:lnTo>
                  <a:lnTo>
                    <a:pt x="654875" y="431144"/>
                  </a:lnTo>
                  <a:lnTo>
                    <a:pt x="637950" y="475557"/>
                  </a:lnTo>
                  <a:lnTo>
                    <a:pt x="615152" y="516682"/>
                  </a:lnTo>
                  <a:lnTo>
                    <a:pt x="586996" y="554000"/>
                  </a:lnTo>
                  <a:lnTo>
                    <a:pt x="554000" y="586996"/>
                  </a:lnTo>
                  <a:lnTo>
                    <a:pt x="516682" y="615152"/>
                  </a:lnTo>
                  <a:lnTo>
                    <a:pt x="475557" y="637950"/>
                  </a:lnTo>
                  <a:lnTo>
                    <a:pt x="431144" y="654875"/>
                  </a:lnTo>
                  <a:lnTo>
                    <a:pt x="383958" y="665409"/>
                  </a:lnTo>
                  <a:lnTo>
                    <a:pt x="334518" y="669035"/>
                  </a:lnTo>
                  <a:lnTo>
                    <a:pt x="285077" y="665409"/>
                  </a:lnTo>
                  <a:lnTo>
                    <a:pt x="237891" y="654875"/>
                  </a:lnTo>
                  <a:lnTo>
                    <a:pt x="193478" y="637950"/>
                  </a:lnTo>
                  <a:lnTo>
                    <a:pt x="152353" y="615152"/>
                  </a:lnTo>
                  <a:lnTo>
                    <a:pt x="115035" y="586996"/>
                  </a:lnTo>
                  <a:lnTo>
                    <a:pt x="82039" y="554000"/>
                  </a:lnTo>
                  <a:lnTo>
                    <a:pt x="53883" y="516682"/>
                  </a:lnTo>
                  <a:lnTo>
                    <a:pt x="31085" y="475557"/>
                  </a:lnTo>
                  <a:lnTo>
                    <a:pt x="14160" y="431144"/>
                  </a:lnTo>
                  <a:lnTo>
                    <a:pt x="3626" y="383958"/>
                  </a:lnTo>
                  <a:lnTo>
                    <a:pt x="0" y="334517"/>
                  </a:lnTo>
                  <a:close/>
                </a:path>
              </a:pathLst>
            </a:custGeom>
            <a:ln w="12700">
              <a:solidFill>
                <a:srgbClr val="E60086"/>
              </a:solidFill>
            </a:ln>
          </p:spPr>
          <p:txBody>
            <a:bodyPr wrap="square" lIns="0" tIns="0" rIns="0" bIns="0" rtlCol="0"/>
            <a:lstStyle/>
            <a:p>
              <a:endParaRPr/>
            </a:p>
          </p:txBody>
        </p:sp>
        <p:sp>
          <p:nvSpPr>
            <p:cNvPr id="20" name="object 20"/>
            <p:cNvSpPr/>
            <p:nvPr/>
          </p:nvSpPr>
          <p:spPr>
            <a:xfrm>
              <a:off x="1795272" y="4683252"/>
              <a:ext cx="9157970" cy="535305"/>
            </a:xfrm>
            <a:custGeom>
              <a:avLst/>
              <a:gdLst/>
              <a:ahLst/>
              <a:cxnLst/>
              <a:rect l="l" t="t" r="r" b="b"/>
              <a:pathLst>
                <a:path w="9157970" h="535304">
                  <a:moveTo>
                    <a:pt x="9157716" y="0"/>
                  </a:moveTo>
                  <a:lnTo>
                    <a:pt x="0" y="0"/>
                  </a:lnTo>
                  <a:lnTo>
                    <a:pt x="0" y="534924"/>
                  </a:lnTo>
                  <a:lnTo>
                    <a:pt x="9157716" y="534924"/>
                  </a:lnTo>
                  <a:lnTo>
                    <a:pt x="9157716" y="0"/>
                  </a:lnTo>
                  <a:close/>
                </a:path>
              </a:pathLst>
            </a:custGeom>
            <a:solidFill>
              <a:srgbClr val="E6505A"/>
            </a:solidFill>
          </p:spPr>
          <p:txBody>
            <a:bodyPr wrap="square" lIns="0" tIns="0" rIns="0" bIns="0" rtlCol="0"/>
            <a:lstStyle/>
            <a:p>
              <a:endParaRPr/>
            </a:p>
          </p:txBody>
        </p:sp>
        <p:sp>
          <p:nvSpPr>
            <p:cNvPr id="21" name="object 21"/>
            <p:cNvSpPr/>
            <p:nvPr/>
          </p:nvSpPr>
          <p:spPr>
            <a:xfrm>
              <a:off x="1795272" y="4683252"/>
              <a:ext cx="9157970" cy="535305"/>
            </a:xfrm>
            <a:custGeom>
              <a:avLst/>
              <a:gdLst/>
              <a:ahLst/>
              <a:cxnLst/>
              <a:rect l="l" t="t" r="r" b="b"/>
              <a:pathLst>
                <a:path w="9157970" h="535304">
                  <a:moveTo>
                    <a:pt x="0" y="534924"/>
                  </a:moveTo>
                  <a:lnTo>
                    <a:pt x="9157716" y="534924"/>
                  </a:lnTo>
                  <a:lnTo>
                    <a:pt x="9157716" y="0"/>
                  </a:lnTo>
                  <a:lnTo>
                    <a:pt x="0" y="0"/>
                  </a:lnTo>
                  <a:lnTo>
                    <a:pt x="0" y="534924"/>
                  </a:lnTo>
                  <a:close/>
                </a:path>
              </a:pathLst>
            </a:custGeom>
            <a:ln w="12700">
              <a:solidFill>
                <a:srgbClr val="FFFFFF"/>
              </a:solidFill>
            </a:ln>
          </p:spPr>
          <p:txBody>
            <a:bodyPr wrap="square" lIns="0" tIns="0" rIns="0" bIns="0" rtlCol="0"/>
            <a:lstStyle/>
            <a:p>
              <a:endParaRPr/>
            </a:p>
          </p:txBody>
        </p:sp>
        <p:sp>
          <p:nvSpPr>
            <p:cNvPr id="22" name="object 22"/>
            <p:cNvSpPr/>
            <p:nvPr/>
          </p:nvSpPr>
          <p:spPr>
            <a:xfrm>
              <a:off x="1461516" y="4616196"/>
              <a:ext cx="669290" cy="669290"/>
            </a:xfrm>
            <a:custGeom>
              <a:avLst/>
              <a:gdLst/>
              <a:ahLst/>
              <a:cxnLst/>
              <a:rect l="l" t="t" r="r" b="b"/>
              <a:pathLst>
                <a:path w="669289" h="669289">
                  <a:moveTo>
                    <a:pt x="334517" y="0"/>
                  </a:moveTo>
                  <a:lnTo>
                    <a:pt x="285077" y="3626"/>
                  </a:lnTo>
                  <a:lnTo>
                    <a:pt x="237891" y="14160"/>
                  </a:lnTo>
                  <a:lnTo>
                    <a:pt x="193478" y="31085"/>
                  </a:lnTo>
                  <a:lnTo>
                    <a:pt x="152353" y="53883"/>
                  </a:lnTo>
                  <a:lnTo>
                    <a:pt x="115035" y="82039"/>
                  </a:lnTo>
                  <a:lnTo>
                    <a:pt x="82039" y="115035"/>
                  </a:lnTo>
                  <a:lnTo>
                    <a:pt x="53883" y="152353"/>
                  </a:lnTo>
                  <a:lnTo>
                    <a:pt x="31085" y="193478"/>
                  </a:lnTo>
                  <a:lnTo>
                    <a:pt x="14160" y="237891"/>
                  </a:lnTo>
                  <a:lnTo>
                    <a:pt x="3626" y="285077"/>
                  </a:lnTo>
                  <a:lnTo>
                    <a:pt x="0" y="334517"/>
                  </a:lnTo>
                  <a:lnTo>
                    <a:pt x="3626" y="383958"/>
                  </a:lnTo>
                  <a:lnTo>
                    <a:pt x="14160" y="431144"/>
                  </a:lnTo>
                  <a:lnTo>
                    <a:pt x="31085" y="475557"/>
                  </a:lnTo>
                  <a:lnTo>
                    <a:pt x="53883" y="516682"/>
                  </a:lnTo>
                  <a:lnTo>
                    <a:pt x="82039" y="554000"/>
                  </a:lnTo>
                  <a:lnTo>
                    <a:pt x="115035" y="586996"/>
                  </a:lnTo>
                  <a:lnTo>
                    <a:pt x="152353" y="615152"/>
                  </a:lnTo>
                  <a:lnTo>
                    <a:pt x="193478" y="637950"/>
                  </a:lnTo>
                  <a:lnTo>
                    <a:pt x="237891" y="654875"/>
                  </a:lnTo>
                  <a:lnTo>
                    <a:pt x="285077" y="665409"/>
                  </a:lnTo>
                  <a:lnTo>
                    <a:pt x="334517" y="669035"/>
                  </a:lnTo>
                  <a:lnTo>
                    <a:pt x="383958" y="665409"/>
                  </a:lnTo>
                  <a:lnTo>
                    <a:pt x="431144" y="654875"/>
                  </a:lnTo>
                  <a:lnTo>
                    <a:pt x="475557" y="637950"/>
                  </a:lnTo>
                  <a:lnTo>
                    <a:pt x="516682" y="615152"/>
                  </a:lnTo>
                  <a:lnTo>
                    <a:pt x="554000" y="586996"/>
                  </a:lnTo>
                  <a:lnTo>
                    <a:pt x="586996" y="554000"/>
                  </a:lnTo>
                  <a:lnTo>
                    <a:pt x="615152" y="516682"/>
                  </a:lnTo>
                  <a:lnTo>
                    <a:pt x="637950" y="475557"/>
                  </a:lnTo>
                  <a:lnTo>
                    <a:pt x="654875" y="431144"/>
                  </a:lnTo>
                  <a:lnTo>
                    <a:pt x="665409" y="383958"/>
                  </a:lnTo>
                  <a:lnTo>
                    <a:pt x="669035" y="334517"/>
                  </a:lnTo>
                  <a:lnTo>
                    <a:pt x="665409" y="285077"/>
                  </a:lnTo>
                  <a:lnTo>
                    <a:pt x="654875" y="237891"/>
                  </a:lnTo>
                  <a:lnTo>
                    <a:pt x="637950" y="193478"/>
                  </a:lnTo>
                  <a:lnTo>
                    <a:pt x="615152" y="152353"/>
                  </a:lnTo>
                  <a:lnTo>
                    <a:pt x="586996" y="115035"/>
                  </a:lnTo>
                  <a:lnTo>
                    <a:pt x="554000" y="82039"/>
                  </a:lnTo>
                  <a:lnTo>
                    <a:pt x="516682" y="53883"/>
                  </a:lnTo>
                  <a:lnTo>
                    <a:pt x="475557" y="31085"/>
                  </a:lnTo>
                  <a:lnTo>
                    <a:pt x="431144" y="14160"/>
                  </a:lnTo>
                  <a:lnTo>
                    <a:pt x="383958" y="3626"/>
                  </a:lnTo>
                  <a:lnTo>
                    <a:pt x="334517" y="0"/>
                  </a:lnTo>
                  <a:close/>
                </a:path>
              </a:pathLst>
            </a:custGeom>
            <a:solidFill>
              <a:srgbClr val="FFFFFF"/>
            </a:solidFill>
          </p:spPr>
          <p:txBody>
            <a:bodyPr wrap="square" lIns="0" tIns="0" rIns="0" bIns="0" rtlCol="0"/>
            <a:lstStyle/>
            <a:p>
              <a:endParaRPr/>
            </a:p>
          </p:txBody>
        </p:sp>
        <p:sp>
          <p:nvSpPr>
            <p:cNvPr id="23" name="object 23"/>
            <p:cNvSpPr/>
            <p:nvPr/>
          </p:nvSpPr>
          <p:spPr>
            <a:xfrm>
              <a:off x="1461516" y="4616196"/>
              <a:ext cx="669290" cy="669290"/>
            </a:xfrm>
            <a:custGeom>
              <a:avLst/>
              <a:gdLst/>
              <a:ahLst/>
              <a:cxnLst/>
              <a:rect l="l" t="t" r="r" b="b"/>
              <a:pathLst>
                <a:path w="669289" h="669289">
                  <a:moveTo>
                    <a:pt x="0" y="334517"/>
                  </a:moveTo>
                  <a:lnTo>
                    <a:pt x="3626" y="285077"/>
                  </a:lnTo>
                  <a:lnTo>
                    <a:pt x="14160" y="237891"/>
                  </a:lnTo>
                  <a:lnTo>
                    <a:pt x="31085" y="193478"/>
                  </a:lnTo>
                  <a:lnTo>
                    <a:pt x="53883" y="152353"/>
                  </a:lnTo>
                  <a:lnTo>
                    <a:pt x="82039" y="115035"/>
                  </a:lnTo>
                  <a:lnTo>
                    <a:pt x="115035" y="82039"/>
                  </a:lnTo>
                  <a:lnTo>
                    <a:pt x="152353" y="53883"/>
                  </a:lnTo>
                  <a:lnTo>
                    <a:pt x="193478" y="31085"/>
                  </a:lnTo>
                  <a:lnTo>
                    <a:pt x="237891" y="14160"/>
                  </a:lnTo>
                  <a:lnTo>
                    <a:pt x="285077" y="3626"/>
                  </a:lnTo>
                  <a:lnTo>
                    <a:pt x="334517" y="0"/>
                  </a:lnTo>
                  <a:lnTo>
                    <a:pt x="383958" y="3626"/>
                  </a:lnTo>
                  <a:lnTo>
                    <a:pt x="431144" y="14160"/>
                  </a:lnTo>
                  <a:lnTo>
                    <a:pt x="475557" y="31085"/>
                  </a:lnTo>
                  <a:lnTo>
                    <a:pt x="516682" y="53883"/>
                  </a:lnTo>
                  <a:lnTo>
                    <a:pt x="554000" y="82039"/>
                  </a:lnTo>
                  <a:lnTo>
                    <a:pt x="586996" y="115035"/>
                  </a:lnTo>
                  <a:lnTo>
                    <a:pt x="615152" y="152353"/>
                  </a:lnTo>
                  <a:lnTo>
                    <a:pt x="637950" y="193478"/>
                  </a:lnTo>
                  <a:lnTo>
                    <a:pt x="654875" y="237891"/>
                  </a:lnTo>
                  <a:lnTo>
                    <a:pt x="665409" y="285077"/>
                  </a:lnTo>
                  <a:lnTo>
                    <a:pt x="669035" y="334517"/>
                  </a:lnTo>
                  <a:lnTo>
                    <a:pt x="665409" y="383958"/>
                  </a:lnTo>
                  <a:lnTo>
                    <a:pt x="654875" y="431144"/>
                  </a:lnTo>
                  <a:lnTo>
                    <a:pt x="637950" y="475557"/>
                  </a:lnTo>
                  <a:lnTo>
                    <a:pt x="615152" y="516682"/>
                  </a:lnTo>
                  <a:lnTo>
                    <a:pt x="586996" y="554000"/>
                  </a:lnTo>
                  <a:lnTo>
                    <a:pt x="554000" y="586996"/>
                  </a:lnTo>
                  <a:lnTo>
                    <a:pt x="516682" y="615152"/>
                  </a:lnTo>
                  <a:lnTo>
                    <a:pt x="475557" y="637950"/>
                  </a:lnTo>
                  <a:lnTo>
                    <a:pt x="431144" y="654875"/>
                  </a:lnTo>
                  <a:lnTo>
                    <a:pt x="383958" y="665409"/>
                  </a:lnTo>
                  <a:lnTo>
                    <a:pt x="334517" y="669035"/>
                  </a:lnTo>
                  <a:lnTo>
                    <a:pt x="285077" y="665409"/>
                  </a:lnTo>
                  <a:lnTo>
                    <a:pt x="237891" y="654875"/>
                  </a:lnTo>
                  <a:lnTo>
                    <a:pt x="193478" y="637950"/>
                  </a:lnTo>
                  <a:lnTo>
                    <a:pt x="152353" y="615152"/>
                  </a:lnTo>
                  <a:lnTo>
                    <a:pt x="115035" y="586996"/>
                  </a:lnTo>
                  <a:lnTo>
                    <a:pt x="82039" y="554000"/>
                  </a:lnTo>
                  <a:lnTo>
                    <a:pt x="53883" y="516682"/>
                  </a:lnTo>
                  <a:lnTo>
                    <a:pt x="31085" y="475557"/>
                  </a:lnTo>
                  <a:lnTo>
                    <a:pt x="14160" y="431144"/>
                  </a:lnTo>
                  <a:lnTo>
                    <a:pt x="3626" y="383958"/>
                  </a:lnTo>
                  <a:lnTo>
                    <a:pt x="0" y="334517"/>
                  </a:lnTo>
                  <a:close/>
                </a:path>
              </a:pathLst>
            </a:custGeom>
            <a:ln w="12700">
              <a:solidFill>
                <a:srgbClr val="E6505A"/>
              </a:solidFill>
            </a:ln>
          </p:spPr>
          <p:txBody>
            <a:bodyPr wrap="square" lIns="0" tIns="0" rIns="0" bIns="0" rtlCol="0"/>
            <a:lstStyle/>
            <a:p>
              <a:endParaRPr/>
            </a:p>
          </p:txBody>
        </p:sp>
        <p:sp>
          <p:nvSpPr>
            <p:cNvPr id="24" name="object 24"/>
            <p:cNvSpPr/>
            <p:nvPr/>
          </p:nvSpPr>
          <p:spPr>
            <a:xfrm>
              <a:off x="1356360" y="5484875"/>
              <a:ext cx="9596755" cy="535305"/>
            </a:xfrm>
            <a:custGeom>
              <a:avLst/>
              <a:gdLst/>
              <a:ahLst/>
              <a:cxnLst/>
              <a:rect l="l" t="t" r="r" b="b"/>
              <a:pathLst>
                <a:path w="9596755" h="535304">
                  <a:moveTo>
                    <a:pt x="9596628" y="0"/>
                  </a:moveTo>
                  <a:lnTo>
                    <a:pt x="0" y="0"/>
                  </a:lnTo>
                  <a:lnTo>
                    <a:pt x="0" y="534924"/>
                  </a:lnTo>
                  <a:lnTo>
                    <a:pt x="9596628" y="534924"/>
                  </a:lnTo>
                  <a:lnTo>
                    <a:pt x="9596628" y="0"/>
                  </a:lnTo>
                  <a:close/>
                </a:path>
              </a:pathLst>
            </a:custGeom>
            <a:solidFill>
              <a:srgbClr val="73C7AA"/>
            </a:solidFill>
          </p:spPr>
          <p:txBody>
            <a:bodyPr wrap="square" lIns="0" tIns="0" rIns="0" bIns="0" rtlCol="0"/>
            <a:lstStyle/>
            <a:p>
              <a:endParaRPr/>
            </a:p>
          </p:txBody>
        </p:sp>
        <p:sp>
          <p:nvSpPr>
            <p:cNvPr id="25" name="object 25"/>
            <p:cNvSpPr/>
            <p:nvPr/>
          </p:nvSpPr>
          <p:spPr>
            <a:xfrm>
              <a:off x="1356360" y="5484875"/>
              <a:ext cx="9596755" cy="535305"/>
            </a:xfrm>
            <a:custGeom>
              <a:avLst/>
              <a:gdLst/>
              <a:ahLst/>
              <a:cxnLst/>
              <a:rect l="l" t="t" r="r" b="b"/>
              <a:pathLst>
                <a:path w="9596755" h="535304">
                  <a:moveTo>
                    <a:pt x="0" y="534924"/>
                  </a:moveTo>
                  <a:lnTo>
                    <a:pt x="9596628" y="534924"/>
                  </a:lnTo>
                  <a:lnTo>
                    <a:pt x="9596628" y="0"/>
                  </a:lnTo>
                  <a:lnTo>
                    <a:pt x="0" y="0"/>
                  </a:lnTo>
                  <a:lnTo>
                    <a:pt x="0" y="534924"/>
                  </a:lnTo>
                  <a:close/>
                </a:path>
              </a:pathLst>
            </a:custGeom>
            <a:ln w="12700">
              <a:solidFill>
                <a:srgbClr val="FFFFFF"/>
              </a:solidFill>
            </a:ln>
          </p:spPr>
          <p:txBody>
            <a:bodyPr wrap="square" lIns="0" tIns="0" rIns="0" bIns="0" rtlCol="0"/>
            <a:lstStyle/>
            <a:p>
              <a:endParaRPr/>
            </a:p>
          </p:txBody>
        </p:sp>
      </p:grpSp>
      <p:sp>
        <p:nvSpPr>
          <p:cNvPr id="26" name="object 26"/>
          <p:cNvSpPr txBox="1">
            <a:spLocks noGrp="1"/>
          </p:cNvSpPr>
          <p:nvPr>
            <p:ph type="title"/>
          </p:nvPr>
        </p:nvSpPr>
        <p:spPr>
          <a:xfrm>
            <a:off x="1010518" y="548773"/>
            <a:ext cx="7430135" cy="459741"/>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EF1E1E"/>
                </a:solidFill>
              </a:rPr>
              <a:t>Liste</a:t>
            </a:r>
            <a:r>
              <a:rPr sz="2900" spc="-35" dirty="0">
                <a:solidFill>
                  <a:srgbClr val="EF1E1E"/>
                </a:solidFill>
              </a:rPr>
              <a:t> </a:t>
            </a:r>
            <a:r>
              <a:rPr sz="2900" dirty="0">
                <a:solidFill>
                  <a:srgbClr val="EF1E1E"/>
                </a:solidFill>
              </a:rPr>
              <a:t>des</a:t>
            </a:r>
            <a:r>
              <a:rPr sz="2900" spc="-10" dirty="0">
                <a:solidFill>
                  <a:srgbClr val="EF1E1E"/>
                </a:solidFill>
              </a:rPr>
              <a:t> </a:t>
            </a:r>
            <a:r>
              <a:rPr sz="2900" dirty="0">
                <a:solidFill>
                  <a:srgbClr val="EF1E1E"/>
                </a:solidFill>
              </a:rPr>
              <a:t>pièces</a:t>
            </a:r>
            <a:r>
              <a:rPr sz="2900" spc="-50" dirty="0">
                <a:solidFill>
                  <a:srgbClr val="EF1E1E"/>
                </a:solidFill>
              </a:rPr>
              <a:t> </a:t>
            </a:r>
            <a:r>
              <a:rPr sz="2900" dirty="0">
                <a:solidFill>
                  <a:srgbClr val="EF1E1E"/>
                </a:solidFill>
              </a:rPr>
              <a:t>incontournables</a:t>
            </a:r>
            <a:r>
              <a:rPr sz="2900" spc="-45" dirty="0">
                <a:solidFill>
                  <a:srgbClr val="EF1E1E"/>
                </a:solidFill>
              </a:rPr>
              <a:t> </a:t>
            </a:r>
            <a:r>
              <a:rPr sz="2900" dirty="0">
                <a:solidFill>
                  <a:srgbClr val="EF1E1E"/>
                </a:solidFill>
              </a:rPr>
              <a:t>à</a:t>
            </a:r>
            <a:r>
              <a:rPr sz="2900" spc="-15" dirty="0">
                <a:solidFill>
                  <a:srgbClr val="EF1E1E"/>
                </a:solidFill>
              </a:rPr>
              <a:t> </a:t>
            </a:r>
            <a:r>
              <a:rPr sz="2900" dirty="0">
                <a:solidFill>
                  <a:srgbClr val="EF1E1E"/>
                </a:solidFill>
              </a:rPr>
              <a:t>fournir</a:t>
            </a:r>
            <a:endParaRPr sz="2900"/>
          </a:p>
        </p:txBody>
      </p:sp>
      <p:sp>
        <p:nvSpPr>
          <p:cNvPr id="27" name="object 27"/>
          <p:cNvSpPr txBox="1"/>
          <p:nvPr/>
        </p:nvSpPr>
        <p:spPr>
          <a:xfrm>
            <a:off x="1729869" y="1591436"/>
            <a:ext cx="8905875" cy="4510850"/>
          </a:xfrm>
          <a:prstGeom prst="rect">
            <a:avLst/>
          </a:prstGeom>
        </p:spPr>
        <p:txBody>
          <a:bodyPr vert="horz" wrap="square" lIns="0" tIns="12065" rIns="0" bIns="0" rtlCol="0">
            <a:spAutoFit/>
          </a:bodyPr>
          <a:lstStyle/>
          <a:p>
            <a:pPr marL="50800">
              <a:lnSpc>
                <a:spcPct val="100000"/>
              </a:lnSpc>
              <a:spcBef>
                <a:spcPts val="95"/>
              </a:spcBef>
            </a:pPr>
            <a:r>
              <a:rPr sz="1600" spc="-5" dirty="0">
                <a:solidFill>
                  <a:srgbClr val="FFFFFF"/>
                </a:solidFill>
                <a:latin typeface="Arial MT"/>
                <a:cs typeface="Arial MT"/>
              </a:rPr>
              <a:t>l'arrêté</a:t>
            </a:r>
            <a:r>
              <a:rPr sz="1600" dirty="0">
                <a:solidFill>
                  <a:srgbClr val="FFFFFF"/>
                </a:solidFill>
                <a:latin typeface="Arial MT"/>
                <a:cs typeface="Arial MT"/>
              </a:rPr>
              <a:t> </a:t>
            </a:r>
            <a:r>
              <a:rPr sz="1600" spc="-5" dirty="0">
                <a:solidFill>
                  <a:srgbClr val="FFFFFF"/>
                </a:solidFill>
                <a:latin typeface="Arial MT"/>
                <a:cs typeface="Arial MT"/>
              </a:rPr>
              <a:t>de</a:t>
            </a:r>
            <a:r>
              <a:rPr sz="1600" dirty="0">
                <a:solidFill>
                  <a:srgbClr val="FFFFFF"/>
                </a:solidFill>
                <a:latin typeface="Arial MT"/>
                <a:cs typeface="Arial MT"/>
              </a:rPr>
              <a:t> </a:t>
            </a:r>
            <a:r>
              <a:rPr sz="1600" spc="-5" dirty="0">
                <a:solidFill>
                  <a:srgbClr val="FFFFFF"/>
                </a:solidFill>
                <a:latin typeface="Arial MT"/>
                <a:cs typeface="Arial MT"/>
              </a:rPr>
              <a:t>titularisation</a:t>
            </a:r>
            <a:endParaRPr sz="1600">
              <a:latin typeface="Arial MT"/>
              <a:cs typeface="Arial MT"/>
            </a:endParaRPr>
          </a:p>
          <a:p>
            <a:pPr>
              <a:lnSpc>
                <a:spcPct val="100000"/>
              </a:lnSpc>
            </a:pPr>
            <a:endParaRPr sz="1800">
              <a:latin typeface="Arial MT"/>
              <a:cs typeface="Arial MT"/>
            </a:endParaRPr>
          </a:p>
          <a:p>
            <a:pPr>
              <a:lnSpc>
                <a:spcPct val="100000"/>
              </a:lnSpc>
              <a:spcBef>
                <a:spcPts val="25"/>
              </a:spcBef>
            </a:pPr>
            <a:endParaRPr sz="2000">
              <a:latin typeface="Arial MT"/>
              <a:cs typeface="Arial MT"/>
            </a:endParaRPr>
          </a:p>
          <a:p>
            <a:pPr marL="490220">
              <a:lnSpc>
                <a:spcPct val="100000"/>
              </a:lnSpc>
            </a:pPr>
            <a:r>
              <a:rPr sz="1600" spc="-5" dirty="0">
                <a:solidFill>
                  <a:srgbClr val="FFFFFF"/>
                </a:solidFill>
                <a:latin typeface="Arial MT"/>
                <a:cs typeface="Arial MT"/>
              </a:rPr>
              <a:t>l'arrêté</a:t>
            </a:r>
            <a:r>
              <a:rPr sz="1600" spc="5" dirty="0">
                <a:solidFill>
                  <a:srgbClr val="FFFFFF"/>
                </a:solidFill>
                <a:latin typeface="Arial MT"/>
                <a:cs typeface="Arial MT"/>
              </a:rPr>
              <a:t> </a:t>
            </a:r>
            <a:r>
              <a:rPr sz="1600" spc="-5" dirty="0">
                <a:solidFill>
                  <a:srgbClr val="FFFFFF"/>
                </a:solidFill>
                <a:latin typeface="Arial MT"/>
                <a:cs typeface="Arial MT"/>
              </a:rPr>
              <a:t>portant</a:t>
            </a:r>
            <a:r>
              <a:rPr sz="1600" spc="20" dirty="0">
                <a:solidFill>
                  <a:srgbClr val="FFFFFF"/>
                </a:solidFill>
                <a:latin typeface="Arial MT"/>
                <a:cs typeface="Arial MT"/>
              </a:rPr>
              <a:t> </a:t>
            </a:r>
            <a:r>
              <a:rPr sz="1600" spc="-5" dirty="0">
                <a:solidFill>
                  <a:srgbClr val="FFFFFF"/>
                </a:solidFill>
                <a:latin typeface="Arial MT"/>
                <a:cs typeface="Arial MT"/>
              </a:rPr>
              <a:t>l'indice</a:t>
            </a:r>
            <a:r>
              <a:rPr sz="1600" spc="-15" dirty="0">
                <a:solidFill>
                  <a:srgbClr val="FFFFFF"/>
                </a:solidFill>
                <a:latin typeface="Arial MT"/>
                <a:cs typeface="Arial MT"/>
              </a:rPr>
              <a:t> </a:t>
            </a:r>
            <a:r>
              <a:rPr sz="1600" spc="-5" dirty="0">
                <a:solidFill>
                  <a:srgbClr val="FFFFFF"/>
                </a:solidFill>
                <a:latin typeface="Arial MT"/>
                <a:cs typeface="Arial MT"/>
              </a:rPr>
              <a:t>à date</a:t>
            </a:r>
            <a:r>
              <a:rPr sz="1600" spc="10" dirty="0">
                <a:solidFill>
                  <a:srgbClr val="FFFFFF"/>
                </a:solidFill>
                <a:latin typeface="Arial MT"/>
                <a:cs typeface="Arial MT"/>
              </a:rPr>
              <a:t> </a:t>
            </a:r>
            <a:r>
              <a:rPr sz="1600" spc="-5" dirty="0">
                <a:solidFill>
                  <a:srgbClr val="FFFFFF"/>
                </a:solidFill>
                <a:latin typeface="Arial MT"/>
                <a:cs typeface="Arial MT"/>
              </a:rPr>
              <a:t>de </a:t>
            </a:r>
            <a:r>
              <a:rPr sz="1600" dirty="0">
                <a:solidFill>
                  <a:srgbClr val="FFFFFF"/>
                </a:solidFill>
                <a:latin typeface="Arial MT"/>
                <a:cs typeface="Arial MT"/>
              </a:rPr>
              <a:t>la</a:t>
            </a:r>
            <a:r>
              <a:rPr sz="1600" spc="-10" dirty="0">
                <a:solidFill>
                  <a:srgbClr val="FFFFFF"/>
                </a:solidFill>
                <a:latin typeface="Arial MT"/>
                <a:cs typeface="Arial MT"/>
              </a:rPr>
              <a:t> </a:t>
            </a:r>
            <a:r>
              <a:rPr sz="1600" spc="-5" dirty="0">
                <a:solidFill>
                  <a:srgbClr val="FFFFFF"/>
                </a:solidFill>
                <a:latin typeface="Arial MT"/>
                <a:cs typeface="Arial MT"/>
              </a:rPr>
              <a:t>demande</a:t>
            </a:r>
            <a:endParaRPr sz="1600">
              <a:latin typeface="Arial MT"/>
              <a:cs typeface="Arial MT"/>
            </a:endParaRPr>
          </a:p>
          <a:p>
            <a:pPr>
              <a:lnSpc>
                <a:spcPct val="100000"/>
              </a:lnSpc>
            </a:pPr>
            <a:endParaRPr sz="1800">
              <a:latin typeface="Arial MT"/>
              <a:cs typeface="Arial MT"/>
            </a:endParaRPr>
          </a:p>
          <a:p>
            <a:pPr>
              <a:lnSpc>
                <a:spcPct val="100000"/>
              </a:lnSpc>
              <a:spcBef>
                <a:spcPts val="25"/>
              </a:spcBef>
            </a:pPr>
            <a:endParaRPr sz="2000">
              <a:latin typeface="Arial MT"/>
              <a:cs typeface="Arial MT"/>
            </a:endParaRPr>
          </a:p>
          <a:p>
            <a:pPr marL="691515">
              <a:lnSpc>
                <a:spcPct val="100000"/>
              </a:lnSpc>
            </a:pPr>
            <a:r>
              <a:rPr sz="1600" spc="-5" dirty="0">
                <a:solidFill>
                  <a:srgbClr val="FFFFFF"/>
                </a:solidFill>
                <a:latin typeface="Arial MT"/>
                <a:cs typeface="Arial MT"/>
              </a:rPr>
              <a:t>les cadres</a:t>
            </a:r>
            <a:r>
              <a:rPr sz="1600" spc="20" dirty="0">
                <a:solidFill>
                  <a:srgbClr val="FFFFFF"/>
                </a:solidFill>
                <a:latin typeface="Arial MT"/>
                <a:cs typeface="Arial MT"/>
              </a:rPr>
              <a:t> </a:t>
            </a:r>
            <a:r>
              <a:rPr sz="1600" spc="-5" dirty="0">
                <a:solidFill>
                  <a:srgbClr val="FFFFFF"/>
                </a:solidFill>
                <a:latin typeface="Arial MT"/>
                <a:cs typeface="Arial MT"/>
              </a:rPr>
              <a:t>E</a:t>
            </a:r>
            <a:r>
              <a:rPr sz="1600" dirty="0">
                <a:solidFill>
                  <a:srgbClr val="FFFFFF"/>
                </a:solidFill>
                <a:latin typeface="Arial MT"/>
                <a:cs typeface="Arial MT"/>
              </a:rPr>
              <a:t> </a:t>
            </a:r>
            <a:r>
              <a:rPr sz="1600" spc="-5" dirty="0">
                <a:solidFill>
                  <a:srgbClr val="FFFFFF"/>
                </a:solidFill>
                <a:latin typeface="Arial MT"/>
                <a:cs typeface="Arial MT"/>
              </a:rPr>
              <a:t>et</a:t>
            </a:r>
            <a:r>
              <a:rPr sz="1600" spc="10" dirty="0">
                <a:solidFill>
                  <a:srgbClr val="FFFFFF"/>
                </a:solidFill>
                <a:latin typeface="Arial MT"/>
                <a:cs typeface="Arial MT"/>
              </a:rPr>
              <a:t> </a:t>
            </a:r>
            <a:r>
              <a:rPr sz="1600" spc="-5" dirty="0">
                <a:solidFill>
                  <a:srgbClr val="FFFFFF"/>
                </a:solidFill>
                <a:latin typeface="Arial MT"/>
                <a:cs typeface="Arial MT"/>
              </a:rPr>
              <a:t>F</a:t>
            </a:r>
            <a:r>
              <a:rPr sz="1600" spc="10" dirty="0">
                <a:solidFill>
                  <a:srgbClr val="FFFFFF"/>
                </a:solidFill>
                <a:latin typeface="Arial MT"/>
                <a:cs typeface="Arial MT"/>
              </a:rPr>
              <a:t> </a:t>
            </a:r>
            <a:r>
              <a:rPr sz="1600" spc="-5" dirty="0">
                <a:solidFill>
                  <a:srgbClr val="FFFFFF"/>
                </a:solidFill>
                <a:latin typeface="Arial MT"/>
                <a:cs typeface="Arial MT"/>
              </a:rPr>
              <a:t>indiquant</a:t>
            </a:r>
            <a:r>
              <a:rPr sz="1600" spc="5" dirty="0">
                <a:solidFill>
                  <a:srgbClr val="FFFFFF"/>
                </a:solidFill>
                <a:latin typeface="Arial MT"/>
                <a:cs typeface="Arial MT"/>
              </a:rPr>
              <a:t> </a:t>
            </a:r>
            <a:r>
              <a:rPr sz="1600" spc="-5" dirty="0">
                <a:solidFill>
                  <a:srgbClr val="FFFFFF"/>
                </a:solidFill>
                <a:latin typeface="Arial MT"/>
                <a:cs typeface="Arial MT"/>
              </a:rPr>
              <a:t>les</a:t>
            </a:r>
            <a:r>
              <a:rPr sz="1600" dirty="0">
                <a:solidFill>
                  <a:srgbClr val="FFFFFF"/>
                </a:solidFill>
                <a:latin typeface="Arial MT"/>
                <a:cs typeface="Arial MT"/>
              </a:rPr>
              <a:t> </a:t>
            </a:r>
            <a:r>
              <a:rPr sz="1600" spc="-5" dirty="0">
                <a:solidFill>
                  <a:srgbClr val="FFFFFF"/>
                </a:solidFill>
                <a:latin typeface="Arial MT"/>
                <a:cs typeface="Arial MT"/>
              </a:rPr>
              <a:t>services continus</a:t>
            </a:r>
            <a:r>
              <a:rPr sz="1600" spc="15" dirty="0">
                <a:solidFill>
                  <a:srgbClr val="FFFFFF"/>
                </a:solidFill>
                <a:latin typeface="Arial MT"/>
                <a:cs typeface="Arial MT"/>
              </a:rPr>
              <a:t> </a:t>
            </a:r>
            <a:r>
              <a:rPr sz="1600" spc="-5" dirty="0">
                <a:solidFill>
                  <a:srgbClr val="FFFFFF"/>
                </a:solidFill>
                <a:latin typeface="Arial MT"/>
                <a:cs typeface="Arial MT"/>
              </a:rPr>
              <a:t>et</a:t>
            </a:r>
            <a:r>
              <a:rPr sz="1600" dirty="0">
                <a:solidFill>
                  <a:srgbClr val="FFFFFF"/>
                </a:solidFill>
                <a:latin typeface="Arial MT"/>
                <a:cs typeface="Arial MT"/>
              </a:rPr>
              <a:t> </a:t>
            </a:r>
            <a:r>
              <a:rPr sz="1600" spc="-5" dirty="0">
                <a:solidFill>
                  <a:srgbClr val="FFFFFF"/>
                </a:solidFill>
                <a:latin typeface="Arial MT"/>
                <a:cs typeface="Arial MT"/>
              </a:rPr>
              <a:t>discontinus</a:t>
            </a:r>
            <a:endParaRPr sz="1600">
              <a:latin typeface="Arial MT"/>
              <a:cs typeface="Arial MT"/>
            </a:endParaRPr>
          </a:p>
          <a:p>
            <a:pPr>
              <a:lnSpc>
                <a:spcPct val="100000"/>
              </a:lnSpc>
            </a:pPr>
            <a:endParaRPr sz="1800">
              <a:latin typeface="Arial MT"/>
              <a:cs typeface="Arial MT"/>
            </a:endParaRPr>
          </a:p>
          <a:p>
            <a:pPr>
              <a:lnSpc>
                <a:spcPct val="100000"/>
              </a:lnSpc>
              <a:spcBef>
                <a:spcPts val="40"/>
              </a:spcBef>
            </a:pPr>
            <a:endParaRPr sz="1500">
              <a:latin typeface="Arial MT"/>
              <a:cs typeface="Arial MT"/>
            </a:endParaRPr>
          </a:p>
          <a:p>
            <a:pPr marL="691515" marR="88265">
              <a:lnSpc>
                <a:spcPts val="1660"/>
              </a:lnSpc>
              <a:spcBef>
                <a:spcPts val="5"/>
              </a:spcBef>
            </a:pPr>
            <a:r>
              <a:rPr sz="1600" spc="-5" dirty="0">
                <a:solidFill>
                  <a:srgbClr val="FFFFFF"/>
                </a:solidFill>
                <a:latin typeface="Arial MT"/>
                <a:cs typeface="Arial MT"/>
              </a:rPr>
              <a:t>le</a:t>
            </a:r>
            <a:r>
              <a:rPr sz="1600" spc="5" dirty="0">
                <a:solidFill>
                  <a:srgbClr val="FFFFFF"/>
                </a:solidFill>
                <a:latin typeface="Arial MT"/>
                <a:cs typeface="Arial MT"/>
              </a:rPr>
              <a:t> </a:t>
            </a:r>
            <a:r>
              <a:rPr sz="1600" spc="-5" dirty="0">
                <a:solidFill>
                  <a:srgbClr val="FFFFFF"/>
                </a:solidFill>
                <a:latin typeface="Arial MT"/>
                <a:cs typeface="Arial MT"/>
              </a:rPr>
              <a:t>diplôme</a:t>
            </a:r>
            <a:r>
              <a:rPr sz="1600" spc="5" dirty="0">
                <a:solidFill>
                  <a:srgbClr val="FFFFFF"/>
                </a:solidFill>
                <a:latin typeface="Arial MT"/>
                <a:cs typeface="Arial MT"/>
              </a:rPr>
              <a:t> </a:t>
            </a:r>
            <a:r>
              <a:rPr sz="1600" spc="-10" dirty="0">
                <a:solidFill>
                  <a:srgbClr val="FFFFFF"/>
                </a:solidFill>
                <a:latin typeface="Arial MT"/>
                <a:cs typeface="Arial MT"/>
              </a:rPr>
              <a:t>d'infirmier,</a:t>
            </a:r>
            <a:r>
              <a:rPr sz="1600" spc="5" dirty="0">
                <a:solidFill>
                  <a:srgbClr val="FFFFFF"/>
                </a:solidFill>
                <a:latin typeface="Arial MT"/>
                <a:cs typeface="Arial MT"/>
              </a:rPr>
              <a:t> </a:t>
            </a:r>
            <a:r>
              <a:rPr sz="1600" spc="-5" dirty="0">
                <a:solidFill>
                  <a:srgbClr val="FFFFFF"/>
                </a:solidFill>
                <a:latin typeface="Arial MT"/>
                <a:cs typeface="Arial MT"/>
              </a:rPr>
              <a:t>de</a:t>
            </a:r>
            <a:r>
              <a:rPr sz="1600" spc="25" dirty="0">
                <a:solidFill>
                  <a:srgbClr val="FFFFFF"/>
                </a:solidFill>
                <a:latin typeface="Arial MT"/>
                <a:cs typeface="Arial MT"/>
              </a:rPr>
              <a:t> </a:t>
            </a:r>
            <a:r>
              <a:rPr sz="1600" spc="-5" dirty="0">
                <a:solidFill>
                  <a:srgbClr val="FFFFFF"/>
                </a:solidFill>
                <a:latin typeface="Arial MT"/>
                <a:cs typeface="Arial MT"/>
              </a:rPr>
              <a:t>sage-femme</a:t>
            </a:r>
            <a:r>
              <a:rPr sz="1600" spc="20" dirty="0">
                <a:solidFill>
                  <a:srgbClr val="FFFFFF"/>
                </a:solidFill>
                <a:latin typeface="Arial MT"/>
                <a:cs typeface="Arial MT"/>
              </a:rPr>
              <a:t> </a:t>
            </a:r>
            <a:r>
              <a:rPr sz="1600" spc="-5" dirty="0">
                <a:solidFill>
                  <a:srgbClr val="FFFFFF"/>
                </a:solidFill>
                <a:latin typeface="Arial MT"/>
                <a:cs typeface="Arial MT"/>
              </a:rPr>
              <a:t>et</a:t>
            </a:r>
            <a:r>
              <a:rPr sz="1600" spc="5" dirty="0">
                <a:solidFill>
                  <a:srgbClr val="FFFFFF"/>
                </a:solidFill>
                <a:latin typeface="Arial MT"/>
                <a:cs typeface="Arial MT"/>
              </a:rPr>
              <a:t> </a:t>
            </a:r>
            <a:r>
              <a:rPr sz="1600" spc="-5" dirty="0">
                <a:solidFill>
                  <a:srgbClr val="FFFFFF"/>
                </a:solidFill>
                <a:latin typeface="Arial MT"/>
                <a:cs typeface="Arial MT"/>
              </a:rPr>
              <a:t>d'assistance</a:t>
            </a:r>
            <a:r>
              <a:rPr sz="1600" spc="5" dirty="0">
                <a:solidFill>
                  <a:srgbClr val="FFFFFF"/>
                </a:solidFill>
                <a:latin typeface="Arial MT"/>
                <a:cs typeface="Arial MT"/>
              </a:rPr>
              <a:t> </a:t>
            </a:r>
            <a:r>
              <a:rPr sz="1600" spc="-5" dirty="0">
                <a:solidFill>
                  <a:srgbClr val="FFFFFF"/>
                </a:solidFill>
                <a:latin typeface="Arial MT"/>
                <a:cs typeface="Arial MT"/>
              </a:rPr>
              <a:t>sociale,</a:t>
            </a:r>
            <a:r>
              <a:rPr sz="1600" dirty="0">
                <a:solidFill>
                  <a:srgbClr val="FFFFFF"/>
                </a:solidFill>
                <a:latin typeface="Arial MT"/>
                <a:cs typeface="Arial MT"/>
              </a:rPr>
              <a:t> </a:t>
            </a:r>
            <a:r>
              <a:rPr sz="1600" spc="-5" dirty="0">
                <a:solidFill>
                  <a:srgbClr val="FFFFFF"/>
                </a:solidFill>
                <a:latin typeface="Arial MT"/>
                <a:cs typeface="Arial MT"/>
              </a:rPr>
              <a:t>ou</a:t>
            </a:r>
            <a:r>
              <a:rPr sz="1600" spc="5" dirty="0">
                <a:solidFill>
                  <a:srgbClr val="FFFFFF"/>
                </a:solidFill>
                <a:latin typeface="Arial MT"/>
                <a:cs typeface="Arial MT"/>
              </a:rPr>
              <a:t> </a:t>
            </a:r>
            <a:r>
              <a:rPr sz="1600" dirty="0">
                <a:solidFill>
                  <a:srgbClr val="FFFFFF"/>
                </a:solidFill>
                <a:latin typeface="Arial MT"/>
                <a:cs typeface="Arial MT"/>
              </a:rPr>
              <a:t>le</a:t>
            </a:r>
            <a:r>
              <a:rPr sz="1600" spc="5" dirty="0">
                <a:solidFill>
                  <a:srgbClr val="FFFFFF"/>
                </a:solidFill>
                <a:latin typeface="Arial MT"/>
                <a:cs typeface="Arial MT"/>
              </a:rPr>
              <a:t> </a:t>
            </a:r>
            <a:r>
              <a:rPr sz="1600" spc="-5" dirty="0">
                <a:solidFill>
                  <a:srgbClr val="FFFFFF"/>
                </a:solidFill>
                <a:latin typeface="Arial MT"/>
                <a:cs typeface="Arial MT"/>
              </a:rPr>
              <a:t>certificat</a:t>
            </a:r>
            <a:r>
              <a:rPr sz="1600" spc="5" dirty="0">
                <a:solidFill>
                  <a:srgbClr val="FFFFFF"/>
                </a:solidFill>
                <a:latin typeface="Arial MT"/>
                <a:cs typeface="Arial MT"/>
              </a:rPr>
              <a:t> </a:t>
            </a:r>
            <a:r>
              <a:rPr sz="1600" spc="-5" dirty="0">
                <a:solidFill>
                  <a:srgbClr val="FFFFFF"/>
                </a:solidFill>
                <a:latin typeface="Arial MT"/>
                <a:cs typeface="Arial MT"/>
              </a:rPr>
              <a:t>de</a:t>
            </a:r>
            <a:r>
              <a:rPr sz="1600" spc="10" dirty="0">
                <a:solidFill>
                  <a:srgbClr val="FFFFFF"/>
                </a:solidFill>
                <a:latin typeface="Arial MT"/>
                <a:cs typeface="Arial MT"/>
              </a:rPr>
              <a:t> </a:t>
            </a:r>
            <a:r>
              <a:rPr sz="1600" spc="-5" dirty="0">
                <a:solidFill>
                  <a:srgbClr val="FFFFFF"/>
                </a:solidFill>
                <a:latin typeface="Arial MT"/>
                <a:cs typeface="Arial MT"/>
              </a:rPr>
              <a:t>scolarité</a:t>
            </a:r>
            <a:r>
              <a:rPr sz="1600" spc="5" dirty="0">
                <a:solidFill>
                  <a:srgbClr val="FFFFFF"/>
                </a:solidFill>
                <a:latin typeface="Arial MT"/>
                <a:cs typeface="Arial MT"/>
              </a:rPr>
              <a:t> </a:t>
            </a:r>
            <a:r>
              <a:rPr sz="1600" dirty="0">
                <a:solidFill>
                  <a:srgbClr val="FFFFFF"/>
                </a:solidFill>
                <a:latin typeface="Arial MT"/>
                <a:cs typeface="Arial MT"/>
              </a:rPr>
              <a:t>si </a:t>
            </a:r>
            <a:r>
              <a:rPr sz="1600" spc="-430" dirty="0">
                <a:solidFill>
                  <a:srgbClr val="FFFFFF"/>
                </a:solidFill>
                <a:latin typeface="Arial MT"/>
                <a:cs typeface="Arial MT"/>
              </a:rPr>
              <a:t> </a:t>
            </a:r>
            <a:r>
              <a:rPr sz="1600" spc="-5" dirty="0">
                <a:solidFill>
                  <a:srgbClr val="FFFFFF"/>
                </a:solidFill>
                <a:latin typeface="Arial MT"/>
                <a:cs typeface="Arial MT"/>
              </a:rPr>
              <a:t>celui-ci</a:t>
            </a:r>
            <a:r>
              <a:rPr sz="1600" spc="-10" dirty="0">
                <a:solidFill>
                  <a:srgbClr val="FFFFFF"/>
                </a:solidFill>
                <a:latin typeface="Arial MT"/>
                <a:cs typeface="Arial MT"/>
              </a:rPr>
              <a:t> </a:t>
            </a:r>
            <a:r>
              <a:rPr sz="1600" spc="-5" dirty="0">
                <a:solidFill>
                  <a:srgbClr val="FFFFFF"/>
                </a:solidFill>
                <a:latin typeface="Arial MT"/>
                <a:cs typeface="Arial MT"/>
              </a:rPr>
              <a:t>mentionne</a:t>
            </a:r>
            <a:r>
              <a:rPr sz="1600" spc="10" dirty="0">
                <a:solidFill>
                  <a:srgbClr val="FFFFFF"/>
                </a:solidFill>
                <a:latin typeface="Arial MT"/>
                <a:cs typeface="Arial MT"/>
              </a:rPr>
              <a:t> </a:t>
            </a:r>
            <a:r>
              <a:rPr sz="1600" spc="-5" dirty="0">
                <a:solidFill>
                  <a:srgbClr val="FFFFFF"/>
                </a:solidFill>
                <a:latin typeface="Arial MT"/>
                <a:cs typeface="Arial MT"/>
              </a:rPr>
              <a:t>la date</a:t>
            </a:r>
            <a:r>
              <a:rPr sz="1600" spc="-10" dirty="0">
                <a:solidFill>
                  <a:srgbClr val="FFFFFF"/>
                </a:solidFill>
                <a:latin typeface="Arial MT"/>
                <a:cs typeface="Arial MT"/>
              </a:rPr>
              <a:t> </a:t>
            </a:r>
            <a:r>
              <a:rPr sz="1600" spc="-5" dirty="0">
                <a:solidFill>
                  <a:srgbClr val="FFFFFF"/>
                </a:solidFill>
                <a:latin typeface="Arial MT"/>
                <a:cs typeface="Arial MT"/>
              </a:rPr>
              <a:t>du</a:t>
            </a:r>
            <a:r>
              <a:rPr sz="1600" spc="15" dirty="0">
                <a:solidFill>
                  <a:srgbClr val="FFFFFF"/>
                </a:solidFill>
                <a:latin typeface="Arial MT"/>
                <a:cs typeface="Arial MT"/>
              </a:rPr>
              <a:t> </a:t>
            </a:r>
            <a:r>
              <a:rPr sz="1600" spc="-5" dirty="0">
                <a:solidFill>
                  <a:srgbClr val="FFFFFF"/>
                </a:solidFill>
                <a:latin typeface="Arial MT"/>
                <a:cs typeface="Arial MT"/>
              </a:rPr>
              <a:t>diplôme</a:t>
            </a:r>
            <a:endParaRPr sz="1600">
              <a:latin typeface="Arial MT"/>
              <a:cs typeface="Arial MT"/>
            </a:endParaRPr>
          </a:p>
          <a:p>
            <a:pPr>
              <a:lnSpc>
                <a:spcPct val="100000"/>
              </a:lnSpc>
            </a:pPr>
            <a:endParaRPr sz="1800">
              <a:latin typeface="Arial MT"/>
              <a:cs typeface="Arial MT"/>
            </a:endParaRPr>
          </a:p>
          <a:p>
            <a:pPr marL="490220">
              <a:lnSpc>
                <a:spcPct val="100000"/>
              </a:lnSpc>
              <a:spcBef>
                <a:spcPts val="1480"/>
              </a:spcBef>
            </a:pPr>
            <a:r>
              <a:rPr sz="1600" spc="-5" dirty="0">
                <a:solidFill>
                  <a:srgbClr val="FFFFFF"/>
                </a:solidFill>
                <a:latin typeface="Arial MT"/>
                <a:cs typeface="Arial MT"/>
              </a:rPr>
              <a:t>le</a:t>
            </a:r>
            <a:r>
              <a:rPr sz="1600" dirty="0">
                <a:solidFill>
                  <a:srgbClr val="FFFFFF"/>
                </a:solidFill>
                <a:latin typeface="Arial MT"/>
                <a:cs typeface="Arial MT"/>
              </a:rPr>
              <a:t> </a:t>
            </a:r>
            <a:r>
              <a:rPr sz="1600" spc="-5" dirty="0">
                <a:solidFill>
                  <a:srgbClr val="FFFFFF"/>
                </a:solidFill>
                <a:latin typeface="Arial MT"/>
                <a:cs typeface="Arial MT"/>
              </a:rPr>
              <a:t>certificat d'exercice</a:t>
            </a:r>
            <a:r>
              <a:rPr sz="1600" spc="25" dirty="0">
                <a:solidFill>
                  <a:srgbClr val="FFFFFF"/>
                </a:solidFill>
                <a:latin typeface="Arial MT"/>
                <a:cs typeface="Arial MT"/>
              </a:rPr>
              <a:t> </a:t>
            </a:r>
            <a:r>
              <a:rPr sz="1600" spc="-5" dirty="0">
                <a:solidFill>
                  <a:srgbClr val="FFFFFF"/>
                </a:solidFill>
                <a:latin typeface="Arial MT"/>
                <a:cs typeface="Arial MT"/>
              </a:rPr>
              <a:t>pour</a:t>
            </a:r>
            <a:r>
              <a:rPr sz="1600" spc="15" dirty="0">
                <a:solidFill>
                  <a:srgbClr val="FFFFFF"/>
                </a:solidFill>
                <a:latin typeface="Arial MT"/>
                <a:cs typeface="Arial MT"/>
              </a:rPr>
              <a:t> </a:t>
            </a:r>
            <a:r>
              <a:rPr sz="1600" spc="-5" dirty="0">
                <a:solidFill>
                  <a:srgbClr val="FFFFFF"/>
                </a:solidFill>
                <a:latin typeface="Arial MT"/>
                <a:cs typeface="Arial MT"/>
              </a:rPr>
              <a:t>les</a:t>
            </a:r>
            <a:r>
              <a:rPr sz="1600" dirty="0">
                <a:solidFill>
                  <a:srgbClr val="FFFFFF"/>
                </a:solidFill>
                <a:latin typeface="Arial MT"/>
                <a:cs typeface="Arial MT"/>
              </a:rPr>
              <a:t> </a:t>
            </a:r>
            <a:r>
              <a:rPr sz="1600" spc="-5" dirty="0">
                <a:solidFill>
                  <a:srgbClr val="FFFFFF"/>
                </a:solidFill>
                <a:latin typeface="Arial MT"/>
                <a:cs typeface="Arial MT"/>
              </a:rPr>
              <a:t>périodes</a:t>
            </a:r>
            <a:r>
              <a:rPr sz="1600" spc="20" dirty="0">
                <a:solidFill>
                  <a:srgbClr val="FFFFFF"/>
                </a:solidFill>
                <a:latin typeface="Arial MT"/>
                <a:cs typeface="Arial MT"/>
              </a:rPr>
              <a:t> </a:t>
            </a:r>
            <a:r>
              <a:rPr sz="1600" spc="-5" dirty="0">
                <a:solidFill>
                  <a:srgbClr val="FFFFFF"/>
                </a:solidFill>
                <a:latin typeface="Arial MT"/>
                <a:cs typeface="Arial MT"/>
              </a:rPr>
              <a:t>effectuées</a:t>
            </a:r>
            <a:r>
              <a:rPr sz="1600" spc="15" dirty="0">
                <a:solidFill>
                  <a:srgbClr val="FFFFFF"/>
                </a:solidFill>
                <a:latin typeface="Arial MT"/>
                <a:cs typeface="Arial MT"/>
              </a:rPr>
              <a:t> </a:t>
            </a:r>
            <a:r>
              <a:rPr sz="1600" spc="-5" dirty="0">
                <a:solidFill>
                  <a:srgbClr val="FFFFFF"/>
                </a:solidFill>
                <a:latin typeface="Arial MT"/>
                <a:cs typeface="Arial MT"/>
              </a:rPr>
              <a:t>auprès</a:t>
            </a:r>
            <a:r>
              <a:rPr sz="1600" spc="10" dirty="0">
                <a:solidFill>
                  <a:srgbClr val="FFFFFF"/>
                </a:solidFill>
                <a:latin typeface="Arial MT"/>
                <a:cs typeface="Arial MT"/>
              </a:rPr>
              <a:t> </a:t>
            </a:r>
            <a:r>
              <a:rPr sz="1600" spc="-5" dirty="0">
                <a:solidFill>
                  <a:srgbClr val="FFFFFF"/>
                </a:solidFill>
                <a:latin typeface="Arial MT"/>
                <a:cs typeface="Arial MT"/>
              </a:rPr>
              <a:t>d'un</a:t>
            </a:r>
            <a:r>
              <a:rPr sz="1600" spc="10" dirty="0">
                <a:solidFill>
                  <a:srgbClr val="FFFFFF"/>
                </a:solidFill>
                <a:latin typeface="Arial MT"/>
                <a:cs typeface="Arial MT"/>
              </a:rPr>
              <a:t> </a:t>
            </a:r>
            <a:r>
              <a:rPr sz="1600" spc="-5" dirty="0">
                <a:solidFill>
                  <a:srgbClr val="FFFFFF"/>
                </a:solidFill>
                <a:latin typeface="Arial MT"/>
                <a:cs typeface="Arial MT"/>
              </a:rPr>
              <a:t>ministère</a:t>
            </a:r>
            <a:endParaRPr sz="1600">
              <a:latin typeface="Arial MT"/>
              <a:cs typeface="Arial MT"/>
            </a:endParaRPr>
          </a:p>
          <a:p>
            <a:pPr>
              <a:lnSpc>
                <a:spcPct val="100000"/>
              </a:lnSpc>
            </a:pPr>
            <a:endParaRPr sz="1800">
              <a:latin typeface="Arial MT"/>
              <a:cs typeface="Arial MT"/>
            </a:endParaRPr>
          </a:p>
          <a:p>
            <a:pPr marL="50800">
              <a:lnSpc>
                <a:spcPts val="1789"/>
              </a:lnSpc>
              <a:spcBef>
                <a:spcPts val="1500"/>
              </a:spcBef>
            </a:pPr>
            <a:r>
              <a:rPr sz="1600" spc="-5" dirty="0">
                <a:solidFill>
                  <a:srgbClr val="FFFFFF"/>
                </a:solidFill>
                <a:latin typeface="Arial MT"/>
                <a:cs typeface="Arial MT"/>
              </a:rPr>
              <a:t>l'attestation</a:t>
            </a:r>
            <a:r>
              <a:rPr sz="1600" spc="5" dirty="0">
                <a:solidFill>
                  <a:srgbClr val="FFFFFF"/>
                </a:solidFill>
                <a:latin typeface="Arial MT"/>
                <a:cs typeface="Arial MT"/>
              </a:rPr>
              <a:t> </a:t>
            </a:r>
            <a:r>
              <a:rPr sz="1600" spc="-5" dirty="0">
                <a:solidFill>
                  <a:srgbClr val="FFFFFF"/>
                </a:solidFill>
                <a:latin typeface="Arial MT"/>
                <a:cs typeface="Arial MT"/>
              </a:rPr>
              <a:t>de</a:t>
            </a:r>
            <a:r>
              <a:rPr sz="1600" spc="20" dirty="0">
                <a:solidFill>
                  <a:srgbClr val="FFFFFF"/>
                </a:solidFill>
                <a:latin typeface="Arial MT"/>
                <a:cs typeface="Arial MT"/>
              </a:rPr>
              <a:t> </a:t>
            </a:r>
            <a:r>
              <a:rPr sz="1600" spc="-5" dirty="0">
                <a:solidFill>
                  <a:srgbClr val="FFFFFF"/>
                </a:solidFill>
                <a:latin typeface="Arial MT"/>
                <a:cs typeface="Arial MT"/>
              </a:rPr>
              <a:t>scolarité</a:t>
            </a:r>
            <a:r>
              <a:rPr sz="1600" dirty="0">
                <a:solidFill>
                  <a:srgbClr val="FFFFFF"/>
                </a:solidFill>
                <a:latin typeface="Arial MT"/>
                <a:cs typeface="Arial MT"/>
              </a:rPr>
              <a:t> </a:t>
            </a:r>
            <a:r>
              <a:rPr sz="1600" spc="-5" dirty="0">
                <a:solidFill>
                  <a:srgbClr val="FFFFFF"/>
                </a:solidFill>
                <a:latin typeface="Arial MT"/>
                <a:cs typeface="Arial MT"/>
              </a:rPr>
              <a:t>universitaire</a:t>
            </a:r>
            <a:r>
              <a:rPr sz="1600" spc="5" dirty="0">
                <a:solidFill>
                  <a:srgbClr val="FFFFFF"/>
                </a:solidFill>
                <a:latin typeface="Arial MT"/>
                <a:cs typeface="Arial MT"/>
              </a:rPr>
              <a:t> </a:t>
            </a:r>
            <a:r>
              <a:rPr sz="1600" spc="-5" dirty="0">
                <a:solidFill>
                  <a:srgbClr val="FFFFFF"/>
                </a:solidFill>
                <a:latin typeface="Arial MT"/>
                <a:cs typeface="Arial MT"/>
              </a:rPr>
              <a:t>pour</a:t>
            </a:r>
            <a:r>
              <a:rPr sz="1600" spc="15" dirty="0">
                <a:solidFill>
                  <a:srgbClr val="FFFFFF"/>
                </a:solidFill>
                <a:latin typeface="Arial MT"/>
                <a:cs typeface="Arial MT"/>
              </a:rPr>
              <a:t> </a:t>
            </a:r>
            <a:r>
              <a:rPr sz="1600" spc="-5" dirty="0">
                <a:solidFill>
                  <a:srgbClr val="FFFFFF"/>
                </a:solidFill>
                <a:latin typeface="Arial MT"/>
                <a:cs typeface="Arial MT"/>
              </a:rPr>
              <a:t>la</a:t>
            </a:r>
            <a:r>
              <a:rPr sz="1600" spc="5" dirty="0">
                <a:solidFill>
                  <a:srgbClr val="FFFFFF"/>
                </a:solidFill>
                <a:latin typeface="Arial MT"/>
                <a:cs typeface="Arial MT"/>
              </a:rPr>
              <a:t> </a:t>
            </a:r>
            <a:r>
              <a:rPr sz="1600" spc="-5" dirty="0">
                <a:solidFill>
                  <a:srgbClr val="FFFFFF"/>
                </a:solidFill>
                <a:latin typeface="Arial MT"/>
                <a:cs typeface="Arial MT"/>
              </a:rPr>
              <a:t>validation</a:t>
            </a:r>
            <a:r>
              <a:rPr sz="1600" spc="5" dirty="0">
                <a:solidFill>
                  <a:srgbClr val="FFFFFF"/>
                </a:solidFill>
                <a:latin typeface="Arial MT"/>
                <a:cs typeface="Arial MT"/>
              </a:rPr>
              <a:t> </a:t>
            </a:r>
            <a:r>
              <a:rPr sz="1600" spc="-5" dirty="0">
                <a:solidFill>
                  <a:srgbClr val="FFFFFF"/>
                </a:solidFill>
                <a:latin typeface="Arial MT"/>
                <a:cs typeface="Arial MT"/>
              </a:rPr>
              <a:t>de</a:t>
            </a:r>
            <a:r>
              <a:rPr sz="1600" spc="5" dirty="0">
                <a:solidFill>
                  <a:srgbClr val="FFFFFF"/>
                </a:solidFill>
                <a:latin typeface="Arial MT"/>
                <a:cs typeface="Arial MT"/>
              </a:rPr>
              <a:t> </a:t>
            </a:r>
            <a:r>
              <a:rPr sz="1600" dirty="0">
                <a:solidFill>
                  <a:srgbClr val="FFFFFF"/>
                </a:solidFill>
                <a:latin typeface="Arial MT"/>
                <a:cs typeface="Arial MT"/>
              </a:rPr>
              <a:t>la</a:t>
            </a:r>
            <a:r>
              <a:rPr sz="1600" spc="5" dirty="0">
                <a:solidFill>
                  <a:srgbClr val="FFFFFF"/>
                </a:solidFill>
                <a:latin typeface="Arial MT"/>
                <a:cs typeface="Arial MT"/>
              </a:rPr>
              <a:t> </a:t>
            </a:r>
            <a:r>
              <a:rPr sz="1600" spc="15" dirty="0">
                <a:solidFill>
                  <a:srgbClr val="FFFFFF"/>
                </a:solidFill>
                <a:latin typeface="Arial MT"/>
                <a:cs typeface="Arial MT"/>
              </a:rPr>
              <a:t>4</a:t>
            </a:r>
            <a:r>
              <a:rPr sz="1575" spc="22" baseline="26455" dirty="0">
                <a:solidFill>
                  <a:srgbClr val="FFFFFF"/>
                </a:solidFill>
                <a:latin typeface="Arial MT"/>
                <a:cs typeface="Arial MT"/>
              </a:rPr>
              <a:t>e</a:t>
            </a:r>
            <a:r>
              <a:rPr sz="1575" spc="232" baseline="26455" dirty="0">
                <a:solidFill>
                  <a:srgbClr val="FFFFFF"/>
                </a:solidFill>
                <a:latin typeface="Arial MT"/>
                <a:cs typeface="Arial MT"/>
              </a:rPr>
              <a:t> </a:t>
            </a:r>
            <a:r>
              <a:rPr sz="1600" spc="-5" dirty="0">
                <a:solidFill>
                  <a:srgbClr val="FFFFFF"/>
                </a:solidFill>
                <a:latin typeface="Arial MT"/>
                <a:cs typeface="Arial MT"/>
              </a:rPr>
              <a:t>à</a:t>
            </a:r>
            <a:r>
              <a:rPr sz="1600" spc="20" dirty="0">
                <a:solidFill>
                  <a:srgbClr val="FFFFFF"/>
                </a:solidFill>
                <a:latin typeface="Arial MT"/>
                <a:cs typeface="Arial MT"/>
              </a:rPr>
              <a:t> </a:t>
            </a:r>
            <a:r>
              <a:rPr sz="1600" spc="-5" dirty="0">
                <a:solidFill>
                  <a:srgbClr val="FFFFFF"/>
                </a:solidFill>
                <a:latin typeface="Arial MT"/>
                <a:cs typeface="Arial MT"/>
              </a:rPr>
              <a:t>la </a:t>
            </a:r>
            <a:r>
              <a:rPr sz="1600" dirty="0">
                <a:solidFill>
                  <a:srgbClr val="FFFFFF"/>
                </a:solidFill>
                <a:latin typeface="Arial MT"/>
                <a:cs typeface="Arial MT"/>
              </a:rPr>
              <a:t>6</a:t>
            </a:r>
            <a:r>
              <a:rPr sz="1575" baseline="26455" dirty="0">
                <a:solidFill>
                  <a:srgbClr val="FFFFFF"/>
                </a:solidFill>
                <a:latin typeface="Arial MT"/>
                <a:cs typeface="Arial MT"/>
              </a:rPr>
              <a:t>e</a:t>
            </a:r>
            <a:r>
              <a:rPr sz="1575" spc="247" baseline="26455" dirty="0">
                <a:solidFill>
                  <a:srgbClr val="FFFFFF"/>
                </a:solidFill>
                <a:latin typeface="Arial MT"/>
                <a:cs typeface="Arial MT"/>
              </a:rPr>
              <a:t> </a:t>
            </a:r>
            <a:r>
              <a:rPr sz="1600" spc="-5" dirty="0">
                <a:solidFill>
                  <a:srgbClr val="FFFFFF"/>
                </a:solidFill>
                <a:latin typeface="Arial MT"/>
                <a:cs typeface="Arial MT"/>
              </a:rPr>
              <a:t>année</a:t>
            </a:r>
            <a:r>
              <a:rPr sz="1600" spc="25" dirty="0">
                <a:solidFill>
                  <a:srgbClr val="FFFFFF"/>
                </a:solidFill>
                <a:latin typeface="Arial MT"/>
                <a:cs typeface="Arial MT"/>
              </a:rPr>
              <a:t> </a:t>
            </a:r>
            <a:r>
              <a:rPr sz="1600" spc="-5" dirty="0">
                <a:solidFill>
                  <a:srgbClr val="FFFFFF"/>
                </a:solidFill>
                <a:latin typeface="Arial MT"/>
                <a:cs typeface="Arial MT"/>
              </a:rPr>
              <a:t>d'études</a:t>
            </a:r>
            <a:r>
              <a:rPr sz="1600" spc="25" dirty="0">
                <a:solidFill>
                  <a:srgbClr val="FFFFFF"/>
                </a:solidFill>
                <a:latin typeface="Arial MT"/>
                <a:cs typeface="Arial MT"/>
              </a:rPr>
              <a:t> </a:t>
            </a:r>
            <a:r>
              <a:rPr sz="1600" spc="-5" dirty="0">
                <a:solidFill>
                  <a:srgbClr val="FFFFFF"/>
                </a:solidFill>
                <a:latin typeface="Arial MT"/>
                <a:cs typeface="Arial MT"/>
              </a:rPr>
              <a:t>(médecine</a:t>
            </a:r>
            <a:r>
              <a:rPr sz="1600" spc="25" dirty="0">
                <a:solidFill>
                  <a:srgbClr val="FFFFFF"/>
                </a:solidFill>
                <a:latin typeface="Arial MT"/>
                <a:cs typeface="Arial MT"/>
              </a:rPr>
              <a:t> </a:t>
            </a:r>
            <a:r>
              <a:rPr sz="1600" spc="-5" dirty="0">
                <a:solidFill>
                  <a:srgbClr val="FFFFFF"/>
                </a:solidFill>
                <a:latin typeface="Arial MT"/>
                <a:cs typeface="Arial MT"/>
              </a:rPr>
              <a:t>-</a:t>
            </a:r>
            <a:endParaRPr sz="1600">
              <a:latin typeface="Arial MT"/>
              <a:cs typeface="Arial MT"/>
            </a:endParaRPr>
          </a:p>
          <a:p>
            <a:pPr marL="50800">
              <a:lnSpc>
                <a:spcPts val="1789"/>
              </a:lnSpc>
            </a:pPr>
            <a:r>
              <a:rPr sz="1600" dirty="0">
                <a:solidFill>
                  <a:srgbClr val="FFFFFF"/>
                </a:solidFill>
                <a:latin typeface="Arial MT"/>
                <a:cs typeface="Arial MT"/>
              </a:rPr>
              <a:t>5</a:t>
            </a:r>
            <a:r>
              <a:rPr sz="1575" baseline="26455" dirty="0">
                <a:solidFill>
                  <a:srgbClr val="FFFFFF"/>
                </a:solidFill>
                <a:latin typeface="Arial MT"/>
                <a:cs typeface="Arial MT"/>
              </a:rPr>
              <a:t>e</a:t>
            </a:r>
            <a:r>
              <a:rPr sz="1575" spc="217" baseline="26455" dirty="0">
                <a:solidFill>
                  <a:srgbClr val="FFFFFF"/>
                </a:solidFill>
                <a:latin typeface="Arial MT"/>
                <a:cs typeface="Arial MT"/>
              </a:rPr>
              <a:t> </a:t>
            </a:r>
            <a:r>
              <a:rPr sz="1600" spc="-10" dirty="0">
                <a:solidFill>
                  <a:srgbClr val="FFFFFF"/>
                </a:solidFill>
                <a:latin typeface="Arial MT"/>
                <a:cs typeface="Arial MT"/>
              </a:rPr>
              <a:t>année</a:t>
            </a:r>
            <a:r>
              <a:rPr sz="1600" spc="-15" dirty="0">
                <a:solidFill>
                  <a:srgbClr val="FFFFFF"/>
                </a:solidFill>
                <a:latin typeface="Arial MT"/>
                <a:cs typeface="Arial MT"/>
              </a:rPr>
              <a:t> </a:t>
            </a:r>
            <a:r>
              <a:rPr sz="1600" spc="-5" dirty="0">
                <a:solidFill>
                  <a:srgbClr val="FFFFFF"/>
                </a:solidFill>
                <a:latin typeface="Arial MT"/>
                <a:cs typeface="Arial MT"/>
              </a:rPr>
              <a:t>de </a:t>
            </a:r>
            <a:r>
              <a:rPr sz="1600" spc="-10" dirty="0">
                <a:solidFill>
                  <a:srgbClr val="FFFFFF"/>
                </a:solidFill>
                <a:latin typeface="Arial MT"/>
                <a:cs typeface="Arial MT"/>
              </a:rPr>
              <a:t>pharma)</a:t>
            </a:r>
            <a:endParaRPr sz="1600">
              <a:latin typeface="Arial MT"/>
              <a:cs typeface="Arial MT"/>
            </a:endParaRPr>
          </a:p>
        </p:txBody>
      </p:sp>
      <p:grpSp>
        <p:nvGrpSpPr>
          <p:cNvPr id="28" name="object 28"/>
          <p:cNvGrpSpPr/>
          <p:nvPr/>
        </p:nvGrpSpPr>
        <p:grpSpPr>
          <a:xfrm>
            <a:off x="1014731" y="1550985"/>
            <a:ext cx="1183640" cy="4542790"/>
            <a:chOff x="1014730" y="1550985"/>
            <a:chExt cx="1183640" cy="4542790"/>
          </a:xfrm>
        </p:grpSpPr>
        <p:sp>
          <p:nvSpPr>
            <p:cNvPr id="29" name="object 29"/>
            <p:cNvSpPr/>
            <p:nvPr/>
          </p:nvSpPr>
          <p:spPr>
            <a:xfrm>
              <a:off x="1021080" y="5419344"/>
              <a:ext cx="669290" cy="668020"/>
            </a:xfrm>
            <a:custGeom>
              <a:avLst/>
              <a:gdLst/>
              <a:ahLst/>
              <a:cxnLst/>
              <a:rect l="l" t="t" r="r" b="b"/>
              <a:pathLst>
                <a:path w="669289" h="668020">
                  <a:moveTo>
                    <a:pt x="334517" y="0"/>
                  </a:moveTo>
                  <a:lnTo>
                    <a:pt x="285085" y="3619"/>
                  </a:lnTo>
                  <a:lnTo>
                    <a:pt x="237905" y="14135"/>
                  </a:lnTo>
                  <a:lnTo>
                    <a:pt x="193494" y="31028"/>
                  </a:lnTo>
                  <a:lnTo>
                    <a:pt x="152370" y="53783"/>
                  </a:lnTo>
                  <a:lnTo>
                    <a:pt x="115050" y="81882"/>
                  </a:lnTo>
                  <a:lnTo>
                    <a:pt x="82052" y="114808"/>
                  </a:lnTo>
                  <a:lnTo>
                    <a:pt x="53893" y="152045"/>
                  </a:lnTo>
                  <a:lnTo>
                    <a:pt x="31091" y="193075"/>
                  </a:lnTo>
                  <a:lnTo>
                    <a:pt x="14163" y="237381"/>
                  </a:lnTo>
                  <a:lnTo>
                    <a:pt x="3627" y="284447"/>
                  </a:lnTo>
                  <a:lnTo>
                    <a:pt x="0" y="333755"/>
                  </a:lnTo>
                  <a:lnTo>
                    <a:pt x="3627" y="383075"/>
                  </a:lnTo>
                  <a:lnTo>
                    <a:pt x="14163" y="430148"/>
                  </a:lnTo>
                  <a:lnTo>
                    <a:pt x="31091" y="474458"/>
                  </a:lnTo>
                  <a:lnTo>
                    <a:pt x="53893" y="515489"/>
                  </a:lnTo>
                  <a:lnTo>
                    <a:pt x="82052" y="552724"/>
                  </a:lnTo>
                  <a:lnTo>
                    <a:pt x="115050" y="585647"/>
                  </a:lnTo>
                  <a:lnTo>
                    <a:pt x="152370" y="613741"/>
                  </a:lnTo>
                  <a:lnTo>
                    <a:pt x="193494" y="636491"/>
                  </a:lnTo>
                  <a:lnTo>
                    <a:pt x="237905" y="653381"/>
                  </a:lnTo>
                  <a:lnTo>
                    <a:pt x="285085" y="663893"/>
                  </a:lnTo>
                  <a:lnTo>
                    <a:pt x="334517" y="667511"/>
                  </a:lnTo>
                  <a:lnTo>
                    <a:pt x="383958" y="663893"/>
                  </a:lnTo>
                  <a:lnTo>
                    <a:pt x="431144" y="653381"/>
                  </a:lnTo>
                  <a:lnTo>
                    <a:pt x="475557" y="636491"/>
                  </a:lnTo>
                  <a:lnTo>
                    <a:pt x="516682" y="613741"/>
                  </a:lnTo>
                  <a:lnTo>
                    <a:pt x="554000" y="585647"/>
                  </a:lnTo>
                  <a:lnTo>
                    <a:pt x="586996" y="552724"/>
                  </a:lnTo>
                  <a:lnTo>
                    <a:pt x="615152" y="515489"/>
                  </a:lnTo>
                  <a:lnTo>
                    <a:pt x="637950" y="474458"/>
                  </a:lnTo>
                  <a:lnTo>
                    <a:pt x="654875" y="430148"/>
                  </a:lnTo>
                  <a:lnTo>
                    <a:pt x="665409" y="383075"/>
                  </a:lnTo>
                  <a:lnTo>
                    <a:pt x="669036" y="333755"/>
                  </a:lnTo>
                  <a:lnTo>
                    <a:pt x="665409" y="284447"/>
                  </a:lnTo>
                  <a:lnTo>
                    <a:pt x="654875" y="237381"/>
                  </a:lnTo>
                  <a:lnTo>
                    <a:pt x="637950" y="193075"/>
                  </a:lnTo>
                  <a:lnTo>
                    <a:pt x="615152" y="152045"/>
                  </a:lnTo>
                  <a:lnTo>
                    <a:pt x="586996" y="114808"/>
                  </a:lnTo>
                  <a:lnTo>
                    <a:pt x="554000" y="81882"/>
                  </a:lnTo>
                  <a:lnTo>
                    <a:pt x="516682" y="53783"/>
                  </a:lnTo>
                  <a:lnTo>
                    <a:pt x="475557" y="31028"/>
                  </a:lnTo>
                  <a:lnTo>
                    <a:pt x="431144" y="14135"/>
                  </a:lnTo>
                  <a:lnTo>
                    <a:pt x="383958" y="3619"/>
                  </a:lnTo>
                  <a:lnTo>
                    <a:pt x="334517" y="0"/>
                  </a:lnTo>
                  <a:close/>
                </a:path>
              </a:pathLst>
            </a:custGeom>
            <a:solidFill>
              <a:srgbClr val="FFFFFF"/>
            </a:solidFill>
          </p:spPr>
          <p:txBody>
            <a:bodyPr wrap="square" lIns="0" tIns="0" rIns="0" bIns="0" rtlCol="0"/>
            <a:lstStyle/>
            <a:p>
              <a:endParaRPr/>
            </a:p>
          </p:txBody>
        </p:sp>
        <p:sp>
          <p:nvSpPr>
            <p:cNvPr id="30" name="object 30"/>
            <p:cNvSpPr/>
            <p:nvPr/>
          </p:nvSpPr>
          <p:spPr>
            <a:xfrm>
              <a:off x="1021080" y="5419344"/>
              <a:ext cx="669290" cy="668020"/>
            </a:xfrm>
            <a:custGeom>
              <a:avLst/>
              <a:gdLst/>
              <a:ahLst/>
              <a:cxnLst/>
              <a:rect l="l" t="t" r="r" b="b"/>
              <a:pathLst>
                <a:path w="669289" h="668020">
                  <a:moveTo>
                    <a:pt x="0" y="333755"/>
                  </a:moveTo>
                  <a:lnTo>
                    <a:pt x="3627" y="284447"/>
                  </a:lnTo>
                  <a:lnTo>
                    <a:pt x="14163" y="237381"/>
                  </a:lnTo>
                  <a:lnTo>
                    <a:pt x="31091" y="193075"/>
                  </a:lnTo>
                  <a:lnTo>
                    <a:pt x="53893" y="152045"/>
                  </a:lnTo>
                  <a:lnTo>
                    <a:pt x="82052" y="114808"/>
                  </a:lnTo>
                  <a:lnTo>
                    <a:pt x="115050" y="81882"/>
                  </a:lnTo>
                  <a:lnTo>
                    <a:pt x="152370" y="53783"/>
                  </a:lnTo>
                  <a:lnTo>
                    <a:pt x="193494" y="31028"/>
                  </a:lnTo>
                  <a:lnTo>
                    <a:pt x="237905" y="14135"/>
                  </a:lnTo>
                  <a:lnTo>
                    <a:pt x="285085" y="3619"/>
                  </a:lnTo>
                  <a:lnTo>
                    <a:pt x="334517" y="0"/>
                  </a:lnTo>
                  <a:lnTo>
                    <a:pt x="383958" y="3619"/>
                  </a:lnTo>
                  <a:lnTo>
                    <a:pt x="431144" y="14135"/>
                  </a:lnTo>
                  <a:lnTo>
                    <a:pt x="475557" y="31028"/>
                  </a:lnTo>
                  <a:lnTo>
                    <a:pt x="516682" y="53783"/>
                  </a:lnTo>
                  <a:lnTo>
                    <a:pt x="554000" y="81882"/>
                  </a:lnTo>
                  <a:lnTo>
                    <a:pt x="586996" y="114808"/>
                  </a:lnTo>
                  <a:lnTo>
                    <a:pt x="615152" y="152045"/>
                  </a:lnTo>
                  <a:lnTo>
                    <a:pt x="637950" y="193075"/>
                  </a:lnTo>
                  <a:lnTo>
                    <a:pt x="654875" y="237381"/>
                  </a:lnTo>
                  <a:lnTo>
                    <a:pt x="665409" y="284447"/>
                  </a:lnTo>
                  <a:lnTo>
                    <a:pt x="669036" y="333755"/>
                  </a:lnTo>
                  <a:lnTo>
                    <a:pt x="665409" y="383075"/>
                  </a:lnTo>
                  <a:lnTo>
                    <a:pt x="654875" y="430148"/>
                  </a:lnTo>
                  <a:lnTo>
                    <a:pt x="637950" y="474458"/>
                  </a:lnTo>
                  <a:lnTo>
                    <a:pt x="615152" y="515489"/>
                  </a:lnTo>
                  <a:lnTo>
                    <a:pt x="586996" y="552724"/>
                  </a:lnTo>
                  <a:lnTo>
                    <a:pt x="554000" y="585647"/>
                  </a:lnTo>
                  <a:lnTo>
                    <a:pt x="516682" y="613741"/>
                  </a:lnTo>
                  <a:lnTo>
                    <a:pt x="475557" y="636491"/>
                  </a:lnTo>
                  <a:lnTo>
                    <a:pt x="431144" y="653381"/>
                  </a:lnTo>
                  <a:lnTo>
                    <a:pt x="383958" y="663893"/>
                  </a:lnTo>
                  <a:lnTo>
                    <a:pt x="334517" y="667511"/>
                  </a:lnTo>
                  <a:lnTo>
                    <a:pt x="285085" y="663893"/>
                  </a:lnTo>
                  <a:lnTo>
                    <a:pt x="237905" y="653381"/>
                  </a:lnTo>
                  <a:lnTo>
                    <a:pt x="193494" y="636491"/>
                  </a:lnTo>
                  <a:lnTo>
                    <a:pt x="152370" y="613741"/>
                  </a:lnTo>
                  <a:lnTo>
                    <a:pt x="115050" y="585647"/>
                  </a:lnTo>
                  <a:lnTo>
                    <a:pt x="82052" y="552724"/>
                  </a:lnTo>
                  <a:lnTo>
                    <a:pt x="53893" y="515489"/>
                  </a:lnTo>
                  <a:lnTo>
                    <a:pt x="31091" y="474458"/>
                  </a:lnTo>
                  <a:lnTo>
                    <a:pt x="14163" y="430148"/>
                  </a:lnTo>
                  <a:lnTo>
                    <a:pt x="3627" y="383075"/>
                  </a:lnTo>
                  <a:lnTo>
                    <a:pt x="0" y="333755"/>
                  </a:lnTo>
                  <a:close/>
                </a:path>
              </a:pathLst>
            </a:custGeom>
            <a:ln w="12700">
              <a:solidFill>
                <a:srgbClr val="73C7AA"/>
              </a:solidFill>
            </a:ln>
          </p:spPr>
          <p:txBody>
            <a:bodyPr wrap="square" lIns="0" tIns="0" rIns="0" bIns="0" rtlCol="0"/>
            <a:lstStyle/>
            <a:p>
              <a:endParaRPr/>
            </a:p>
          </p:txBody>
        </p:sp>
        <p:sp>
          <p:nvSpPr>
            <p:cNvPr id="31" name="object 31"/>
            <p:cNvSpPr/>
            <p:nvPr/>
          </p:nvSpPr>
          <p:spPr>
            <a:xfrm>
              <a:off x="1190193" y="1550987"/>
              <a:ext cx="299085" cy="385445"/>
            </a:xfrm>
            <a:custGeom>
              <a:avLst/>
              <a:gdLst/>
              <a:ahLst/>
              <a:cxnLst/>
              <a:rect l="l" t="t" r="r" b="b"/>
              <a:pathLst>
                <a:path w="299084" h="385444">
                  <a:moveTo>
                    <a:pt x="149301" y="182943"/>
                  </a:moveTo>
                  <a:lnTo>
                    <a:pt x="57785" y="182943"/>
                  </a:lnTo>
                  <a:lnTo>
                    <a:pt x="57785" y="202222"/>
                  </a:lnTo>
                  <a:lnTo>
                    <a:pt x="149301" y="202222"/>
                  </a:lnTo>
                  <a:lnTo>
                    <a:pt x="149301" y="182943"/>
                  </a:lnTo>
                  <a:close/>
                </a:path>
                <a:path w="299084" h="385444">
                  <a:moveTo>
                    <a:pt x="240804" y="279349"/>
                  </a:moveTo>
                  <a:lnTo>
                    <a:pt x="154114" y="279349"/>
                  </a:lnTo>
                  <a:lnTo>
                    <a:pt x="154114" y="298640"/>
                  </a:lnTo>
                  <a:lnTo>
                    <a:pt x="240804" y="298640"/>
                  </a:lnTo>
                  <a:lnTo>
                    <a:pt x="240804" y="279349"/>
                  </a:lnTo>
                  <a:close/>
                </a:path>
                <a:path w="299084" h="385444">
                  <a:moveTo>
                    <a:pt x="240804" y="144386"/>
                  </a:moveTo>
                  <a:lnTo>
                    <a:pt x="57785" y="144386"/>
                  </a:lnTo>
                  <a:lnTo>
                    <a:pt x="57785" y="163664"/>
                  </a:lnTo>
                  <a:lnTo>
                    <a:pt x="240804" y="163664"/>
                  </a:lnTo>
                  <a:lnTo>
                    <a:pt x="240804" y="144386"/>
                  </a:lnTo>
                  <a:close/>
                </a:path>
                <a:path w="299084" h="385444">
                  <a:moveTo>
                    <a:pt x="240804" y="105816"/>
                  </a:moveTo>
                  <a:lnTo>
                    <a:pt x="57785" y="105816"/>
                  </a:lnTo>
                  <a:lnTo>
                    <a:pt x="57785" y="125095"/>
                  </a:lnTo>
                  <a:lnTo>
                    <a:pt x="240804" y="125095"/>
                  </a:lnTo>
                  <a:lnTo>
                    <a:pt x="240804" y="105816"/>
                  </a:lnTo>
                  <a:close/>
                </a:path>
                <a:path w="299084" h="385444">
                  <a:moveTo>
                    <a:pt x="240804" y="67246"/>
                  </a:moveTo>
                  <a:lnTo>
                    <a:pt x="57785" y="67246"/>
                  </a:lnTo>
                  <a:lnTo>
                    <a:pt x="57785" y="86537"/>
                  </a:lnTo>
                  <a:lnTo>
                    <a:pt x="240804" y="86537"/>
                  </a:lnTo>
                  <a:lnTo>
                    <a:pt x="240804" y="67246"/>
                  </a:lnTo>
                  <a:close/>
                </a:path>
                <a:path w="299084" h="385444">
                  <a:moveTo>
                    <a:pt x="298602" y="0"/>
                  </a:moveTo>
                  <a:lnTo>
                    <a:pt x="0" y="0"/>
                  </a:lnTo>
                  <a:lnTo>
                    <a:pt x="0" y="29222"/>
                  </a:lnTo>
                  <a:lnTo>
                    <a:pt x="0" y="357035"/>
                  </a:lnTo>
                  <a:lnTo>
                    <a:pt x="0" y="384987"/>
                  </a:lnTo>
                  <a:lnTo>
                    <a:pt x="298602" y="384987"/>
                  </a:lnTo>
                  <a:lnTo>
                    <a:pt x="298602" y="357035"/>
                  </a:lnTo>
                  <a:lnTo>
                    <a:pt x="28892" y="357035"/>
                  </a:lnTo>
                  <a:lnTo>
                    <a:pt x="28892" y="29222"/>
                  </a:lnTo>
                  <a:lnTo>
                    <a:pt x="269697" y="29222"/>
                  </a:lnTo>
                  <a:lnTo>
                    <a:pt x="269697" y="356476"/>
                  </a:lnTo>
                  <a:lnTo>
                    <a:pt x="298602" y="356476"/>
                  </a:lnTo>
                  <a:lnTo>
                    <a:pt x="298602" y="29222"/>
                  </a:lnTo>
                  <a:lnTo>
                    <a:pt x="298602" y="28689"/>
                  </a:lnTo>
                  <a:lnTo>
                    <a:pt x="298602" y="0"/>
                  </a:lnTo>
                  <a:close/>
                </a:path>
              </a:pathLst>
            </a:custGeom>
            <a:solidFill>
              <a:srgbClr val="73C7AA"/>
            </a:solidFill>
          </p:spPr>
          <p:txBody>
            <a:bodyPr wrap="square" lIns="0" tIns="0" rIns="0" bIns="0" rtlCol="0"/>
            <a:lstStyle/>
            <a:p>
              <a:endParaRPr/>
            </a:p>
          </p:txBody>
        </p:sp>
        <p:pic>
          <p:nvPicPr>
            <p:cNvPr id="32" name="object 32"/>
            <p:cNvPicPr/>
            <p:nvPr/>
          </p:nvPicPr>
          <p:blipFill>
            <a:blip r:embed="rId2" cstate="print"/>
            <a:stretch>
              <a:fillRect/>
            </a:stretch>
          </p:blipFill>
          <p:spPr>
            <a:xfrm>
              <a:off x="1247990" y="1806232"/>
              <a:ext cx="67425" cy="67486"/>
            </a:xfrm>
            <a:prstGeom prst="rect">
              <a:avLst/>
            </a:prstGeom>
          </p:spPr>
        </p:pic>
        <p:sp>
          <p:nvSpPr>
            <p:cNvPr id="33" name="object 33"/>
            <p:cNvSpPr/>
            <p:nvPr/>
          </p:nvSpPr>
          <p:spPr>
            <a:xfrm>
              <a:off x="1647393" y="2348039"/>
              <a:ext cx="299085" cy="385445"/>
            </a:xfrm>
            <a:custGeom>
              <a:avLst/>
              <a:gdLst/>
              <a:ahLst/>
              <a:cxnLst/>
              <a:rect l="l" t="t" r="r" b="b"/>
              <a:pathLst>
                <a:path w="299085" h="385444">
                  <a:moveTo>
                    <a:pt x="149301" y="182943"/>
                  </a:moveTo>
                  <a:lnTo>
                    <a:pt x="57785" y="182943"/>
                  </a:lnTo>
                  <a:lnTo>
                    <a:pt x="57785" y="202222"/>
                  </a:lnTo>
                  <a:lnTo>
                    <a:pt x="149301" y="202222"/>
                  </a:lnTo>
                  <a:lnTo>
                    <a:pt x="149301" y="182943"/>
                  </a:lnTo>
                  <a:close/>
                </a:path>
                <a:path w="299085" h="385444">
                  <a:moveTo>
                    <a:pt x="240804" y="279349"/>
                  </a:moveTo>
                  <a:lnTo>
                    <a:pt x="154114" y="279349"/>
                  </a:lnTo>
                  <a:lnTo>
                    <a:pt x="154114" y="298640"/>
                  </a:lnTo>
                  <a:lnTo>
                    <a:pt x="240804" y="298640"/>
                  </a:lnTo>
                  <a:lnTo>
                    <a:pt x="240804" y="279349"/>
                  </a:lnTo>
                  <a:close/>
                </a:path>
                <a:path w="299085" h="385444">
                  <a:moveTo>
                    <a:pt x="240804" y="144386"/>
                  </a:moveTo>
                  <a:lnTo>
                    <a:pt x="57785" y="144386"/>
                  </a:lnTo>
                  <a:lnTo>
                    <a:pt x="57785" y="163664"/>
                  </a:lnTo>
                  <a:lnTo>
                    <a:pt x="240804" y="163664"/>
                  </a:lnTo>
                  <a:lnTo>
                    <a:pt x="240804" y="144386"/>
                  </a:lnTo>
                  <a:close/>
                </a:path>
                <a:path w="299085" h="385444">
                  <a:moveTo>
                    <a:pt x="240804" y="105816"/>
                  </a:moveTo>
                  <a:lnTo>
                    <a:pt x="57785" y="105816"/>
                  </a:lnTo>
                  <a:lnTo>
                    <a:pt x="57785" y="125095"/>
                  </a:lnTo>
                  <a:lnTo>
                    <a:pt x="240804" y="125095"/>
                  </a:lnTo>
                  <a:lnTo>
                    <a:pt x="240804" y="105816"/>
                  </a:lnTo>
                  <a:close/>
                </a:path>
                <a:path w="299085" h="385444">
                  <a:moveTo>
                    <a:pt x="240804" y="67246"/>
                  </a:moveTo>
                  <a:lnTo>
                    <a:pt x="57785" y="67246"/>
                  </a:lnTo>
                  <a:lnTo>
                    <a:pt x="57785" y="86537"/>
                  </a:lnTo>
                  <a:lnTo>
                    <a:pt x="240804" y="86537"/>
                  </a:lnTo>
                  <a:lnTo>
                    <a:pt x="240804" y="67246"/>
                  </a:lnTo>
                  <a:close/>
                </a:path>
                <a:path w="299085" h="385444">
                  <a:moveTo>
                    <a:pt x="298602" y="0"/>
                  </a:moveTo>
                  <a:lnTo>
                    <a:pt x="0" y="0"/>
                  </a:lnTo>
                  <a:lnTo>
                    <a:pt x="0" y="29222"/>
                  </a:lnTo>
                  <a:lnTo>
                    <a:pt x="0" y="357035"/>
                  </a:lnTo>
                  <a:lnTo>
                    <a:pt x="0" y="384987"/>
                  </a:lnTo>
                  <a:lnTo>
                    <a:pt x="298602" y="384987"/>
                  </a:lnTo>
                  <a:lnTo>
                    <a:pt x="298602" y="357035"/>
                  </a:lnTo>
                  <a:lnTo>
                    <a:pt x="28892" y="357035"/>
                  </a:lnTo>
                  <a:lnTo>
                    <a:pt x="28892" y="29222"/>
                  </a:lnTo>
                  <a:lnTo>
                    <a:pt x="269697" y="29222"/>
                  </a:lnTo>
                  <a:lnTo>
                    <a:pt x="269697" y="356476"/>
                  </a:lnTo>
                  <a:lnTo>
                    <a:pt x="298602" y="356476"/>
                  </a:lnTo>
                  <a:lnTo>
                    <a:pt x="298602" y="29222"/>
                  </a:lnTo>
                  <a:lnTo>
                    <a:pt x="298602" y="28689"/>
                  </a:lnTo>
                  <a:lnTo>
                    <a:pt x="298602" y="0"/>
                  </a:lnTo>
                  <a:close/>
                </a:path>
              </a:pathLst>
            </a:custGeom>
            <a:solidFill>
              <a:srgbClr val="00AEAA"/>
            </a:solidFill>
          </p:spPr>
          <p:txBody>
            <a:bodyPr wrap="square" lIns="0" tIns="0" rIns="0" bIns="0" rtlCol="0"/>
            <a:lstStyle/>
            <a:p>
              <a:endParaRPr/>
            </a:p>
          </p:txBody>
        </p:sp>
        <p:pic>
          <p:nvPicPr>
            <p:cNvPr id="34" name="object 34"/>
            <p:cNvPicPr/>
            <p:nvPr/>
          </p:nvPicPr>
          <p:blipFill>
            <a:blip r:embed="rId3" cstate="print"/>
            <a:stretch>
              <a:fillRect/>
            </a:stretch>
          </p:blipFill>
          <p:spPr>
            <a:xfrm>
              <a:off x="1705190" y="2603284"/>
              <a:ext cx="67425" cy="67486"/>
            </a:xfrm>
            <a:prstGeom prst="rect">
              <a:avLst/>
            </a:prstGeom>
          </p:spPr>
        </p:pic>
        <p:sp>
          <p:nvSpPr>
            <p:cNvPr id="35" name="object 35"/>
            <p:cNvSpPr/>
            <p:nvPr/>
          </p:nvSpPr>
          <p:spPr>
            <a:xfrm>
              <a:off x="1827034" y="3223107"/>
              <a:ext cx="366395" cy="245745"/>
            </a:xfrm>
            <a:custGeom>
              <a:avLst/>
              <a:gdLst/>
              <a:ahLst/>
              <a:cxnLst/>
              <a:rect l="l" t="t" r="r" b="b"/>
              <a:pathLst>
                <a:path w="366394" h="245745">
                  <a:moveTo>
                    <a:pt x="366014" y="0"/>
                  </a:moveTo>
                  <a:lnTo>
                    <a:pt x="356387" y="0"/>
                  </a:lnTo>
                  <a:lnTo>
                    <a:pt x="356387" y="10160"/>
                  </a:lnTo>
                  <a:lnTo>
                    <a:pt x="356387" y="81318"/>
                  </a:lnTo>
                  <a:lnTo>
                    <a:pt x="245630" y="81318"/>
                  </a:lnTo>
                  <a:lnTo>
                    <a:pt x="245630" y="10160"/>
                  </a:lnTo>
                  <a:lnTo>
                    <a:pt x="356387" y="10160"/>
                  </a:lnTo>
                  <a:lnTo>
                    <a:pt x="356387" y="0"/>
                  </a:lnTo>
                  <a:lnTo>
                    <a:pt x="235991" y="0"/>
                  </a:lnTo>
                  <a:lnTo>
                    <a:pt x="235991" y="10160"/>
                  </a:lnTo>
                  <a:lnTo>
                    <a:pt x="235991" y="81318"/>
                  </a:lnTo>
                  <a:lnTo>
                    <a:pt x="130035" y="81318"/>
                  </a:lnTo>
                  <a:lnTo>
                    <a:pt x="130035" y="10160"/>
                  </a:lnTo>
                  <a:lnTo>
                    <a:pt x="235991" y="10160"/>
                  </a:lnTo>
                  <a:lnTo>
                    <a:pt x="235991" y="0"/>
                  </a:lnTo>
                  <a:lnTo>
                    <a:pt x="120408" y="0"/>
                  </a:lnTo>
                  <a:lnTo>
                    <a:pt x="120408" y="10160"/>
                  </a:lnTo>
                  <a:lnTo>
                    <a:pt x="120408" y="81318"/>
                  </a:lnTo>
                  <a:lnTo>
                    <a:pt x="9639" y="81318"/>
                  </a:lnTo>
                  <a:lnTo>
                    <a:pt x="9639" y="10160"/>
                  </a:lnTo>
                  <a:lnTo>
                    <a:pt x="120408" y="10160"/>
                  </a:lnTo>
                  <a:lnTo>
                    <a:pt x="120408" y="0"/>
                  </a:lnTo>
                  <a:lnTo>
                    <a:pt x="0" y="0"/>
                  </a:lnTo>
                  <a:lnTo>
                    <a:pt x="0" y="10160"/>
                  </a:lnTo>
                  <a:lnTo>
                    <a:pt x="0" y="81318"/>
                  </a:lnTo>
                  <a:lnTo>
                    <a:pt x="0" y="245211"/>
                  </a:lnTo>
                  <a:lnTo>
                    <a:pt x="366014" y="245211"/>
                  </a:lnTo>
                  <a:lnTo>
                    <a:pt x="366014" y="236321"/>
                  </a:lnTo>
                  <a:lnTo>
                    <a:pt x="9639" y="236321"/>
                  </a:lnTo>
                  <a:lnTo>
                    <a:pt x="9639" y="168986"/>
                  </a:lnTo>
                  <a:lnTo>
                    <a:pt x="120408" y="168986"/>
                  </a:lnTo>
                  <a:lnTo>
                    <a:pt x="120408" y="236105"/>
                  </a:lnTo>
                  <a:lnTo>
                    <a:pt x="130035" y="236105"/>
                  </a:lnTo>
                  <a:lnTo>
                    <a:pt x="130035" y="168986"/>
                  </a:lnTo>
                  <a:lnTo>
                    <a:pt x="235991" y="168986"/>
                  </a:lnTo>
                  <a:lnTo>
                    <a:pt x="235991" y="236105"/>
                  </a:lnTo>
                  <a:lnTo>
                    <a:pt x="245630" y="236105"/>
                  </a:lnTo>
                  <a:lnTo>
                    <a:pt x="245630" y="168986"/>
                  </a:lnTo>
                  <a:lnTo>
                    <a:pt x="356387" y="168986"/>
                  </a:lnTo>
                  <a:lnTo>
                    <a:pt x="356387" y="236105"/>
                  </a:lnTo>
                  <a:lnTo>
                    <a:pt x="366014" y="236105"/>
                  </a:lnTo>
                  <a:lnTo>
                    <a:pt x="366014" y="91490"/>
                  </a:lnTo>
                  <a:lnTo>
                    <a:pt x="356387" y="91490"/>
                  </a:lnTo>
                  <a:lnTo>
                    <a:pt x="356387" y="158813"/>
                  </a:lnTo>
                  <a:lnTo>
                    <a:pt x="245630" y="158813"/>
                  </a:lnTo>
                  <a:lnTo>
                    <a:pt x="245630" y="91490"/>
                  </a:lnTo>
                  <a:lnTo>
                    <a:pt x="235991" y="91490"/>
                  </a:lnTo>
                  <a:lnTo>
                    <a:pt x="235991" y="158813"/>
                  </a:lnTo>
                  <a:lnTo>
                    <a:pt x="130035" y="158813"/>
                  </a:lnTo>
                  <a:lnTo>
                    <a:pt x="130035" y="91490"/>
                  </a:lnTo>
                  <a:lnTo>
                    <a:pt x="120408" y="91490"/>
                  </a:lnTo>
                  <a:lnTo>
                    <a:pt x="120408" y="158813"/>
                  </a:lnTo>
                  <a:lnTo>
                    <a:pt x="9639" y="158813"/>
                  </a:lnTo>
                  <a:lnTo>
                    <a:pt x="9639" y="91478"/>
                  </a:lnTo>
                  <a:lnTo>
                    <a:pt x="366014" y="91478"/>
                  </a:lnTo>
                  <a:lnTo>
                    <a:pt x="366014" y="81851"/>
                  </a:lnTo>
                  <a:lnTo>
                    <a:pt x="366014" y="81318"/>
                  </a:lnTo>
                  <a:lnTo>
                    <a:pt x="366014" y="10160"/>
                  </a:lnTo>
                  <a:lnTo>
                    <a:pt x="366014" y="9550"/>
                  </a:lnTo>
                  <a:lnTo>
                    <a:pt x="366014" y="0"/>
                  </a:lnTo>
                  <a:close/>
                </a:path>
              </a:pathLst>
            </a:custGeom>
            <a:solidFill>
              <a:srgbClr val="00AAF9"/>
            </a:solidFill>
          </p:spPr>
          <p:txBody>
            <a:bodyPr wrap="square" lIns="0" tIns="0" rIns="0" bIns="0" rtlCol="0"/>
            <a:lstStyle/>
            <a:p>
              <a:endParaRPr/>
            </a:p>
          </p:txBody>
        </p:sp>
        <p:sp>
          <p:nvSpPr>
            <p:cNvPr id="36" name="object 36"/>
            <p:cNvSpPr/>
            <p:nvPr/>
          </p:nvSpPr>
          <p:spPr>
            <a:xfrm>
              <a:off x="1806646" y="4072553"/>
              <a:ext cx="391795" cy="250190"/>
            </a:xfrm>
            <a:custGeom>
              <a:avLst/>
              <a:gdLst/>
              <a:ahLst/>
              <a:cxnLst/>
              <a:rect l="l" t="t" r="r" b="b"/>
              <a:pathLst>
                <a:path w="391794" h="250189">
                  <a:moveTo>
                    <a:pt x="189354" y="3809"/>
                  </a:moveTo>
                  <a:lnTo>
                    <a:pt x="181902" y="6349"/>
                  </a:lnTo>
                  <a:lnTo>
                    <a:pt x="175359" y="10159"/>
                  </a:lnTo>
                  <a:lnTo>
                    <a:pt x="170305" y="16509"/>
                  </a:lnTo>
                  <a:lnTo>
                    <a:pt x="167171" y="16509"/>
                  </a:lnTo>
                  <a:lnTo>
                    <a:pt x="164177" y="17779"/>
                  </a:lnTo>
                  <a:lnTo>
                    <a:pt x="161512" y="19049"/>
                  </a:lnTo>
                  <a:lnTo>
                    <a:pt x="48161" y="19049"/>
                  </a:lnTo>
                  <a:lnTo>
                    <a:pt x="29242" y="25399"/>
                  </a:lnTo>
                  <a:lnTo>
                    <a:pt x="13953" y="41909"/>
                  </a:lnTo>
                  <a:lnTo>
                    <a:pt x="3727" y="66039"/>
                  </a:lnTo>
                  <a:lnTo>
                    <a:pt x="0" y="96519"/>
                  </a:lnTo>
                  <a:lnTo>
                    <a:pt x="3698" y="126999"/>
                  </a:lnTo>
                  <a:lnTo>
                    <a:pt x="13848" y="151129"/>
                  </a:lnTo>
                  <a:lnTo>
                    <a:pt x="29032" y="167639"/>
                  </a:lnTo>
                  <a:lnTo>
                    <a:pt x="47831" y="173989"/>
                  </a:lnTo>
                  <a:lnTo>
                    <a:pt x="161339" y="173989"/>
                  </a:lnTo>
                  <a:lnTo>
                    <a:pt x="161339" y="250189"/>
                  </a:lnTo>
                  <a:lnTo>
                    <a:pt x="186250" y="231139"/>
                  </a:lnTo>
                  <a:lnTo>
                    <a:pt x="170975" y="231139"/>
                  </a:lnTo>
                  <a:lnTo>
                    <a:pt x="170975" y="163829"/>
                  </a:lnTo>
                  <a:lnTo>
                    <a:pt x="48165" y="163829"/>
                  </a:lnTo>
                  <a:lnTo>
                    <a:pt x="33333" y="158749"/>
                  </a:lnTo>
                  <a:lnTo>
                    <a:pt x="21068" y="143509"/>
                  </a:lnTo>
                  <a:lnTo>
                    <a:pt x="12719" y="121919"/>
                  </a:lnTo>
                  <a:lnTo>
                    <a:pt x="9636" y="96519"/>
                  </a:lnTo>
                  <a:lnTo>
                    <a:pt x="12719" y="71119"/>
                  </a:lnTo>
                  <a:lnTo>
                    <a:pt x="21068" y="49529"/>
                  </a:lnTo>
                  <a:lnTo>
                    <a:pt x="33333" y="34289"/>
                  </a:lnTo>
                  <a:lnTo>
                    <a:pt x="48165" y="29209"/>
                  </a:lnTo>
                  <a:lnTo>
                    <a:pt x="164450" y="29209"/>
                  </a:lnTo>
                  <a:lnTo>
                    <a:pt x="166934" y="26669"/>
                  </a:lnTo>
                  <a:lnTo>
                    <a:pt x="170237" y="25399"/>
                  </a:lnTo>
                  <a:lnTo>
                    <a:pt x="176751" y="25399"/>
                  </a:lnTo>
                  <a:lnTo>
                    <a:pt x="177907" y="22859"/>
                  </a:lnTo>
                  <a:lnTo>
                    <a:pt x="179299" y="19049"/>
                  </a:lnTo>
                  <a:lnTo>
                    <a:pt x="181880" y="16509"/>
                  </a:lnTo>
                  <a:lnTo>
                    <a:pt x="185115" y="15239"/>
                  </a:lnTo>
                  <a:lnTo>
                    <a:pt x="188719" y="13969"/>
                  </a:lnTo>
                  <a:lnTo>
                    <a:pt x="201802" y="13969"/>
                  </a:lnTo>
                  <a:lnTo>
                    <a:pt x="207160" y="8889"/>
                  </a:lnTo>
                  <a:lnTo>
                    <a:pt x="216010" y="7619"/>
                  </a:lnTo>
                  <a:lnTo>
                    <a:pt x="245360" y="7619"/>
                  </a:lnTo>
                  <a:lnTo>
                    <a:pt x="240243" y="5079"/>
                  </a:lnTo>
                  <a:lnTo>
                    <a:pt x="197135" y="5079"/>
                  </a:lnTo>
                  <a:lnTo>
                    <a:pt x="189354" y="3809"/>
                  </a:lnTo>
                  <a:close/>
                </a:path>
                <a:path w="391794" h="250189">
                  <a:moveTo>
                    <a:pt x="225192" y="213359"/>
                  </a:moveTo>
                  <a:lnTo>
                    <a:pt x="209500" y="213359"/>
                  </a:lnTo>
                  <a:lnTo>
                    <a:pt x="257661" y="250189"/>
                  </a:lnTo>
                  <a:lnTo>
                    <a:pt x="257661" y="231139"/>
                  </a:lnTo>
                  <a:lnTo>
                    <a:pt x="248029" y="231139"/>
                  </a:lnTo>
                  <a:lnTo>
                    <a:pt x="225192" y="213359"/>
                  </a:lnTo>
                  <a:close/>
                </a:path>
                <a:path w="391794" h="250189">
                  <a:moveTo>
                    <a:pt x="209504" y="200659"/>
                  </a:moveTo>
                  <a:lnTo>
                    <a:pt x="170975" y="231139"/>
                  </a:lnTo>
                  <a:lnTo>
                    <a:pt x="186250" y="231139"/>
                  </a:lnTo>
                  <a:lnTo>
                    <a:pt x="209500" y="213359"/>
                  </a:lnTo>
                  <a:lnTo>
                    <a:pt x="225192" y="213359"/>
                  </a:lnTo>
                  <a:lnTo>
                    <a:pt x="215404" y="205739"/>
                  </a:lnTo>
                  <a:lnTo>
                    <a:pt x="209504" y="200659"/>
                  </a:lnTo>
                  <a:close/>
                </a:path>
                <a:path w="391794" h="250189">
                  <a:moveTo>
                    <a:pt x="257661" y="144779"/>
                  </a:moveTo>
                  <a:lnTo>
                    <a:pt x="248029" y="144779"/>
                  </a:lnTo>
                  <a:lnTo>
                    <a:pt x="248029" y="231139"/>
                  </a:lnTo>
                  <a:lnTo>
                    <a:pt x="257661" y="231139"/>
                  </a:lnTo>
                  <a:lnTo>
                    <a:pt x="257661" y="173989"/>
                  </a:lnTo>
                  <a:lnTo>
                    <a:pt x="373493" y="173989"/>
                  </a:lnTo>
                  <a:lnTo>
                    <a:pt x="375660" y="171449"/>
                  </a:lnTo>
                  <a:lnTo>
                    <a:pt x="375660" y="166369"/>
                  </a:lnTo>
                  <a:lnTo>
                    <a:pt x="373493" y="163829"/>
                  </a:lnTo>
                  <a:lnTo>
                    <a:pt x="257661" y="163829"/>
                  </a:lnTo>
                  <a:lnTo>
                    <a:pt x="257661" y="144779"/>
                  </a:lnTo>
                  <a:close/>
                </a:path>
                <a:path w="391794" h="250189">
                  <a:moveTo>
                    <a:pt x="40631" y="72389"/>
                  </a:moveTo>
                  <a:lnTo>
                    <a:pt x="38059" y="73659"/>
                  </a:lnTo>
                  <a:lnTo>
                    <a:pt x="36570" y="81279"/>
                  </a:lnTo>
                  <a:lnTo>
                    <a:pt x="36116" y="85089"/>
                  </a:lnTo>
                  <a:lnTo>
                    <a:pt x="36124" y="88899"/>
                  </a:lnTo>
                  <a:lnTo>
                    <a:pt x="38361" y="105409"/>
                  </a:lnTo>
                  <a:lnTo>
                    <a:pt x="44497" y="118109"/>
                  </a:lnTo>
                  <a:lnTo>
                    <a:pt x="53671" y="126999"/>
                  </a:lnTo>
                  <a:lnTo>
                    <a:pt x="65021" y="130809"/>
                  </a:lnTo>
                  <a:lnTo>
                    <a:pt x="157213" y="130809"/>
                  </a:lnTo>
                  <a:lnTo>
                    <a:pt x="158771" y="133349"/>
                  </a:lnTo>
                  <a:lnTo>
                    <a:pt x="160011" y="133349"/>
                  </a:lnTo>
                  <a:lnTo>
                    <a:pt x="161339" y="134619"/>
                  </a:lnTo>
                  <a:lnTo>
                    <a:pt x="161339" y="163829"/>
                  </a:lnTo>
                  <a:lnTo>
                    <a:pt x="170975" y="163829"/>
                  </a:lnTo>
                  <a:lnTo>
                    <a:pt x="170975" y="138429"/>
                  </a:lnTo>
                  <a:lnTo>
                    <a:pt x="183935" y="138429"/>
                  </a:lnTo>
                  <a:lnTo>
                    <a:pt x="181057" y="135889"/>
                  </a:lnTo>
                  <a:lnTo>
                    <a:pt x="178917" y="129539"/>
                  </a:lnTo>
                  <a:lnTo>
                    <a:pt x="171028" y="129539"/>
                  </a:lnTo>
                  <a:lnTo>
                    <a:pt x="167183" y="128269"/>
                  </a:lnTo>
                  <a:lnTo>
                    <a:pt x="164446" y="124459"/>
                  </a:lnTo>
                  <a:lnTo>
                    <a:pt x="161985" y="121919"/>
                  </a:lnTo>
                  <a:lnTo>
                    <a:pt x="161263" y="120649"/>
                  </a:lnTo>
                  <a:lnTo>
                    <a:pt x="65021" y="120649"/>
                  </a:lnTo>
                  <a:lnTo>
                    <a:pt x="57605" y="118109"/>
                  </a:lnTo>
                  <a:lnTo>
                    <a:pt x="51473" y="111759"/>
                  </a:lnTo>
                  <a:lnTo>
                    <a:pt x="47298" y="101599"/>
                  </a:lnTo>
                  <a:lnTo>
                    <a:pt x="45757" y="88899"/>
                  </a:lnTo>
                  <a:lnTo>
                    <a:pt x="45874" y="85089"/>
                  </a:lnTo>
                  <a:lnTo>
                    <a:pt x="46126" y="82549"/>
                  </a:lnTo>
                  <a:lnTo>
                    <a:pt x="47458" y="76199"/>
                  </a:lnTo>
                  <a:lnTo>
                    <a:pt x="45825" y="73659"/>
                  </a:lnTo>
                  <a:lnTo>
                    <a:pt x="40631" y="72389"/>
                  </a:lnTo>
                  <a:close/>
                </a:path>
                <a:path w="391794" h="250189">
                  <a:moveTo>
                    <a:pt x="339535" y="130809"/>
                  </a:moveTo>
                  <a:lnTo>
                    <a:pt x="329903" y="130809"/>
                  </a:lnTo>
                  <a:lnTo>
                    <a:pt x="329903" y="134619"/>
                  </a:lnTo>
                  <a:lnTo>
                    <a:pt x="330890" y="143509"/>
                  </a:lnTo>
                  <a:lnTo>
                    <a:pt x="333632" y="151129"/>
                  </a:lnTo>
                  <a:lnTo>
                    <a:pt x="337997" y="158749"/>
                  </a:lnTo>
                  <a:lnTo>
                    <a:pt x="343854" y="163829"/>
                  </a:lnTo>
                  <a:lnTo>
                    <a:pt x="370844" y="163829"/>
                  </a:lnTo>
                  <a:lnTo>
                    <a:pt x="359044" y="162559"/>
                  </a:lnTo>
                  <a:lnTo>
                    <a:pt x="349227" y="156209"/>
                  </a:lnTo>
                  <a:lnTo>
                    <a:pt x="342391" y="147319"/>
                  </a:lnTo>
                  <a:lnTo>
                    <a:pt x="339535" y="134619"/>
                  </a:lnTo>
                  <a:lnTo>
                    <a:pt x="339535" y="130809"/>
                  </a:lnTo>
                  <a:close/>
                </a:path>
                <a:path w="391794" h="250189">
                  <a:moveTo>
                    <a:pt x="225804" y="149859"/>
                  </a:moveTo>
                  <a:lnTo>
                    <a:pt x="198596" y="149859"/>
                  </a:lnTo>
                  <a:lnTo>
                    <a:pt x="202549" y="152399"/>
                  </a:lnTo>
                  <a:lnTo>
                    <a:pt x="207301" y="153669"/>
                  </a:lnTo>
                  <a:lnTo>
                    <a:pt x="217651" y="153669"/>
                  </a:lnTo>
                  <a:lnTo>
                    <a:pt x="222957" y="152399"/>
                  </a:lnTo>
                  <a:lnTo>
                    <a:pt x="225804" y="149859"/>
                  </a:lnTo>
                  <a:close/>
                </a:path>
                <a:path w="391794" h="250189">
                  <a:moveTo>
                    <a:pt x="183935" y="138429"/>
                  </a:moveTo>
                  <a:lnTo>
                    <a:pt x="172083" y="138429"/>
                  </a:lnTo>
                  <a:lnTo>
                    <a:pt x="174736" y="143509"/>
                  </a:lnTo>
                  <a:lnTo>
                    <a:pt x="179002" y="147319"/>
                  </a:lnTo>
                  <a:lnTo>
                    <a:pt x="184119" y="148589"/>
                  </a:lnTo>
                  <a:lnTo>
                    <a:pt x="188735" y="151129"/>
                  </a:lnTo>
                  <a:lnTo>
                    <a:pt x="193796" y="151129"/>
                  </a:lnTo>
                  <a:lnTo>
                    <a:pt x="198596" y="149859"/>
                  </a:lnTo>
                  <a:lnTo>
                    <a:pt x="225804" y="149859"/>
                  </a:lnTo>
                  <a:lnTo>
                    <a:pt x="227228" y="148589"/>
                  </a:lnTo>
                  <a:lnTo>
                    <a:pt x="241533" y="148589"/>
                  </a:lnTo>
                  <a:lnTo>
                    <a:pt x="244907" y="147319"/>
                  </a:lnTo>
                  <a:lnTo>
                    <a:pt x="246532" y="146049"/>
                  </a:lnTo>
                  <a:lnTo>
                    <a:pt x="208348" y="146049"/>
                  </a:lnTo>
                  <a:lnTo>
                    <a:pt x="202649" y="140969"/>
                  </a:lnTo>
                  <a:lnTo>
                    <a:pt x="190818" y="140969"/>
                  </a:lnTo>
                  <a:lnTo>
                    <a:pt x="187579" y="139699"/>
                  </a:lnTo>
                  <a:lnTo>
                    <a:pt x="183935" y="138429"/>
                  </a:lnTo>
                  <a:close/>
                </a:path>
                <a:path w="391794" h="250189">
                  <a:moveTo>
                    <a:pt x="241533" y="148589"/>
                  </a:moveTo>
                  <a:lnTo>
                    <a:pt x="227228" y="148589"/>
                  </a:lnTo>
                  <a:lnTo>
                    <a:pt x="232505" y="149859"/>
                  </a:lnTo>
                  <a:lnTo>
                    <a:pt x="238160" y="149859"/>
                  </a:lnTo>
                  <a:lnTo>
                    <a:pt x="241533" y="148589"/>
                  </a:lnTo>
                  <a:close/>
                </a:path>
                <a:path w="391794" h="250189">
                  <a:moveTo>
                    <a:pt x="224856" y="137159"/>
                  </a:moveTo>
                  <a:lnTo>
                    <a:pt x="222560" y="139699"/>
                  </a:lnTo>
                  <a:lnTo>
                    <a:pt x="217202" y="146049"/>
                  </a:lnTo>
                  <a:lnTo>
                    <a:pt x="246532" y="146049"/>
                  </a:lnTo>
                  <a:lnTo>
                    <a:pt x="248029" y="144779"/>
                  </a:lnTo>
                  <a:lnTo>
                    <a:pt x="257661" y="144779"/>
                  </a:lnTo>
                  <a:lnTo>
                    <a:pt x="257661" y="140969"/>
                  </a:lnTo>
                  <a:lnTo>
                    <a:pt x="231546" y="140969"/>
                  </a:lnTo>
                  <a:lnTo>
                    <a:pt x="227950" y="138429"/>
                  </a:lnTo>
                  <a:lnTo>
                    <a:pt x="224856" y="137159"/>
                  </a:lnTo>
                  <a:close/>
                </a:path>
                <a:path w="391794" h="250189">
                  <a:moveTo>
                    <a:pt x="200410" y="138429"/>
                  </a:moveTo>
                  <a:lnTo>
                    <a:pt x="197685" y="139699"/>
                  </a:lnTo>
                  <a:lnTo>
                    <a:pt x="194434" y="140969"/>
                  </a:lnTo>
                  <a:lnTo>
                    <a:pt x="202649" y="140969"/>
                  </a:lnTo>
                  <a:lnTo>
                    <a:pt x="200410" y="138429"/>
                  </a:lnTo>
                  <a:close/>
                </a:path>
                <a:path w="391794" h="250189">
                  <a:moveTo>
                    <a:pt x="250511" y="12699"/>
                  </a:moveTo>
                  <a:lnTo>
                    <a:pt x="233545" y="12699"/>
                  </a:lnTo>
                  <a:lnTo>
                    <a:pt x="236783" y="13969"/>
                  </a:lnTo>
                  <a:lnTo>
                    <a:pt x="240428" y="15239"/>
                  </a:lnTo>
                  <a:lnTo>
                    <a:pt x="243305" y="19049"/>
                  </a:lnTo>
                  <a:lnTo>
                    <a:pt x="245874" y="25399"/>
                  </a:lnTo>
                  <a:lnTo>
                    <a:pt x="253335" y="25399"/>
                  </a:lnTo>
                  <a:lnTo>
                    <a:pt x="257192" y="26669"/>
                  </a:lnTo>
                  <a:lnTo>
                    <a:pt x="264147" y="41909"/>
                  </a:lnTo>
                  <a:lnTo>
                    <a:pt x="266952" y="43179"/>
                  </a:lnTo>
                  <a:lnTo>
                    <a:pt x="270167" y="44449"/>
                  </a:lnTo>
                  <a:lnTo>
                    <a:pt x="272720" y="46989"/>
                  </a:lnTo>
                  <a:lnTo>
                    <a:pt x="274076" y="49529"/>
                  </a:lnTo>
                  <a:lnTo>
                    <a:pt x="275641" y="53339"/>
                  </a:lnTo>
                  <a:lnTo>
                    <a:pt x="275625" y="57149"/>
                  </a:lnTo>
                  <a:lnTo>
                    <a:pt x="274028" y="60959"/>
                  </a:lnTo>
                  <a:lnTo>
                    <a:pt x="272728" y="64769"/>
                  </a:lnTo>
                  <a:lnTo>
                    <a:pt x="278045" y="69849"/>
                  </a:lnTo>
                  <a:lnTo>
                    <a:pt x="279651" y="73659"/>
                  </a:lnTo>
                  <a:lnTo>
                    <a:pt x="279603" y="80009"/>
                  </a:lnTo>
                  <a:lnTo>
                    <a:pt x="278286" y="83819"/>
                  </a:lnTo>
                  <a:lnTo>
                    <a:pt x="273835" y="88899"/>
                  </a:lnTo>
                  <a:lnTo>
                    <a:pt x="275003" y="91439"/>
                  </a:lnTo>
                  <a:lnTo>
                    <a:pt x="276272" y="95249"/>
                  </a:lnTo>
                  <a:lnTo>
                    <a:pt x="276256" y="99059"/>
                  </a:lnTo>
                  <a:lnTo>
                    <a:pt x="274955" y="101599"/>
                  </a:lnTo>
                  <a:lnTo>
                    <a:pt x="273627" y="105409"/>
                  </a:lnTo>
                  <a:lnTo>
                    <a:pt x="270757" y="107949"/>
                  </a:lnTo>
                  <a:lnTo>
                    <a:pt x="263802" y="110489"/>
                  </a:lnTo>
                  <a:lnTo>
                    <a:pt x="263970" y="114299"/>
                  </a:lnTo>
                  <a:lnTo>
                    <a:pt x="264227" y="118109"/>
                  </a:lnTo>
                  <a:lnTo>
                    <a:pt x="262742" y="121919"/>
                  </a:lnTo>
                  <a:lnTo>
                    <a:pt x="259913" y="124459"/>
                  </a:lnTo>
                  <a:lnTo>
                    <a:pt x="257429" y="126999"/>
                  </a:lnTo>
                  <a:lnTo>
                    <a:pt x="254125" y="128269"/>
                  </a:lnTo>
                  <a:lnTo>
                    <a:pt x="247608" y="129539"/>
                  </a:lnTo>
                  <a:lnTo>
                    <a:pt x="246452" y="132079"/>
                  </a:lnTo>
                  <a:lnTo>
                    <a:pt x="245063" y="134619"/>
                  </a:lnTo>
                  <a:lnTo>
                    <a:pt x="242483" y="137159"/>
                  </a:lnTo>
                  <a:lnTo>
                    <a:pt x="239252" y="138429"/>
                  </a:lnTo>
                  <a:lnTo>
                    <a:pt x="235644" y="140969"/>
                  </a:lnTo>
                  <a:lnTo>
                    <a:pt x="257661" y="140969"/>
                  </a:lnTo>
                  <a:lnTo>
                    <a:pt x="257661" y="137159"/>
                  </a:lnTo>
                  <a:lnTo>
                    <a:pt x="261077" y="135889"/>
                  </a:lnTo>
                  <a:lnTo>
                    <a:pt x="264175" y="134619"/>
                  </a:lnTo>
                  <a:lnTo>
                    <a:pt x="267157" y="130809"/>
                  </a:lnTo>
                  <a:lnTo>
                    <a:pt x="373252" y="130809"/>
                  </a:lnTo>
                  <a:lnTo>
                    <a:pt x="381013" y="128269"/>
                  </a:lnTo>
                  <a:lnTo>
                    <a:pt x="386817" y="121919"/>
                  </a:lnTo>
                  <a:lnTo>
                    <a:pt x="387272" y="120649"/>
                  </a:lnTo>
                  <a:lnTo>
                    <a:pt x="272932" y="120649"/>
                  </a:lnTo>
                  <a:lnTo>
                    <a:pt x="273221" y="119379"/>
                  </a:lnTo>
                  <a:lnTo>
                    <a:pt x="273422" y="118109"/>
                  </a:lnTo>
                  <a:lnTo>
                    <a:pt x="273534" y="116839"/>
                  </a:lnTo>
                  <a:lnTo>
                    <a:pt x="278322" y="114299"/>
                  </a:lnTo>
                  <a:lnTo>
                    <a:pt x="282011" y="110489"/>
                  </a:lnTo>
                  <a:lnTo>
                    <a:pt x="283949" y="105409"/>
                  </a:lnTo>
                  <a:lnTo>
                    <a:pt x="285743" y="100329"/>
                  </a:lnTo>
                  <a:lnTo>
                    <a:pt x="286056" y="95249"/>
                  </a:lnTo>
                  <a:lnTo>
                    <a:pt x="284852" y="90169"/>
                  </a:lnTo>
                  <a:lnTo>
                    <a:pt x="287706" y="86359"/>
                  </a:lnTo>
                  <a:lnTo>
                    <a:pt x="289243" y="82549"/>
                  </a:lnTo>
                  <a:lnTo>
                    <a:pt x="289243" y="71119"/>
                  </a:lnTo>
                  <a:lnTo>
                    <a:pt x="287381" y="66039"/>
                  </a:lnTo>
                  <a:lnTo>
                    <a:pt x="283961" y="62229"/>
                  </a:lnTo>
                  <a:lnTo>
                    <a:pt x="284818" y="54609"/>
                  </a:lnTo>
                  <a:lnTo>
                    <a:pt x="283166" y="46989"/>
                  </a:lnTo>
                  <a:lnTo>
                    <a:pt x="279236" y="40639"/>
                  </a:lnTo>
                  <a:lnTo>
                    <a:pt x="273261" y="35559"/>
                  </a:lnTo>
                  <a:lnTo>
                    <a:pt x="272876" y="33019"/>
                  </a:lnTo>
                  <a:lnTo>
                    <a:pt x="272214" y="30479"/>
                  </a:lnTo>
                  <a:lnTo>
                    <a:pt x="271291" y="29209"/>
                  </a:lnTo>
                  <a:lnTo>
                    <a:pt x="363498" y="29209"/>
                  </a:lnTo>
                  <a:lnTo>
                    <a:pt x="361371" y="26669"/>
                  </a:lnTo>
                  <a:lnTo>
                    <a:pt x="337127" y="19049"/>
                  </a:lnTo>
                  <a:lnTo>
                    <a:pt x="262947" y="19049"/>
                  </a:lnTo>
                  <a:lnTo>
                    <a:pt x="259768" y="17779"/>
                  </a:lnTo>
                  <a:lnTo>
                    <a:pt x="256096" y="16509"/>
                  </a:lnTo>
                  <a:lnTo>
                    <a:pt x="252279" y="15239"/>
                  </a:lnTo>
                  <a:lnTo>
                    <a:pt x="250511" y="12699"/>
                  </a:lnTo>
                  <a:close/>
                </a:path>
                <a:path w="391794" h="250189">
                  <a:moveTo>
                    <a:pt x="178489" y="128269"/>
                  </a:moveTo>
                  <a:lnTo>
                    <a:pt x="174961" y="129539"/>
                  </a:lnTo>
                  <a:lnTo>
                    <a:pt x="178917" y="129539"/>
                  </a:lnTo>
                  <a:lnTo>
                    <a:pt x="178489" y="128269"/>
                  </a:lnTo>
                  <a:close/>
                </a:path>
                <a:path w="391794" h="250189">
                  <a:moveTo>
                    <a:pt x="72285" y="29209"/>
                  </a:moveTo>
                  <a:lnTo>
                    <a:pt x="48165" y="29209"/>
                  </a:lnTo>
                  <a:lnTo>
                    <a:pt x="62781" y="34289"/>
                  </a:lnTo>
                  <a:lnTo>
                    <a:pt x="74200" y="46989"/>
                  </a:lnTo>
                  <a:lnTo>
                    <a:pt x="81632" y="66039"/>
                  </a:lnTo>
                  <a:lnTo>
                    <a:pt x="84153" y="90169"/>
                  </a:lnTo>
                  <a:lnTo>
                    <a:pt x="84199" y="92709"/>
                  </a:lnTo>
                  <a:lnTo>
                    <a:pt x="83939" y="96519"/>
                  </a:lnTo>
                  <a:lnTo>
                    <a:pt x="81760" y="106679"/>
                  </a:lnTo>
                  <a:lnTo>
                    <a:pt x="76027" y="116839"/>
                  </a:lnTo>
                  <a:lnTo>
                    <a:pt x="65021" y="120649"/>
                  </a:lnTo>
                  <a:lnTo>
                    <a:pt x="84940" y="120649"/>
                  </a:lnTo>
                  <a:lnTo>
                    <a:pt x="88860" y="114299"/>
                  </a:lnTo>
                  <a:lnTo>
                    <a:pt x="91691" y="106679"/>
                  </a:lnTo>
                  <a:lnTo>
                    <a:pt x="93390" y="99059"/>
                  </a:lnTo>
                  <a:lnTo>
                    <a:pt x="93830" y="92709"/>
                  </a:lnTo>
                  <a:lnTo>
                    <a:pt x="93718" y="88899"/>
                  </a:lnTo>
                  <a:lnTo>
                    <a:pt x="92417" y="72389"/>
                  </a:lnTo>
                  <a:lnTo>
                    <a:pt x="88113" y="54609"/>
                  </a:lnTo>
                  <a:lnTo>
                    <a:pt x="81304" y="39369"/>
                  </a:lnTo>
                  <a:lnTo>
                    <a:pt x="72285" y="29209"/>
                  </a:lnTo>
                  <a:close/>
                </a:path>
                <a:path w="391794" h="250189">
                  <a:moveTo>
                    <a:pt x="164450" y="29209"/>
                  </a:moveTo>
                  <a:lnTo>
                    <a:pt x="152955" y="29209"/>
                  </a:lnTo>
                  <a:lnTo>
                    <a:pt x="151779" y="31749"/>
                  </a:lnTo>
                  <a:lnTo>
                    <a:pt x="151061" y="34289"/>
                  </a:lnTo>
                  <a:lnTo>
                    <a:pt x="150832" y="36829"/>
                  </a:lnTo>
                  <a:lnTo>
                    <a:pt x="146044" y="39369"/>
                  </a:lnTo>
                  <a:lnTo>
                    <a:pt x="142352" y="44449"/>
                  </a:lnTo>
                  <a:lnTo>
                    <a:pt x="140417" y="49529"/>
                  </a:lnTo>
                  <a:lnTo>
                    <a:pt x="138615" y="53339"/>
                  </a:lnTo>
                  <a:lnTo>
                    <a:pt x="138306" y="58419"/>
                  </a:lnTo>
                  <a:lnTo>
                    <a:pt x="139530" y="63499"/>
                  </a:lnTo>
                  <a:lnTo>
                    <a:pt x="136673" y="67309"/>
                  </a:lnTo>
                  <a:lnTo>
                    <a:pt x="135127" y="72389"/>
                  </a:lnTo>
                  <a:lnTo>
                    <a:pt x="135115" y="82549"/>
                  </a:lnTo>
                  <a:lnTo>
                    <a:pt x="136978" y="87629"/>
                  </a:lnTo>
                  <a:lnTo>
                    <a:pt x="140401" y="92709"/>
                  </a:lnTo>
                  <a:lnTo>
                    <a:pt x="138864" y="97789"/>
                  </a:lnTo>
                  <a:lnTo>
                    <a:pt x="139253" y="102869"/>
                  </a:lnTo>
                  <a:lnTo>
                    <a:pt x="141497" y="107949"/>
                  </a:lnTo>
                  <a:lnTo>
                    <a:pt x="143467" y="113029"/>
                  </a:lnTo>
                  <a:lnTo>
                    <a:pt x="146831" y="116839"/>
                  </a:lnTo>
                  <a:lnTo>
                    <a:pt x="151101" y="119379"/>
                  </a:lnTo>
                  <a:lnTo>
                    <a:pt x="151386" y="120649"/>
                  </a:lnTo>
                  <a:lnTo>
                    <a:pt x="161263" y="120649"/>
                  </a:lnTo>
                  <a:lnTo>
                    <a:pt x="160540" y="119379"/>
                  </a:lnTo>
                  <a:lnTo>
                    <a:pt x="160388" y="115569"/>
                  </a:lnTo>
                  <a:lnTo>
                    <a:pt x="160219" y="113029"/>
                  </a:lnTo>
                  <a:lnTo>
                    <a:pt x="157410" y="111759"/>
                  </a:lnTo>
                  <a:lnTo>
                    <a:pt x="154195" y="110489"/>
                  </a:lnTo>
                  <a:lnTo>
                    <a:pt x="151647" y="107949"/>
                  </a:lnTo>
                  <a:lnTo>
                    <a:pt x="150290" y="104139"/>
                  </a:lnTo>
                  <a:lnTo>
                    <a:pt x="148717" y="100329"/>
                  </a:lnTo>
                  <a:lnTo>
                    <a:pt x="148733" y="96519"/>
                  </a:lnTo>
                  <a:lnTo>
                    <a:pt x="150334" y="92709"/>
                  </a:lnTo>
                  <a:lnTo>
                    <a:pt x="151639" y="90169"/>
                  </a:lnTo>
                  <a:lnTo>
                    <a:pt x="146321" y="85089"/>
                  </a:lnTo>
                  <a:lnTo>
                    <a:pt x="144712" y="81279"/>
                  </a:lnTo>
                  <a:lnTo>
                    <a:pt x="144816" y="73659"/>
                  </a:lnTo>
                  <a:lnTo>
                    <a:pt x="146168" y="69849"/>
                  </a:lnTo>
                  <a:lnTo>
                    <a:pt x="148560" y="67309"/>
                  </a:lnTo>
                  <a:lnTo>
                    <a:pt x="150479" y="64769"/>
                  </a:lnTo>
                  <a:lnTo>
                    <a:pt x="149359" y="62229"/>
                  </a:lnTo>
                  <a:lnTo>
                    <a:pt x="148087" y="59689"/>
                  </a:lnTo>
                  <a:lnTo>
                    <a:pt x="148103" y="55879"/>
                  </a:lnTo>
                  <a:lnTo>
                    <a:pt x="150736" y="48259"/>
                  </a:lnTo>
                  <a:lnTo>
                    <a:pt x="153601" y="45719"/>
                  </a:lnTo>
                  <a:lnTo>
                    <a:pt x="160557" y="43179"/>
                  </a:lnTo>
                  <a:lnTo>
                    <a:pt x="160392" y="39369"/>
                  </a:lnTo>
                  <a:lnTo>
                    <a:pt x="160135" y="35559"/>
                  </a:lnTo>
                  <a:lnTo>
                    <a:pt x="161616" y="31749"/>
                  </a:lnTo>
                  <a:lnTo>
                    <a:pt x="164450" y="29209"/>
                  </a:lnTo>
                  <a:close/>
                </a:path>
                <a:path w="391794" h="250189">
                  <a:moveTo>
                    <a:pt x="363498" y="29209"/>
                  </a:moveTo>
                  <a:lnTo>
                    <a:pt x="337127" y="29209"/>
                  </a:lnTo>
                  <a:lnTo>
                    <a:pt x="356530" y="35559"/>
                  </a:lnTo>
                  <a:lnTo>
                    <a:pt x="370608" y="52069"/>
                  </a:lnTo>
                  <a:lnTo>
                    <a:pt x="379184" y="74929"/>
                  </a:lnTo>
                  <a:lnTo>
                    <a:pt x="382081" y="97789"/>
                  </a:lnTo>
                  <a:lnTo>
                    <a:pt x="382081" y="111759"/>
                  </a:lnTo>
                  <a:lnTo>
                    <a:pt x="378469" y="120649"/>
                  </a:lnTo>
                  <a:lnTo>
                    <a:pt x="387272" y="120649"/>
                  </a:lnTo>
                  <a:lnTo>
                    <a:pt x="390454" y="111759"/>
                  </a:lnTo>
                  <a:lnTo>
                    <a:pt x="391714" y="97789"/>
                  </a:lnTo>
                  <a:lnTo>
                    <a:pt x="388423" y="72389"/>
                  </a:lnTo>
                  <a:lnTo>
                    <a:pt x="378389" y="46989"/>
                  </a:lnTo>
                  <a:lnTo>
                    <a:pt x="363498" y="29209"/>
                  </a:lnTo>
                  <a:close/>
                </a:path>
                <a:path w="391794" h="250189">
                  <a:moveTo>
                    <a:pt x="201802" y="13969"/>
                  </a:moveTo>
                  <a:lnTo>
                    <a:pt x="192820" y="13969"/>
                  </a:lnTo>
                  <a:lnTo>
                    <a:pt x="196412" y="15239"/>
                  </a:lnTo>
                  <a:lnTo>
                    <a:pt x="199511" y="16509"/>
                  </a:lnTo>
                  <a:lnTo>
                    <a:pt x="201802" y="13969"/>
                  </a:lnTo>
                  <a:close/>
                </a:path>
                <a:path w="391794" h="250189">
                  <a:moveTo>
                    <a:pt x="245360" y="7619"/>
                  </a:moveTo>
                  <a:lnTo>
                    <a:pt x="216010" y="7619"/>
                  </a:lnTo>
                  <a:lnTo>
                    <a:pt x="221709" y="13969"/>
                  </a:lnTo>
                  <a:lnTo>
                    <a:pt x="223949" y="15239"/>
                  </a:lnTo>
                  <a:lnTo>
                    <a:pt x="226678" y="13969"/>
                  </a:lnTo>
                  <a:lnTo>
                    <a:pt x="229929" y="12699"/>
                  </a:lnTo>
                  <a:lnTo>
                    <a:pt x="250511" y="12699"/>
                  </a:lnTo>
                  <a:lnTo>
                    <a:pt x="249626" y="11429"/>
                  </a:lnTo>
                  <a:lnTo>
                    <a:pt x="245360" y="7619"/>
                  </a:lnTo>
                  <a:close/>
                </a:path>
                <a:path w="391794" h="250189">
                  <a:moveTo>
                    <a:pt x="217058" y="0"/>
                  </a:moveTo>
                  <a:lnTo>
                    <a:pt x="206711" y="0"/>
                  </a:lnTo>
                  <a:lnTo>
                    <a:pt x="201401" y="1269"/>
                  </a:lnTo>
                  <a:lnTo>
                    <a:pt x="197135" y="5079"/>
                  </a:lnTo>
                  <a:lnTo>
                    <a:pt x="240243" y="5079"/>
                  </a:lnTo>
                  <a:lnTo>
                    <a:pt x="235628" y="3809"/>
                  </a:lnTo>
                  <a:lnTo>
                    <a:pt x="225767" y="3809"/>
                  </a:lnTo>
                  <a:lnTo>
                    <a:pt x="221813" y="1269"/>
                  </a:lnTo>
                  <a:lnTo>
                    <a:pt x="217058" y="0"/>
                  </a:lnTo>
                  <a:close/>
                </a:path>
                <a:path w="391794" h="250189">
                  <a:moveTo>
                    <a:pt x="230567" y="2539"/>
                  </a:moveTo>
                  <a:lnTo>
                    <a:pt x="225767" y="3809"/>
                  </a:lnTo>
                  <a:lnTo>
                    <a:pt x="235628" y="3809"/>
                  </a:lnTo>
                  <a:lnTo>
                    <a:pt x="230567" y="2539"/>
                  </a:lnTo>
                  <a:close/>
                </a:path>
              </a:pathLst>
            </a:custGeom>
            <a:solidFill>
              <a:srgbClr val="E60086"/>
            </a:solidFill>
          </p:spPr>
          <p:txBody>
            <a:bodyPr wrap="square" lIns="0" tIns="0" rIns="0" bIns="0" rtlCol="0"/>
            <a:lstStyle/>
            <a:p>
              <a:endParaRPr/>
            </a:p>
          </p:txBody>
        </p:sp>
        <p:pic>
          <p:nvPicPr>
            <p:cNvPr id="37" name="object 37"/>
            <p:cNvPicPr/>
            <p:nvPr/>
          </p:nvPicPr>
          <p:blipFill>
            <a:blip r:embed="rId4" cstate="print"/>
            <a:stretch>
              <a:fillRect/>
            </a:stretch>
          </p:blipFill>
          <p:spPr>
            <a:xfrm>
              <a:off x="1970695" y="4101881"/>
              <a:ext cx="94146" cy="94236"/>
            </a:xfrm>
            <a:prstGeom prst="rect">
              <a:avLst/>
            </a:prstGeom>
          </p:spPr>
        </p:pic>
        <p:sp>
          <p:nvSpPr>
            <p:cNvPr id="38" name="object 38"/>
            <p:cNvSpPr/>
            <p:nvPr/>
          </p:nvSpPr>
          <p:spPr>
            <a:xfrm>
              <a:off x="1658061" y="4751146"/>
              <a:ext cx="299085" cy="386080"/>
            </a:xfrm>
            <a:custGeom>
              <a:avLst/>
              <a:gdLst/>
              <a:ahLst/>
              <a:cxnLst/>
              <a:rect l="l" t="t" r="r" b="b"/>
              <a:pathLst>
                <a:path w="299085" h="386079">
                  <a:moveTo>
                    <a:pt x="120396" y="139801"/>
                  </a:moveTo>
                  <a:lnTo>
                    <a:pt x="57785" y="139801"/>
                  </a:lnTo>
                  <a:lnTo>
                    <a:pt x="57785" y="159080"/>
                  </a:lnTo>
                  <a:lnTo>
                    <a:pt x="120396" y="159080"/>
                  </a:lnTo>
                  <a:lnTo>
                    <a:pt x="120396" y="139801"/>
                  </a:lnTo>
                  <a:close/>
                </a:path>
                <a:path w="299085" h="386079">
                  <a:moveTo>
                    <a:pt x="240804" y="294055"/>
                  </a:moveTo>
                  <a:lnTo>
                    <a:pt x="57785" y="294055"/>
                  </a:lnTo>
                  <a:lnTo>
                    <a:pt x="57785" y="313334"/>
                  </a:lnTo>
                  <a:lnTo>
                    <a:pt x="240804" y="313334"/>
                  </a:lnTo>
                  <a:lnTo>
                    <a:pt x="240804" y="294055"/>
                  </a:lnTo>
                  <a:close/>
                </a:path>
                <a:path w="299085" h="386079">
                  <a:moveTo>
                    <a:pt x="240804" y="255498"/>
                  </a:moveTo>
                  <a:lnTo>
                    <a:pt x="57785" y="255498"/>
                  </a:lnTo>
                  <a:lnTo>
                    <a:pt x="57785" y="274777"/>
                  </a:lnTo>
                  <a:lnTo>
                    <a:pt x="240804" y="274777"/>
                  </a:lnTo>
                  <a:lnTo>
                    <a:pt x="240804" y="255498"/>
                  </a:lnTo>
                  <a:close/>
                </a:path>
                <a:path w="299085" h="386079">
                  <a:moveTo>
                    <a:pt x="240804" y="216928"/>
                  </a:moveTo>
                  <a:lnTo>
                    <a:pt x="57785" y="216928"/>
                  </a:lnTo>
                  <a:lnTo>
                    <a:pt x="57785" y="236207"/>
                  </a:lnTo>
                  <a:lnTo>
                    <a:pt x="240804" y="236207"/>
                  </a:lnTo>
                  <a:lnTo>
                    <a:pt x="240804" y="216928"/>
                  </a:lnTo>
                  <a:close/>
                </a:path>
                <a:path w="299085" h="386079">
                  <a:moveTo>
                    <a:pt x="240804" y="178358"/>
                  </a:moveTo>
                  <a:lnTo>
                    <a:pt x="57785" y="178358"/>
                  </a:lnTo>
                  <a:lnTo>
                    <a:pt x="57785" y="197650"/>
                  </a:lnTo>
                  <a:lnTo>
                    <a:pt x="240804" y="197650"/>
                  </a:lnTo>
                  <a:lnTo>
                    <a:pt x="240804" y="178358"/>
                  </a:lnTo>
                  <a:close/>
                </a:path>
                <a:path w="299085" h="386079">
                  <a:moveTo>
                    <a:pt x="298602" y="106057"/>
                  </a:moveTo>
                  <a:lnTo>
                    <a:pt x="293128" y="101231"/>
                  </a:lnTo>
                  <a:lnTo>
                    <a:pt x="269697" y="80606"/>
                  </a:lnTo>
                  <a:lnTo>
                    <a:pt x="269697" y="130162"/>
                  </a:lnTo>
                  <a:lnTo>
                    <a:pt x="269697" y="356717"/>
                  </a:lnTo>
                  <a:lnTo>
                    <a:pt x="28892" y="356717"/>
                  </a:lnTo>
                  <a:lnTo>
                    <a:pt x="28892" y="28930"/>
                  </a:lnTo>
                  <a:lnTo>
                    <a:pt x="149301" y="28930"/>
                  </a:lnTo>
                  <a:lnTo>
                    <a:pt x="149301" y="130162"/>
                  </a:lnTo>
                  <a:lnTo>
                    <a:pt x="269697" y="130162"/>
                  </a:lnTo>
                  <a:lnTo>
                    <a:pt x="269697" y="80606"/>
                  </a:lnTo>
                  <a:lnTo>
                    <a:pt x="238391" y="53035"/>
                  </a:lnTo>
                  <a:lnTo>
                    <a:pt x="238391" y="101231"/>
                  </a:lnTo>
                  <a:lnTo>
                    <a:pt x="178193" y="101231"/>
                  </a:lnTo>
                  <a:lnTo>
                    <a:pt x="178193" y="40982"/>
                  </a:lnTo>
                  <a:lnTo>
                    <a:pt x="238391" y="101231"/>
                  </a:lnTo>
                  <a:lnTo>
                    <a:pt x="238391" y="53035"/>
                  </a:lnTo>
                  <a:lnTo>
                    <a:pt x="224713" y="40982"/>
                  </a:lnTo>
                  <a:lnTo>
                    <a:pt x="211035" y="28930"/>
                  </a:lnTo>
                  <a:lnTo>
                    <a:pt x="178193" y="0"/>
                  </a:lnTo>
                  <a:lnTo>
                    <a:pt x="0" y="0"/>
                  </a:lnTo>
                  <a:lnTo>
                    <a:pt x="0" y="385648"/>
                  </a:lnTo>
                  <a:lnTo>
                    <a:pt x="298602" y="385648"/>
                  </a:lnTo>
                  <a:lnTo>
                    <a:pt x="298602" y="356717"/>
                  </a:lnTo>
                  <a:lnTo>
                    <a:pt x="298602" y="106057"/>
                  </a:lnTo>
                  <a:close/>
                </a:path>
              </a:pathLst>
            </a:custGeom>
            <a:solidFill>
              <a:srgbClr val="E6505A"/>
            </a:solidFill>
          </p:spPr>
          <p:txBody>
            <a:bodyPr wrap="square" lIns="0" tIns="0" rIns="0" bIns="0" rtlCol="0"/>
            <a:lstStyle/>
            <a:p>
              <a:endParaRPr/>
            </a:p>
          </p:txBody>
        </p:sp>
        <p:sp>
          <p:nvSpPr>
            <p:cNvPr id="39" name="object 39"/>
            <p:cNvSpPr/>
            <p:nvPr/>
          </p:nvSpPr>
          <p:spPr>
            <a:xfrm>
              <a:off x="1184884" y="5539587"/>
              <a:ext cx="327660" cy="424815"/>
            </a:xfrm>
            <a:custGeom>
              <a:avLst/>
              <a:gdLst/>
              <a:ahLst/>
              <a:cxnLst/>
              <a:rect l="l" t="t" r="r" b="b"/>
              <a:pathLst>
                <a:path w="327659" h="424814">
                  <a:moveTo>
                    <a:pt x="298602" y="159080"/>
                  </a:moveTo>
                  <a:lnTo>
                    <a:pt x="296710" y="149694"/>
                  </a:lnTo>
                  <a:lnTo>
                    <a:pt x="291541" y="142036"/>
                  </a:lnTo>
                  <a:lnTo>
                    <a:pt x="283895" y="136867"/>
                  </a:lnTo>
                  <a:lnTo>
                    <a:pt x="274523" y="134975"/>
                  </a:lnTo>
                  <a:lnTo>
                    <a:pt x="265150" y="136867"/>
                  </a:lnTo>
                  <a:lnTo>
                    <a:pt x="257492" y="142036"/>
                  </a:lnTo>
                  <a:lnTo>
                    <a:pt x="252336" y="149694"/>
                  </a:lnTo>
                  <a:lnTo>
                    <a:pt x="250444" y="159080"/>
                  </a:lnTo>
                  <a:lnTo>
                    <a:pt x="252336" y="168465"/>
                  </a:lnTo>
                  <a:lnTo>
                    <a:pt x="257492" y="176123"/>
                  </a:lnTo>
                  <a:lnTo>
                    <a:pt x="265150" y="181292"/>
                  </a:lnTo>
                  <a:lnTo>
                    <a:pt x="274523" y="183184"/>
                  </a:lnTo>
                  <a:lnTo>
                    <a:pt x="283895" y="181292"/>
                  </a:lnTo>
                  <a:lnTo>
                    <a:pt x="291541" y="176123"/>
                  </a:lnTo>
                  <a:lnTo>
                    <a:pt x="296710" y="168465"/>
                  </a:lnTo>
                  <a:lnTo>
                    <a:pt x="298602" y="159080"/>
                  </a:lnTo>
                  <a:close/>
                </a:path>
                <a:path w="327659" h="424814">
                  <a:moveTo>
                    <a:pt x="327494" y="159080"/>
                  </a:moveTo>
                  <a:lnTo>
                    <a:pt x="323354" y="138391"/>
                  </a:lnTo>
                  <a:lnTo>
                    <a:pt x="314579" y="125336"/>
                  </a:lnTo>
                  <a:lnTo>
                    <a:pt x="312026" y="121539"/>
                  </a:lnTo>
                  <a:lnTo>
                    <a:pt x="308229" y="118986"/>
                  </a:lnTo>
                  <a:lnTo>
                    <a:pt x="308229" y="159080"/>
                  </a:lnTo>
                  <a:lnTo>
                    <a:pt x="305612" y="172288"/>
                  </a:lnTo>
                  <a:lnTo>
                    <a:pt x="298424" y="183007"/>
                  </a:lnTo>
                  <a:lnTo>
                    <a:pt x="287705" y="190195"/>
                  </a:lnTo>
                  <a:lnTo>
                    <a:pt x="274523" y="192824"/>
                  </a:lnTo>
                  <a:lnTo>
                    <a:pt x="261327" y="190195"/>
                  </a:lnTo>
                  <a:lnTo>
                    <a:pt x="250621" y="183007"/>
                  </a:lnTo>
                  <a:lnTo>
                    <a:pt x="243433" y="172288"/>
                  </a:lnTo>
                  <a:lnTo>
                    <a:pt x="240804" y="159080"/>
                  </a:lnTo>
                  <a:lnTo>
                    <a:pt x="243433" y="145872"/>
                  </a:lnTo>
                  <a:lnTo>
                    <a:pt x="250621" y="135153"/>
                  </a:lnTo>
                  <a:lnTo>
                    <a:pt x="261327" y="127965"/>
                  </a:lnTo>
                  <a:lnTo>
                    <a:pt x="274523" y="125336"/>
                  </a:lnTo>
                  <a:lnTo>
                    <a:pt x="287705" y="127965"/>
                  </a:lnTo>
                  <a:lnTo>
                    <a:pt x="298424" y="135153"/>
                  </a:lnTo>
                  <a:lnTo>
                    <a:pt x="305612" y="145872"/>
                  </a:lnTo>
                  <a:lnTo>
                    <a:pt x="308229" y="159080"/>
                  </a:lnTo>
                  <a:lnTo>
                    <a:pt x="308229" y="118986"/>
                  </a:lnTo>
                  <a:lnTo>
                    <a:pt x="295186" y="110210"/>
                  </a:lnTo>
                  <a:lnTo>
                    <a:pt x="274523" y="106057"/>
                  </a:lnTo>
                  <a:lnTo>
                    <a:pt x="253847" y="110210"/>
                  </a:lnTo>
                  <a:lnTo>
                    <a:pt x="237020" y="121539"/>
                  </a:lnTo>
                  <a:lnTo>
                    <a:pt x="225691" y="138391"/>
                  </a:lnTo>
                  <a:lnTo>
                    <a:pt x="221538" y="159080"/>
                  </a:lnTo>
                  <a:lnTo>
                    <a:pt x="224447" y="176352"/>
                  </a:lnTo>
                  <a:lnTo>
                    <a:pt x="232498" y="191312"/>
                  </a:lnTo>
                  <a:lnTo>
                    <a:pt x="244703" y="202933"/>
                  </a:lnTo>
                  <a:lnTo>
                    <a:pt x="260070" y="210172"/>
                  </a:lnTo>
                  <a:lnTo>
                    <a:pt x="260070" y="322973"/>
                  </a:lnTo>
                  <a:lnTo>
                    <a:pt x="254406" y="351155"/>
                  </a:lnTo>
                  <a:lnTo>
                    <a:pt x="238937" y="374129"/>
                  </a:lnTo>
                  <a:lnTo>
                    <a:pt x="215976" y="389610"/>
                  </a:lnTo>
                  <a:lnTo>
                    <a:pt x="187833" y="395287"/>
                  </a:lnTo>
                  <a:lnTo>
                    <a:pt x="159677" y="389610"/>
                  </a:lnTo>
                  <a:lnTo>
                    <a:pt x="136715" y="374129"/>
                  </a:lnTo>
                  <a:lnTo>
                    <a:pt x="121259" y="351155"/>
                  </a:lnTo>
                  <a:lnTo>
                    <a:pt x="115582" y="322973"/>
                  </a:lnTo>
                  <a:lnTo>
                    <a:pt x="115582" y="273812"/>
                  </a:lnTo>
                  <a:lnTo>
                    <a:pt x="149860" y="262280"/>
                  </a:lnTo>
                  <a:lnTo>
                    <a:pt x="177355" y="240118"/>
                  </a:lnTo>
                  <a:lnTo>
                    <a:pt x="179717" y="236207"/>
                  </a:lnTo>
                  <a:lnTo>
                    <a:pt x="195643" y="209753"/>
                  </a:lnTo>
                  <a:lnTo>
                    <a:pt x="202272" y="173545"/>
                  </a:lnTo>
                  <a:lnTo>
                    <a:pt x="202272" y="166306"/>
                  </a:lnTo>
                  <a:lnTo>
                    <a:pt x="198424" y="160045"/>
                  </a:lnTo>
                  <a:lnTo>
                    <a:pt x="192646" y="157149"/>
                  </a:lnTo>
                  <a:lnTo>
                    <a:pt x="192646" y="38557"/>
                  </a:lnTo>
                  <a:lnTo>
                    <a:pt x="190995" y="29883"/>
                  </a:lnTo>
                  <a:lnTo>
                    <a:pt x="190703" y="28282"/>
                  </a:lnTo>
                  <a:lnTo>
                    <a:pt x="185356" y="19634"/>
                  </a:lnTo>
                  <a:lnTo>
                    <a:pt x="177406" y="13347"/>
                  </a:lnTo>
                  <a:lnTo>
                    <a:pt x="167601" y="10121"/>
                  </a:lnTo>
                  <a:lnTo>
                    <a:pt x="165671" y="4330"/>
                  </a:lnTo>
                  <a:lnTo>
                    <a:pt x="160375" y="0"/>
                  </a:lnTo>
                  <a:lnTo>
                    <a:pt x="149301" y="0"/>
                  </a:lnTo>
                  <a:lnTo>
                    <a:pt x="141820" y="1511"/>
                  </a:lnTo>
                  <a:lnTo>
                    <a:pt x="135699" y="5664"/>
                  </a:lnTo>
                  <a:lnTo>
                    <a:pt x="131559" y="11785"/>
                  </a:lnTo>
                  <a:lnTo>
                    <a:pt x="130035" y="19278"/>
                  </a:lnTo>
                  <a:lnTo>
                    <a:pt x="131559" y="26758"/>
                  </a:lnTo>
                  <a:lnTo>
                    <a:pt x="135699" y="32893"/>
                  </a:lnTo>
                  <a:lnTo>
                    <a:pt x="141820" y="37033"/>
                  </a:lnTo>
                  <a:lnTo>
                    <a:pt x="149301" y="38557"/>
                  </a:lnTo>
                  <a:lnTo>
                    <a:pt x="159893" y="38557"/>
                  </a:lnTo>
                  <a:lnTo>
                    <a:pt x="165188" y="34709"/>
                  </a:lnTo>
                  <a:lnTo>
                    <a:pt x="167601" y="29883"/>
                  </a:lnTo>
                  <a:lnTo>
                    <a:pt x="170980" y="31330"/>
                  </a:lnTo>
                  <a:lnTo>
                    <a:pt x="173380" y="34709"/>
                  </a:lnTo>
                  <a:lnTo>
                    <a:pt x="173380" y="157149"/>
                  </a:lnTo>
                  <a:lnTo>
                    <a:pt x="167601" y="160528"/>
                  </a:lnTo>
                  <a:lnTo>
                    <a:pt x="163753" y="166789"/>
                  </a:lnTo>
                  <a:lnTo>
                    <a:pt x="163753" y="173545"/>
                  </a:lnTo>
                  <a:lnTo>
                    <a:pt x="158838" y="197980"/>
                  </a:lnTo>
                  <a:lnTo>
                    <a:pt x="145453" y="217893"/>
                  </a:lnTo>
                  <a:lnTo>
                    <a:pt x="125552" y="231292"/>
                  </a:lnTo>
                  <a:lnTo>
                    <a:pt x="101142" y="236207"/>
                  </a:lnTo>
                  <a:lnTo>
                    <a:pt x="76733" y="231292"/>
                  </a:lnTo>
                  <a:lnTo>
                    <a:pt x="56832" y="217893"/>
                  </a:lnTo>
                  <a:lnTo>
                    <a:pt x="43434" y="197980"/>
                  </a:lnTo>
                  <a:lnTo>
                    <a:pt x="38531" y="173545"/>
                  </a:lnTo>
                  <a:lnTo>
                    <a:pt x="38531" y="166306"/>
                  </a:lnTo>
                  <a:lnTo>
                    <a:pt x="34683" y="160045"/>
                  </a:lnTo>
                  <a:lnTo>
                    <a:pt x="28892" y="157149"/>
                  </a:lnTo>
                  <a:lnTo>
                    <a:pt x="28892" y="34709"/>
                  </a:lnTo>
                  <a:lnTo>
                    <a:pt x="31305" y="31330"/>
                  </a:lnTo>
                  <a:lnTo>
                    <a:pt x="34683" y="29883"/>
                  </a:lnTo>
                  <a:lnTo>
                    <a:pt x="37084" y="35179"/>
                  </a:lnTo>
                  <a:lnTo>
                    <a:pt x="41897" y="38557"/>
                  </a:lnTo>
                  <a:lnTo>
                    <a:pt x="52984" y="38557"/>
                  </a:lnTo>
                  <a:lnTo>
                    <a:pt x="60464" y="37033"/>
                  </a:lnTo>
                  <a:lnTo>
                    <a:pt x="66586" y="32893"/>
                  </a:lnTo>
                  <a:lnTo>
                    <a:pt x="68618" y="29883"/>
                  </a:lnTo>
                  <a:lnTo>
                    <a:pt x="70726" y="26758"/>
                  </a:lnTo>
                  <a:lnTo>
                    <a:pt x="72237" y="19278"/>
                  </a:lnTo>
                  <a:lnTo>
                    <a:pt x="70726" y="11785"/>
                  </a:lnTo>
                  <a:lnTo>
                    <a:pt x="66586" y="5664"/>
                  </a:lnTo>
                  <a:lnTo>
                    <a:pt x="60464" y="1511"/>
                  </a:lnTo>
                  <a:lnTo>
                    <a:pt x="52984" y="0"/>
                  </a:lnTo>
                  <a:lnTo>
                    <a:pt x="41897" y="0"/>
                  </a:lnTo>
                  <a:lnTo>
                    <a:pt x="36601" y="4330"/>
                  </a:lnTo>
                  <a:lnTo>
                    <a:pt x="34683" y="10121"/>
                  </a:lnTo>
                  <a:lnTo>
                    <a:pt x="24866" y="13347"/>
                  </a:lnTo>
                  <a:lnTo>
                    <a:pt x="16916" y="19634"/>
                  </a:lnTo>
                  <a:lnTo>
                    <a:pt x="11582" y="28282"/>
                  </a:lnTo>
                  <a:lnTo>
                    <a:pt x="9639" y="38557"/>
                  </a:lnTo>
                  <a:lnTo>
                    <a:pt x="9639" y="157149"/>
                  </a:lnTo>
                  <a:lnTo>
                    <a:pt x="3860" y="160528"/>
                  </a:lnTo>
                  <a:lnTo>
                    <a:pt x="0" y="166789"/>
                  </a:lnTo>
                  <a:lnTo>
                    <a:pt x="0" y="173545"/>
                  </a:lnTo>
                  <a:lnTo>
                    <a:pt x="6642" y="209753"/>
                  </a:lnTo>
                  <a:lnTo>
                    <a:pt x="24930" y="240118"/>
                  </a:lnTo>
                  <a:lnTo>
                    <a:pt x="52425" y="262280"/>
                  </a:lnTo>
                  <a:lnTo>
                    <a:pt x="86690" y="273812"/>
                  </a:lnTo>
                  <a:lnTo>
                    <a:pt x="86690" y="322973"/>
                  </a:lnTo>
                  <a:lnTo>
                    <a:pt x="94640" y="362381"/>
                  </a:lnTo>
                  <a:lnTo>
                    <a:pt x="116306" y="394563"/>
                  </a:lnTo>
                  <a:lnTo>
                    <a:pt x="148463" y="416255"/>
                  </a:lnTo>
                  <a:lnTo>
                    <a:pt x="187833" y="424205"/>
                  </a:lnTo>
                  <a:lnTo>
                    <a:pt x="227203" y="416255"/>
                  </a:lnTo>
                  <a:lnTo>
                    <a:pt x="258279" y="395287"/>
                  </a:lnTo>
                  <a:lnTo>
                    <a:pt x="259346" y="394563"/>
                  </a:lnTo>
                  <a:lnTo>
                    <a:pt x="281025" y="362381"/>
                  </a:lnTo>
                  <a:lnTo>
                    <a:pt x="288963" y="322973"/>
                  </a:lnTo>
                  <a:lnTo>
                    <a:pt x="288963" y="210172"/>
                  </a:lnTo>
                  <a:lnTo>
                    <a:pt x="304330" y="202933"/>
                  </a:lnTo>
                  <a:lnTo>
                    <a:pt x="314960" y="192824"/>
                  </a:lnTo>
                  <a:lnTo>
                    <a:pt x="316534" y="191312"/>
                  </a:lnTo>
                  <a:lnTo>
                    <a:pt x="324586" y="176352"/>
                  </a:lnTo>
                  <a:lnTo>
                    <a:pt x="327494" y="159080"/>
                  </a:lnTo>
                  <a:close/>
                </a:path>
              </a:pathLst>
            </a:custGeom>
            <a:solidFill>
              <a:srgbClr val="73C7AA"/>
            </a:solidFill>
          </p:spPr>
          <p:txBody>
            <a:bodyPr wrap="square" lIns="0" tIns="0" rIns="0" bIns="0" rtlCol="0"/>
            <a:lstStyle/>
            <a:p>
              <a:endParaRPr/>
            </a:p>
          </p:txBody>
        </p:sp>
      </p:grpSp>
      <p:sp>
        <p:nvSpPr>
          <p:cNvPr id="40" name="object 40"/>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Caisse</a:t>
            </a:r>
            <a:r>
              <a:rPr spc="-45" dirty="0"/>
              <a:t> </a:t>
            </a:r>
            <a:r>
              <a:rPr spc="-5" dirty="0"/>
              <a:t>des</a:t>
            </a:r>
            <a:r>
              <a:rPr spc="-25" dirty="0"/>
              <a:t> </a:t>
            </a:r>
            <a:r>
              <a:rPr spc="-5" dirty="0"/>
              <a:t>Dépôts</a:t>
            </a:r>
          </a:p>
        </p:txBody>
      </p:sp>
      <p:sp>
        <p:nvSpPr>
          <p:cNvPr id="41" name="object 41"/>
          <p:cNvSpPr txBox="1">
            <a:spLocks noGrp="1"/>
          </p:cNvSpPr>
          <p:nvPr>
            <p:ph type="sldNum" sz="quarter" idx="7"/>
          </p:nvPr>
        </p:nvSpPr>
        <p:spPr>
          <a:xfrm>
            <a:off x="8523860" y="6429459"/>
            <a:ext cx="2666365" cy="162865"/>
          </a:xfrm>
          <a:prstGeom prst="rect">
            <a:avLst/>
          </a:prstGeom>
        </p:spPr>
        <p:txBody>
          <a:bodyPr vert="horz" wrap="square" lIns="0" tIns="1270" rIns="0" bIns="0" rtlCol="0">
            <a:spAutoFit/>
          </a:bodyPr>
          <a:lstStyle/>
          <a:p>
            <a:pPr marL="12700">
              <a:lnSpc>
                <a:spcPct val="100000"/>
              </a:lnSpc>
              <a:spcBef>
                <a:spcPts val="10"/>
              </a:spcBef>
              <a:tabLst>
                <a:tab pos="2478405" algn="l"/>
              </a:tabLst>
            </a:pPr>
            <a:r>
              <a:rPr dirty="0"/>
              <a:t>Avril</a:t>
            </a:r>
            <a:r>
              <a:rPr spc="-20" dirty="0"/>
              <a:t> </a:t>
            </a:r>
            <a:r>
              <a:rPr dirty="0"/>
              <a:t>2022</a:t>
            </a:r>
            <a:r>
              <a:rPr spc="-25" dirty="0"/>
              <a:t> </a:t>
            </a:r>
            <a:r>
              <a:rPr dirty="0"/>
              <a:t>-</a:t>
            </a:r>
            <a:r>
              <a:rPr spc="10" dirty="0"/>
              <a:t> </a:t>
            </a:r>
            <a:r>
              <a:rPr dirty="0"/>
              <a:t>Actualité</a:t>
            </a:r>
            <a:r>
              <a:rPr spc="-25" dirty="0"/>
              <a:t> </a:t>
            </a:r>
            <a:r>
              <a:rPr spc="-5" dirty="0"/>
              <a:t>de</a:t>
            </a:r>
            <a:r>
              <a:rPr spc="10" dirty="0"/>
              <a:t> </a:t>
            </a:r>
            <a:r>
              <a:rPr spc="5" dirty="0"/>
              <a:t>la </a:t>
            </a:r>
            <a:r>
              <a:rPr dirty="0"/>
              <a:t>validation</a:t>
            </a:r>
            <a:r>
              <a:rPr spc="-20" dirty="0"/>
              <a:t> </a:t>
            </a:r>
            <a:r>
              <a:rPr spc="-5" dirty="0"/>
              <a:t>de</a:t>
            </a:r>
            <a:r>
              <a:rPr spc="10" dirty="0"/>
              <a:t> </a:t>
            </a:r>
            <a:r>
              <a:rPr dirty="0"/>
              <a:t>périodes	</a:t>
            </a:r>
            <a:r>
              <a:rPr lang="fr-FR" sz="1050" dirty="0"/>
              <a:t>8</a:t>
            </a:r>
            <a:endParaRPr sz="1050" dirty="0"/>
          </a:p>
        </p:txBody>
      </p:sp>
      <p:sp>
        <p:nvSpPr>
          <p:cNvPr id="42" name="object 42"/>
          <p:cNvSpPr txBox="1">
            <a:spLocks noGrp="1"/>
          </p:cNvSpPr>
          <p:nvPr>
            <p:ph type="dt" sz="half" idx="6"/>
          </p:nvPr>
        </p:nvSpPr>
        <p:spPr>
          <a:prstGeom prst="rect">
            <a:avLst/>
          </a:prstGeom>
        </p:spPr>
        <p:txBody>
          <a:bodyPr vert="horz" wrap="square" lIns="0" tIns="0" rIns="0" bIns="0" rtlCol="0">
            <a:spAutoFit/>
          </a:bodyPr>
          <a:lstStyle/>
          <a:p>
            <a:pPr marL="12700">
              <a:lnSpc>
                <a:spcPts val="1045"/>
              </a:lnSpc>
            </a:pPr>
            <a:r>
              <a:rPr spc="-5" dirty="0"/>
              <a:t>I</a:t>
            </a:r>
            <a:r>
              <a:rPr dirty="0"/>
              <a:t>n</a:t>
            </a:r>
            <a:r>
              <a:rPr spc="-5" dirty="0"/>
              <a:t>terne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1"/>
  <p:tag name="ARS_SLIDE_PARTICIPANTNUM_MEN" val="31"/>
  <p:tag name="ARS_SLIDE_SUBMITNUM_MEN" val="0"/>
  <p:tag name="ARS_SLIDE_PARTICIPANTNUM" val="31"/>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2312</Words>
  <Application>Microsoft Office PowerPoint</Application>
  <PresentationFormat>Personnalisé</PresentationFormat>
  <Paragraphs>379</Paragraphs>
  <Slides>39</Slides>
  <Notes>8</Notes>
  <HiddenSlides>0</HiddenSlides>
  <MMClips>0</MMClips>
  <ScaleCrop>false</ScaleCrop>
  <HeadingPairs>
    <vt:vector size="4" baseType="variant">
      <vt:variant>
        <vt:lpstr>Thème</vt:lpstr>
      </vt:variant>
      <vt:variant>
        <vt:i4>4</vt:i4>
      </vt:variant>
      <vt:variant>
        <vt:lpstr>Titres des diapositives</vt:lpstr>
      </vt:variant>
      <vt:variant>
        <vt:i4>39</vt:i4>
      </vt:variant>
    </vt:vector>
  </HeadingPairs>
  <TitlesOfParts>
    <vt:vector size="43" baseType="lpstr">
      <vt:lpstr>Office Theme</vt:lpstr>
      <vt:lpstr>Thème Office</vt:lpstr>
      <vt:lpstr>1_Thème Office</vt:lpstr>
      <vt:lpstr>2_Thème Office</vt:lpstr>
      <vt:lpstr>Présentation PowerPoint</vt:lpstr>
      <vt:lpstr>Actualité de la validation de périodes</vt:lpstr>
      <vt:lpstr>Un dispositif en extinction Les grandes étapes</vt:lpstr>
      <vt:lpstr>Stock de dossiers en instance</vt:lpstr>
      <vt:lpstr>Les délais selon les typologies de stocks</vt:lpstr>
      <vt:lpstr>Comment et à qui sont envoyés les courriers ?</vt:lpstr>
      <vt:lpstr>Présentation PowerPoint</vt:lpstr>
      <vt:lpstr>Gérer votre stock de dossiers en instance</vt:lpstr>
      <vt:lpstr>Liste des pièces incontournables à fournir</vt:lpstr>
      <vt:lpstr>Suivi par l’agent sur Marep</vt:lpstr>
      <vt:lpstr>L’essentiel de la validation ici</vt:lpstr>
      <vt:lpstr> Temps d’échange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Temps d’échange</vt:lpstr>
      <vt:lpstr>Agents contractuels : les écueils à éviter</vt:lpstr>
      <vt:lpstr>Présentation PowerPoint</vt:lpstr>
      <vt:lpstr>I. Propos introductifs</vt:lpstr>
      <vt:lpstr>Présentation PowerPoint</vt:lpstr>
      <vt:lpstr>Présentation PowerPoint</vt:lpstr>
      <vt:lpstr>II. Points de vigilance communs à tous les contrats</vt:lpstr>
      <vt:lpstr>Présentation PowerPoint</vt:lpstr>
      <vt:lpstr>Présentation PowerPoint</vt:lpstr>
      <vt:lpstr>III. Points de vigilance spécifiques à chaque contrat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IV. Temps d’échange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Conseils d’animation de séances d’information</dc:title>
  <dc:creator>Roux, Angelique</dc:creator>
  <cp:lastModifiedBy>SARTOR Virginie</cp:lastModifiedBy>
  <cp:revision>7</cp:revision>
  <dcterms:created xsi:type="dcterms:W3CDTF">2022-06-27T09:42:11Z</dcterms:created>
  <dcterms:modified xsi:type="dcterms:W3CDTF">2022-07-04T06:35:42Z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2022-04-27T00:00:00Z</vt:filetime>
  </property>
  <property fmtid="{D5CDD505-2E9C-101B-9397-08002B2CF9AE}" pid="3" name="Creator">
    <vt:lpwstr>Microsoft® PowerPoint® pour Microsoft 365</vt:lpwstr>
  </property>
  <property fmtid="{D5CDD505-2E9C-101B-9397-08002B2CF9AE}" pid="4" name="LastSaved">
    <vt:filetime>2022-06-27T00:00:00Z</vt:filetime>
  </property>
</Properties>
</file>