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1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299" r:id="rId46"/>
  </p:sldIdLst>
  <p:sldSz cx="9144000" cy="5143500" type="screen16x9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3DE"/>
    <a:srgbClr val="DB1C4E"/>
    <a:srgbClr val="DEDD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 autoAdjust="0"/>
    <p:restoredTop sz="96085" autoAdjust="0"/>
  </p:normalViewPr>
  <p:slideViewPr>
    <p:cSldViewPr showGuides="1">
      <p:cViewPr varScale="1">
        <p:scale>
          <a:sx n="91" d="100"/>
          <a:sy n="91" d="100"/>
        </p:scale>
        <p:origin x="-990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3AE-D65F-48E0-9727-CA9C11F91C41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32AD4-79E5-4496-861C-CB55B076D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84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32AD4-79E5-4496-861C-CB55B076D209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664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5CF4-6C75-4D83-A9E7-79055E8C7C44}" type="datetime1">
              <a:rPr lang="fr-FR" smtClean="0"/>
              <a:t>12/11/2019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68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BA56E-8807-4EA3-BB0C-A6D3D2AAF174}" type="datetime1">
              <a:rPr lang="fr-FR" smtClean="0"/>
              <a:t>12/11/2019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74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CEBC-E60F-4B3F-B549-690C66844F81}" type="datetime1">
              <a:rPr lang="fr-FR" smtClean="0"/>
              <a:t>12/11/2019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50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7A213-760F-4550-BAD9-33640CB01071}" type="datetime1">
              <a:rPr lang="fr-FR" smtClean="0"/>
              <a:t>12/11/2019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10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9882-4C34-4806-8D97-091C960B8AA5}" type="datetime1">
              <a:rPr lang="fr-FR" smtClean="0"/>
              <a:t>12/11/2019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806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4EFF0-0D02-427F-97F9-8D1AA30E6F0D}" type="datetime1">
              <a:rPr lang="fr-FR" smtClean="0"/>
              <a:t>12/11/2019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85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D0CB-8529-4516-83B1-544175640C55}" type="datetime1">
              <a:rPr lang="fr-FR" smtClean="0"/>
              <a:t>12/11/2019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56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5E0FD-DCB7-4885-98AA-3F4E903CC4F0}" type="datetime1">
              <a:rPr lang="fr-FR" smtClean="0"/>
              <a:t>12/11/2019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942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FDFE-CB9F-4467-A421-91898AD00BCA}" type="datetime1">
              <a:rPr lang="fr-FR" smtClean="0"/>
              <a:t>12/11/2019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773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22BD-7547-4CA4-9797-08DBAE9DA4E7}" type="datetime1">
              <a:rPr lang="fr-FR" smtClean="0"/>
              <a:t>12/11/2019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787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E7BB-90F3-4B63-AC49-6F904B5A63CF}" type="datetime1">
              <a:rPr lang="fr-FR" smtClean="0"/>
              <a:t>12/11/2019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1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3314F-2241-4240-A70F-39B6796741AF}" type="datetime1">
              <a:rPr lang="fr-FR" smtClean="0"/>
              <a:t>12/11/2019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9E4A7-62DF-41A1-830F-6AA701EEC9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57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jpeg"/><Relationship Id="rId7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5.jpe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7.png"/><Relationship Id="rId4" Type="http://schemas.openxmlformats.org/officeDocument/2006/relationships/image" Target="../media/image59.png"/><Relationship Id="rId9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79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11" Type="http://schemas.openxmlformats.org/officeDocument/2006/relationships/image" Target="../media/image88.jp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jpeg"/><Relationship Id="rId7" Type="http://schemas.openxmlformats.org/officeDocument/2006/relationships/image" Target="../media/image29.png"/><Relationship Id="rId12" Type="http://schemas.openxmlformats.org/officeDocument/2006/relationships/image" Target="../media/image8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98.jpeg"/><Relationship Id="rId5" Type="http://schemas.openxmlformats.org/officeDocument/2006/relationships/image" Target="../media/image94.pn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3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3795886"/>
            <a:ext cx="9180512" cy="1347614"/>
            <a:chOff x="0" y="3795886"/>
            <a:chExt cx="9180512" cy="1347614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3491880" y="3795886"/>
              <a:ext cx="2213992" cy="1347614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4469693"/>
              <a:ext cx="9180512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880" y="3872962"/>
              <a:ext cx="1632208" cy="1117350"/>
            </a:xfrm>
            <a:prstGeom prst="rect">
              <a:avLst/>
            </a:prstGeom>
          </p:spPr>
        </p:pic>
      </p:grpSp>
      <p:grpSp>
        <p:nvGrpSpPr>
          <p:cNvPr id="10" name="Groupe 9"/>
          <p:cNvGrpSpPr/>
          <p:nvPr/>
        </p:nvGrpSpPr>
        <p:grpSpPr>
          <a:xfrm>
            <a:off x="5863184" y="267494"/>
            <a:ext cx="4613472" cy="2664296"/>
            <a:chOff x="5863184" y="267494"/>
            <a:chExt cx="4613472" cy="2664296"/>
          </a:xfrm>
        </p:grpSpPr>
        <p:sp>
          <p:nvSpPr>
            <p:cNvPr id="9" name="Rectangle à coins arrondis 8"/>
            <p:cNvSpPr/>
            <p:nvPr/>
          </p:nvSpPr>
          <p:spPr>
            <a:xfrm>
              <a:off x="5863184" y="267494"/>
              <a:ext cx="4109416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800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sz="2800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 à coins arrondis 10"/>
            <p:cNvSpPr/>
            <p:nvPr/>
          </p:nvSpPr>
          <p:spPr>
            <a:xfrm>
              <a:off x="6588224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800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sz="2800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6156176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800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sz="2800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800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sz="2800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79512" y="686683"/>
            <a:ext cx="5976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2800" b="1" cap="sm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Construire </a:t>
            </a:r>
            <a:r>
              <a:rPr lang="fr-FR" sz="2800" b="1" cap="small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Ensemble</a:t>
            </a:r>
          </a:p>
          <a:p>
            <a:pPr>
              <a:tabLst>
                <a:tab pos="0" algn="l"/>
              </a:tabLst>
            </a:pPr>
            <a:endParaRPr lang="fr-FR" sz="2800" cap="small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tabLst>
                <a:tab pos="0" algn="l"/>
              </a:tabLst>
            </a:pPr>
            <a:endParaRPr lang="fr-FR" sz="2800" cap="small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tabLst>
                <a:tab pos="0" algn="l"/>
              </a:tabLst>
            </a:pPr>
            <a:endParaRPr lang="fr-FR" sz="2800" cap="small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tabLst>
                <a:tab pos="0" algn="l"/>
              </a:tabLst>
            </a:pPr>
            <a:r>
              <a:rPr lang="fr-FR" sz="2800" dirty="0">
                <a:solidFill>
                  <a:srgbClr val="DB1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défis d’un management territorial performant et soutenable</a:t>
            </a:r>
            <a:r>
              <a:rPr lang="fr-FR" sz="1600" i="1" dirty="0">
                <a:solidFill>
                  <a:srgbClr val="D71D4E"/>
                </a:solidFill>
                <a:latin typeface="Myriad Pro" pitchFamily="34" charset="0"/>
              </a:rPr>
              <a:t>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4011910"/>
            <a:ext cx="3491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1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5659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vortex dir="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-828600" y="395795"/>
            <a:ext cx="4338215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l’ AUDE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2555776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Arrondir un rectangle avec un coin diagonal 23"/>
          <p:cNvSpPr/>
          <p:nvPr/>
        </p:nvSpPr>
        <p:spPr>
          <a:xfrm>
            <a:off x="1547664" y="1419622"/>
            <a:ext cx="3816424" cy="4466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DD0B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pic>
        <p:nvPicPr>
          <p:cNvPr id="3074" name="Picture 2" descr="\\nas-rd5200\Diffusion\Commun Diffusion\Communication\Images Logos Pictogrammes\Logos CDG Languedoc-Roussillon\logo_cdg_11_haute_qual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978" y="267493"/>
            <a:ext cx="785637" cy="71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e 20"/>
          <p:cNvGrpSpPr/>
          <p:nvPr/>
        </p:nvGrpSpPr>
        <p:grpSpPr>
          <a:xfrm>
            <a:off x="1003699" y="1491630"/>
            <a:ext cx="4837186" cy="3484954"/>
            <a:chOff x="902392" y="3429000"/>
            <a:chExt cx="4533704" cy="3266310"/>
          </a:xfrm>
        </p:grpSpPr>
        <p:sp>
          <p:nvSpPr>
            <p:cNvPr id="22" name="Rectangle 21"/>
            <p:cNvSpPr/>
            <p:nvPr/>
          </p:nvSpPr>
          <p:spPr>
            <a:xfrm>
              <a:off x="937454" y="3429000"/>
              <a:ext cx="4388770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392" y="3947318"/>
              <a:ext cx="4533704" cy="2747992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699792" y="1491630"/>
            <a:ext cx="1604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www.cdg11.fr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33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-828600" y="395795"/>
            <a:ext cx="4338215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l’ AUDE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2555776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pic>
        <p:nvPicPr>
          <p:cNvPr id="3074" name="Picture 2" descr="\\nas-rd5200\Diffusion\Commun Diffusion\Communication\Images Logos Pictogrammes\Logos CDG Languedoc-Roussillon\logo_cdg_11_haute_qual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978" y="267493"/>
            <a:ext cx="785637" cy="71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707904" y="1203598"/>
            <a:ext cx="2964643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fr-FR" sz="14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L’avenir se dessine 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avec </a:t>
            </a:r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endParaRPr lang="fr-FR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organisation territorialisée de nos Conseillers Mobilité Recrutement pour une action au cœur des </a:t>
            </a:r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territoires avec la création d’une antenne du CDG11 à Narbonne.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développement des </a:t>
            </a:r>
            <a:r>
              <a:rPr lang="fr-FR" sz="14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missions temporaires 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de </a:t>
            </a:r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</a:t>
            </a:r>
            <a:r>
              <a:rPr lang="fr-FR" sz="1400" b="1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aide </a:t>
            </a:r>
            <a:r>
              <a:rPr lang="fr-FR" sz="14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</a:t>
            </a:r>
            <a:r>
              <a:rPr lang="fr-FR" sz="1400" b="1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recrutement,</a:t>
            </a:r>
            <a:endParaRPr lang="fr-FR" sz="1400" b="1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</a:t>
            </a:r>
            <a:r>
              <a:rPr lang="fr-FR" sz="1400" b="1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collaboration</a:t>
            </a:r>
            <a:r>
              <a:rPr lang="fr-FR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confirmée avec nos partenaires sur l’emploi. 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BDA9E1A1-325A-4E4A-B63C-D05A677BF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954" y="4299942"/>
            <a:ext cx="608054" cy="4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24133919-A920-4C89-9719-8979EBA58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38" y="4247556"/>
            <a:ext cx="556442" cy="55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754FA2-889D-47EA-B953-88D9318398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880" y="4717234"/>
            <a:ext cx="1240336" cy="36828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10416FC-4B19-44D2-8982-42AB89ECD0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46" y="4154446"/>
            <a:ext cx="384013" cy="49937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B387CE6-702C-404F-8DAD-CCCE0BEB57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43" y="4187198"/>
            <a:ext cx="376204" cy="433873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11</a:t>
            </a:fld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-36512" y="1347614"/>
            <a:ext cx="363589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b="1" dirty="0">
                <a:solidFill>
                  <a:srgbClr val="DB1C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ingénierie pour des collectivités performantes et des territoires </a:t>
            </a:r>
            <a:r>
              <a:rPr lang="fr-FR" sz="1200" b="1" dirty="0" smtClean="0">
                <a:solidFill>
                  <a:srgbClr val="DB1C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dynamiques</a:t>
            </a:r>
            <a:endParaRPr lang="fr-FR" sz="1200" b="1" dirty="0">
              <a:solidFill>
                <a:srgbClr val="DB1C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fr-FR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fr-F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aide de </a:t>
            </a:r>
            <a:r>
              <a:rPr lang="fr-FR" sz="14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60 700 </a:t>
            </a:r>
            <a:r>
              <a:rPr lang="fr-FR" sz="1400" b="1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€ 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apportée aux </a:t>
            </a:r>
            <a:r>
              <a:rPr lang="fr-FR" sz="14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communes </a:t>
            </a:r>
            <a:r>
              <a:rPr lang="fr-FR" sz="1400" b="1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sinistrées (inondations) 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 la mise à disposition de personnel et de l’aide au </a:t>
            </a:r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recrutement,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mise en place de la </a:t>
            </a:r>
            <a:r>
              <a:rPr lang="fr-FR" sz="14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 Interne de Maintien dans </a:t>
            </a:r>
            <a:r>
              <a:rPr lang="fr-FR" sz="1400" b="1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l’Emploi.</a:t>
            </a:r>
            <a:endParaRPr lang="fr-FR" sz="1400" b="1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fr-FR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fr-F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déploiement de l’</a:t>
            </a:r>
            <a:r>
              <a:rPr lang="fr-FR" sz="14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ccompagnement </a:t>
            </a:r>
            <a:r>
              <a:rPr lang="fr-FR" sz="14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ersonnalisé à l’</a:t>
            </a:r>
            <a:r>
              <a:rPr lang="fr-FR" sz="14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laboration du </a:t>
            </a:r>
            <a:r>
              <a:rPr lang="fr-FR" sz="14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rojet </a:t>
            </a:r>
            <a:r>
              <a:rPr lang="fr-FR" sz="1400" b="1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rofessionnel (APEPP),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mise en place de </a:t>
            </a:r>
            <a:r>
              <a:rPr lang="fr-FR" sz="14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Conseillers Mobilité </a:t>
            </a:r>
            <a:r>
              <a:rPr lang="fr-FR" sz="1400" b="1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Recrutement.</a:t>
            </a:r>
            <a:endParaRPr lang="fr-FR" sz="1400" b="1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fr-FR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5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632" y="18687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</a:t>
            </a: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Maurice </a:t>
            </a:r>
            <a:r>
              <a:rPr lang="fr-FR" b="1" dirty="0" smtClean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BARTHÉLÉMY</a:t>
            </a:r>
            <a:endParaRPr lang="fr-FR" b="1" dirty="0">
              <a:solidFill>
                <a:srgbClr val="DB1D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Maire </a:t>
            </a:r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adjoint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Montclar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Directeur Général des 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Jean-Marc MORSON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1412515" y="1796780"/>
            <a:ext cx="4167597" cy="1855090"/>
          </a:xfrm>
          <a:prstGeom prst="roundRect">
            <a:avLst/>
          </a:prstGeom>
          <a:noFill/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4800350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l’ AVEYRON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4" name="Ellipse 23"/>
          <p:cNvSpPr/>
          <p:nvPr/>
        </p:nvSpPr>
        <p:spPr>
          <a:xfrm>
            <a:off x="3059832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\\nas-rd5200\Diffusion\Commun Diffusion\Communication\Images Logos Pictogrammes\Logos CDG Midi-Pyrénées\logo_cdg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420102"/>
            <a:ext cx="936104" cy="42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8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ndir un rectangle avec un coin diagonal 23"/>
          <p:cNvSpPr/>
          <p:nvPr/>
        </p:nvSpPr>
        <p:spPr>
          <a:xfrm>
            <a:off x="1547664" y="1419622"/>
            <a:ext cx="3816424" cy="4466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DD0B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58113" y="1491630"/>
            <a:ext cx="168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www.cdg-12.fr</a:t>
            </a:r>
            <a:endParaRPr lang="fr-F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13</a:t>
            </a:fld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-828600" y="395795"/>
            <a:ext cx="4800350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l’ AVEYRON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3059832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Picture 2" descr="\\nas-rd5200\Diffusion\Commun Diffusion\Communication\Images Logos Pictogrammes\Logos CDG Midi-Pyrénées\logo_cdg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420102"/>
            <a:ext cx="936104" cy="42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" b="10919"/>
          <a:stretch/>
        </p:blipFill>
        <p:spPr bwMode="auto">
          <a:xfrm>
            <a:off x="1346133" y="1995686"/>
            <a:ext cx="4219485" cy="297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91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35496" y="1131590"/>
            <a:ext cx="6552728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 innovant : le Club RH Aveyron</a:t>
            </a:r>
          </a:p>
          <a:p>
            <a:pPr algn="just"/>
            <a:endParaRPr lang="fr-FR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Rencontre trimestrielle des DRH ou représentants des 3 Fonctions Publiques du département et des partenaires locaux de l’emploi,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dirty="0" smtClean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Echanges </a:t>
            </a: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 les thématiques d’actualité RH (GPEEC…),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Retours d’expériences et partage d’outils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novateurs,</a:t>
            </a:r>
            <a:endParaRPr lang="fr-FR" sz="14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 de plateforme en cours pour favoriser un travail de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partenariat </a:t>
            </a: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 l’emploi (candidatures, </a:t>
            </a:r>
            <a:r>
              <a:rPr lang="fr-FR" sz="1400" dirty="0" err="1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cvthèque</a:t>
            </a: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formation…),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Groupe de travail initié et piloté par les services de la Préfecture de l’Aveyron avec la participation active du CDG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12.</a:t>
            </a:r>
            <a:endParaRPr lang="fr-FR" sz="14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fr-FR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Partenariats :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-828600" y="395795"/>
            <a:ext cx="4800350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l’ AVEYRON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059832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\\nas-rd5200\Diffusion\Commun Diffusion\Communication\Images Logos Pictogrammes\Logos CDG Midi-Pyrénées\logo_cdg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420102"/>
            <a:ext cx="936104" cy="42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14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89648"/>
            <a:ext cx="223837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6239"/>
            <a:ext cx="1217525" cy="12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868C07E6-6879-4CC0-8115-9D4F9665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76" y="4155926"/>
            <a:ext cx="931028" cy="74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="" xmlns:a16="http://schemas.microsoft.com/office/drawing/2014/main" id="{67D5DF2A-19AD-4885-BF27-C561403D4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021" y="4069987"/>
            <a:ext cx="878027" cy="87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49532E4-B8A5-47A3-8858-D7C6E39797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228573"/>
            <a:ext cx="792088" cy="63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412515" y="1868788"/>
            <a:ext cx="4167597" cy="18550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-828599" y="395795"/>
            <a:ext cx="4176464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GARD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2267744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194079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Présidente</a:t>
            </a: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Reine BOUVIER</a:t>
            </a:r>
          </a:p>
          <a:p>
            <a:pPr algn="ctr"/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Conseillère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unicipale de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</a:t>
            </a:r>
            <a:r>
              <a:rPr 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Cailar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fr-FR" b="1" dirty="0">
              <a:solidFill>
                <a:srgbClr val="DB1D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Directeur Général des 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Jean-Paul COROMPT</a:t>
            </a:r>
          </a:p>
        </p:txBody>
      </p:sp>
      <p:pic>
        <p:nvPicPr>
          <p:cNvPr id="2051" name="Picture 3" descr="\\nas-rd5200\Diffusion\Commun Diffusion\Communication\Images Logos Pictogrammes\Logos CDG Languedoc-Roussillon\logo_cdg_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431" y="395794"/>
            <a:ext cx="898753" cy="56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6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ndir un rectangle avec un coin diagonal 23"/>
          <p:cNvSpPr/>
          <p:nvPr/>
        </p:nvSpPr>
        <p:spPr>
          <a:xfrm>
            <a:off x="1547664" y="1419622"/>
            <a:ext cx="3816424" cy="4466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DD0B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99791" y="1484839"/>
            <a:ext cx="160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www.cdg30.fr</a:t>
            </a:r>
            <a:endParaRPr lang="fr-F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-828599" y="395795"/>
            <a:ext cx="4176464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GARD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2267744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Picture 3" descr="\\nas-rd5200\Diffusion\Commun Diffusion\Communication\Images Logos Pictogrammes\Logos CDG Languedoc-Roussillon\logo_cdg_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431" y="395794"/>
            <a:ext cx="898753" cy="56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16</a:t>
            </a:fld>
            <a:endParaRPr lang="fr-FR"/>
          </a:p>
        </p:txBody>
      </p:sp>
      <p:pic>
        <p:nvPicPr>
          <p:cNvPr id="20" name="Image 1" descr="image00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8" b="10590"/>
          <a:stretch/>
        </p:blipFill>
        <p:spPr bwMode="auto">
          <a:xfrm>
            <a:off x="1438347" y="1949392"/>
            <a:ext cx="4035058" cy="180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" descr="image0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3" b="39305"/>
          <a:stretch/>
        </p:blipFill>
        <p:spPr bwMode="auto">
          <a:xfrm>
            <a:off x="1438347" y="3798147"/>
            <a:ext cx="4035058" cy="11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56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-828599" y="395795"/>
            <a:ext cx="4176464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GARD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2267744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3" descr="\\nas-rd5200\Diffusion\Commun Diffusion\Communication\Images Logos Pictogrammes\Logos CDG Languedoc-Roussillon\logo_cdg_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431" y="395794"/>
            <a:ext cx="898753" cy="56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17</a:t>
            </a:fld>
            <a:endParaRPr lang="fr-FR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8444"/>
            <a:ext cx="795396" cy="63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48" y="4155926"/>
            <a:ext cx="685721" cy="68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 descr="Résultat de recherche d'images pour &quot;caisse des depots et consignation&quot;&quot;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510" y="4190185"/>
            <a:ext cx="704328" cy="60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" descr="image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38" y="4322671"/>
            <a:ext cx="2053631" cy="38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1279089"/>
            <a:ext cx="646246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 smtClean="0">
                <a:ea typeface="Calibri" panose="020F0502020204030204" pitchFamily="34" charset="0"/>
              </a:rPr>
              <a:t>Projets 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000" dirty="0" smtClean="0">
              <a:ea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1400" dirty="0">
                <a:solidFill>
                  <a:srgbClr val="5BC3DE"/>
                </a:solidFill>
                <a:latin typeface="Myriad Pro"/>
                <a:ea typeface="Calibri" panose="020F0502020204030204" pitchFamily="34" charset="0"/>
              </a:rPr>
              <a:t> La responsabilité sociétale et la promotion de la diversité au cœur du projet du CDG, </a:t>
            </a:r>
            <a:endParaRPr lang="fr-FR" altLang="fr-FR" sz="1400" dirty="0" smtClean="0">
              <a:solidFill>
                <a:srgbClr val="5BC3DE"/>
              </a:solidFill>
              <a:latin typeface="Myriad Pro"/>
              <a:ea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fr-FR" altLang="fr-FR" sz="800" dirty="0">
              <a:solidFill>
                <a:srgbClr val="5BC3DE"/>
              </a:solidFill>
              <a:latin typeface="Myriad Pro"/>
              <a:ea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1400" dirty="0">
                <a:solidFill>
                  <a:srgbClr val="5BC3DE"/>
                </a:solidFill>
                <a:latin typeface="Myriad Pro"/>
                <a:ea typeface="Calibri" panose="020F0502020204030204" pitchFamily="34" charset="0"/>
              </a:rPr>
              <a:t> L’approfondissement du dialogue social, la médiation préalable et l’affirmation des repères éthiques et déontologiques</a:t>
            </a:r>
            <a:r>
              <a:rPr lang="fr-FR" altLang="fr-FR" sz="1400" dirty="0" smtClean="0">
                <a:solidFill>
                  <a:srgbClr val="5BC3DE"/>
                </a:solidFill>
                <a:latin typeface="Myriad Pro"/>
                <a:ea typeface="Calibri" panose="020F0502020204030204" pitchFamily="34" charset="0"/>
              </a:rPr>
              <a:t>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fr-FR" altLang="fr-FR" sz="800" dirty="0">
              <a:solidFill>
                <a:srgbClr val="5BC3DE"/>
              </a:solidFill>
              <a:latin typeface="Myriad Pro"/>
              <a:ea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1400" dirty="0">
                <a:solidFill>
                  <a:srgbClr val="5BC3DE"/>
                </a:solidFill>
                <a:latin typeface="Myriad Pro"/>
                <a:ea typeface="Calibri" panose="020F0502020204030204" pitchFamily="34" charset="0"/>
              </a:rPr>
              <a:t> Une équipe pluridisciplinaire pour une politique du « Prendre soin </a:t>
            </a:r>
            <a:r>
              <a:rPr lang="fr-FR" altLang="fr-FR" sz="1400" dirty="0" smtClean="0">
                <a:solidFill>
                  <a:srgbClr val="5BC3DE"/>
                </a:solidFill>
                <a:latin typeface="Myriad Pro"/>
                <a:ea typeface="Calibri" panose="020F0502020204030204" pitchFamily="34" charset="0"/>
              </a:rPr>
              <a:t>»,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fr-FR" altLang="fr-FR" sz="800" dirty="0">
              <a:solidFill>
                <a:srgbClr val="5BC3DE"/>
              </a:solidFill>
              <a:latin typeface="Myriad Pro"/>
              <a:ea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1400" dirty="0">
                <a:solidFill>
                  <a:srgbClr val="5BC3DE"/>
                </a:solidFill>
                <a:latin typeface="Myriad Pro"/>
                <a:ea typeface="Calibri" panose="020F0502020204030204" pitchFamily="34" charset="0"/>
              </a:rPr>
              <a:t> Une veille juridique garante de l’application homogène d’un statut évolutif.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dirty="0" smtClean="0">
              <a:ea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 smtClean="0">
                <a:ea typeface="Calibri" panose="020F0502020204030204" pitchFamily="34" charset="0"/>
              </a:rPr>
              <a:t>Partenariats </a:t>
            </a:r>
            <a:r>
              <a:rPr lang="fr-FR" altLang="fr-FR" dirty="0">
                <a:ea typeface="Calibri" panose="020F0502020204030204" pitchFamily="34" charset="0"/>
              </a:rPr>
              <a:t>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fr-FR" altLang="fr-FR" sz="1400" dirty="0">
              <a:latin typeface="Myriad Pro"/>
              <a:ea typeface="Calibri" panose="020F0502020204030204" pitchFamily="34" charset="0"/>
            </a:endParaRPr>
          </a:p>
        </p:txBody>
      </p:sp>
      <p:pic>
        <p:nvPicPr>
          <p:cNvPr id="28" name="Image 4" descr="Une image contenant objet, texte&#10;&#10;Description générée automatiqueme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136" y="4312138"/>
            <a:ext cx="669616" cy="40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36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412515" y="1907996"/>
            <a:ext cx="4167597" cy="21299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5688632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la HAUTE-GARONNE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4211960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198000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 </a:t>
            </a: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Pierre IZARD</a:t>
            </a:r>
          </a:p>
          <a:p>
            <a:pPr algn="ctr"/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Conseiller </a:t>
            </a:r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municipal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endParaRPr lang="fr-F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Villefranche-de-Lauragais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fr-FR" b="1" dirty="0">
              <a:solidFill>
                <a:srgbClr val="DB1D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Directrice Générale des 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Colette CLAMENS</a:t>
            </a:r>
          </a:p>
        </p:txBody>
      </p:sp>
      <p:pic>
        <p:nvPicPr>
          <p:cNvPr id="3074" name="Picture 2" descr="\\nas-rd5200\Diffusion\Commun Diffusion\Communication\Images Logos Pictogrammes\Logo CDG31\logo_CDG31_H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9433"/>
            <a:ext cx="864096" cy="5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10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ndir un rectangle avec un coin diagonal 23"/>
          <p:cNvSpPr/>
          <p:nvPr/>
        </p:nvSpPr>
        <p:spPr>
          <a:xfrm>
            <a:off x="1547664" y="1419622"/>
            <a:ext cx="3816424" cy="4466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DD0B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99791" y="1484839"/>
            <a:ext cx="160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www.cdg31.fr</a:t>
            </a:r>
            <a:endParaRPr lang="fr-F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-828600" y="395795"/>
            <a:ext cx="5688632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la HAUTE-GARONNE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4211960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2" descr="\\nas-rd5200\Diffusion\Commun Diffusion\Communication\Images Logos Pictogrammes\Logo CDG31\logo_CDG31_H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9433"/>
            <a:ext cx="864096" cy="5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19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81" y="1995686"/>
            <a:ext cx="4889512" cy="28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3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à coins arrondis 23"/>
          <p:cNvSpPr/>
          <p:nvPr/>
        </p:nvSpPr>
        <p:spPr>
          <a:xfrm>
            <a:off x="-756592" y="843558"/>
            <a:ext cx="3096344" cy="288032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fr-FR" sz="1600" b="1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9h30 – Accueil </a:t>
            </a:r>
            <a:r>
              <a:rPr lang="fr-FR" sz="1600" b="1" baseline="30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</a:t>
            </a:r>
            <a:r>
              <a:rPr lang="fr-FR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600" b="1" baseline="30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participants</a:t>
            </a:r>
            <a:endParaRPr lang="fr-FR" sz="1600" b="1" baseline="30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5" name="Rectangle à coins arrondis 14"/>
          <p:cNvSpPr/>
          <p:nvPr/>
        </p:nvSpPr>
        <p:spPr>
          <a:xfrm>
            <a:off x="-396552" y="213473"/>
            <a:ext cx="4752528" cy="576064"/>
          </a:xfrm>
          <a:prstGeom prst="roundRect">
            <a:avLst>
              <a:gd name="adj" fmla="val 31784"/>
            </a:avLst>
          </a:prstGeom>
          <a:solidFill>
            <a:srgbClr val="DB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28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 de la journée</a:t>
            </a:r>
            <a:endParaRPr lang="fr-FR" sz="28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3568" y="1234370"/>
            <a:ext cx="60486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B1C4E"/>
              </a:buClr>
              <a:buFont typeface="Tahoma" panose="020B0604030504040204" pitchFamily="34" charset="0"/>
              <a:buChar char="‣"/>
            </a:pPr>
            <a:r>
              <a:rPr lang="fr-FR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Allocutions </a:t>
            </a:r>
            <a:r>
              <a:rPr lang="fr-FR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d’ouverture </a:t>
            </a:r>
          </a:p>
          <a:p>
            <a:pPr marL="285750" indent="-285750">
              <a:buClr>
                <a:srgbClr val="DB1C4E"/>
              </a:buClr>
              <a:buFont typeface="Arial" panose="020B0604020202020204" pitchFamily="34" charset="0"/>
              <a:buChar char="•"/>
            </a:pPr>
            <a:endParaRPr lang="fr-FR" b="1" baseline="30000" dirty="0" smtClean="0">
              <a:solidFill>
                <a:srgbClr val="DB1C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DB1C4E"/>
              </a:buClr>
              <a:buFont typeface="Tahoma" panose="020B0604030504040204" pitchFamily="34" charset="0"/>
              <a:buChar char="‣"/>
            </a:pPr>
            <a:r>
              <a:rPr lang="fr-FR" b="1" baseline="30000" dirty="0" smtClean="0">
                <a:solidFill>
                  <a:srgbClr val="DB1C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Présentation </a:t>
            </a:r>
            <a:r>
              <a:rPr lang="fr-FR" b="1" baseline="30000" dirty="0">
                <a:solidFill>
                  <a:srgbClr val="DB1C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panorama de l’emploi / Focus sur les thématiques soulevées</a:t>
            </a:r>
          </a:p>
          <a:p>
            <a:pPr marL="285750" indent="-285750">
              <a:buClr>
                <a:srgbClr val="DB1C4E"/>
              </a:buClr>
              <a:buFont typeface="Arial" panose="020B0604020202020204" pitchFamily="34" charset="0"/>
              <a:buChar char="•"/>
            </a:pPr>
            <a:endParaRPr lang="fr-FR" b="1" baseline="30000" dirty="0">
              <a:solidFill>
                <a:srgbClr val="DB1C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DB1C4E"/>
              </a:buClr>
              <a:buFont typeface="Tahoma" panose="020B0604030504040204" pitchFamily="34" charset="0"/>
              <a:buChar char="‣"/>
            </a:pPr>
            <a:r>
              <a:rPr lang="fr-FR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 </a:t>
            </a:r>
            <a:r>
              <a:rPr lang="fr-FR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ronde </a:t>
            </a:r>
            <a:r>
              <a:rPr lang="fr-FR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fr-FR" b="1" baseline="30000" dirty="0">
                <a:solidFill>
                  <a:srgbClr val="DB1C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 la rigidité » du statut, entrave à l’adaptabilité du service </a:t>
            </a:r>
            <a:r>
              <a:rPr lang="fr-FR" b="1" baseline="30000" dirty="0" smtClean="0">
                <a:solidFill>
                  <a:srgbClr val="DB1C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: </a:t>
            </a:r>
            <a:r>
              <a:rPr lang="fr-FR" b="1" baseline="30000" dirty="0">
                <a:solidFill>
                  <a:srgbClr val="DB1C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mythe ou réalité </a:t>
            </a:r>
            <a:r>
              <a:rPr lang="fr-FR" b="1" baseline="30000" dirty="0" smtClean="0">
                <a:solidFill>
                  <a:srgbClr val="DB1C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285750" indent="-285750">
              <a:buClr>
                <a:srgbClr val="DB1C4E"/>
              </a:buClr>
              <a:buFont typeface="Arial" panose="020B0604020202020204" pitchFamily="34" charset="0"/>
              <a:buChar char="•"/>
            </a:pPr>
            <a:endParaRPr lang="fr-FR" baseline="30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DB1C4E"/>
              </a:buClr>
              <a:buFont typeface="Arial" panose="020B0604020202020204" pitchFamily="34" charset="0"/>
              <a:buChar char="•"/>
            </a:pPr>
            <a:endParaRPr lang="fr-FR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DB1C4E"/>
              </a:buClr>
              <a:buFont typeface="Arial" panose="020B0604020202020204" pitchFamily="34" charset="0"/>
              <a:buChar char="•"/>
            </a:pPr>
            <a:endParaRPr lang="fr-FR" baseline="30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DB1C4E"/>
              </a:buClr>
              <a:buFont typeface="Tahoma" panose="020B0604030504040204" pitchFamily="34" charset="0"/>
              <a:buChar char="‣"/>
            </a:pPr>
            <a:r>
              <a:rPr lang="fr-FR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 </a:t>
            </a:r>
            <a:r>
              <a:rPr lang="fr-FR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ronde : </a:t>
            </a:r>
            <a:r>
              <a:rPr lang="fr-FR" b="1" baseline="30000" dirty="0">
                <a:solidFill>
                  <a:srgbClr val="DB1C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Modernisation de la FPT ou intégration de l’enjeu des compétences d’aujourd’hui et de demain</a:t>
            </a:r>
          </a:p>
          <a:p>
            <a:pPr marL="285750" indent="-285750">
              <a:buClr>
                <a:srgbClr val="DB1C4E"/>
              </a:buClr>
              <a:buFont typeface="Tahoma" panose="020B0604030504040204" pitchFamily="34" charset="0"/>
              <a:buChar char="‣"/>
            </a:pPr>
            <a:endParaRPr lang="fr-FR" b="1" baseline="30000" dirty="0">
              <a:solidFill>
                <a:srgbClr val="DB1C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DB1C4E"/>
              </a:buClr>
              <a:buFont typeface="Tahoma" panose="020B0604030504040204" pitchFamily="34" charset="0"/>
              <a:buChar char="‣"/>
            </a:pPr>
            <a:r>
              <a:rPr lang="fr-FR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Pause gourmande</a:t>
            </a:r>
            <a:endParaRPr lang="fr-FR" b="1" baseline="30000" dirty="0">
              <a:solidFill>
                <a:srgbClr val="DB1C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DB1C4E"/>
              </a:buClr>
              <a:buFont typeface="Arial" panose="020B0604020202020204" pitchFamily="34" charset="0"/>
              <a:buChar char="•"/>
            </a:pPr>
            <a:endParaRPr lang="fr-FR" b="1" i="1" baseline="30000" dirty="0">
              <a:solidFill>
                <a:srgbClr val="DB1C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DB1C4E"/>
              </a:buClr>
              <a:buFont typeface="Tahoma" panose="020B0604030504040204" pitchFamily="34" charset="0"/>
              <a:buChar char="‣"/>
            </a:pPr>
            <a:r>
              <a:rPr lang="fr-FR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 ronde : </a:t>
            </a:r>
            <a:r>
              <a:rPr lang="fr-FR" b="1" baseline="30000" dirty="0">
                <a:solidFill>
                  <a:srgbClr val="DB1C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management territorial  incubateur de valeurs de service public</a:t>
            </a:r>
          </a:p>
          <a:p>
            <a:pPr marL="285750" indent="-285750">
              <a:buClr>
                <a:srgbClr val="DB1C4E"/>
              </a:buClr>
              <a:buFont typeface="Arial" panose="020B0604020202020204" pitchFamily="34" charset="0"/>
              <a:buChar char="•"/>
            </a:pPr>
            <a:endParaRPr lang="fr-FR" sz="1500" i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DB1C4E"/>
              </a:buClr>
              <a:buFont typeface="Tahoma" panose="020B0604030504040204" pitchFamily="34" charset="0"/>
              <a:buChar char="‣"/>
            </a:pPr>
            <a:r>
              <a:rPr lang="fr-FR" baseline="30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Clôture</a:t>
            </a:r>
            <a:endParaRPr lang="fr-FR" i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i="1" baseline="30000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-1332656" y="4814572"/>
            <a:ext cx="3096344" cy="288032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lnSpc>
                <a:spcPct val="150000"/>
              </a:lnSpc>
            </a:pPr>
            <a:r>
              <a:rPr lang="fr-FR" sz="1600" b="1" baseline="30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17h00 </a:t>
            </a:r>
            <a:r>
              <a:rPr lang="fr-FR" sz="1600" b="1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Fin de </a:t>
            </a:r>
            <a:r>
              <a:rPr lang="fr-FR" sz="1600" b="1" baseline="30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journée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-468560" y="2576095"/>
            <a:ext cx="2808312" cy="360040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fr-FR" sz="1600" b="1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12h30 – Cocktail </a:t>
            </a:r>
            <a:r>
              <a:rPr lang="fr-FR" sz="1600" b="1" baseline="30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déjeunatoire</a:t>
            </a:r>
            <a:endParaRPr lang="fr-FR" sz="1600" b="1" baseline="30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fr-FR" sz="1600" b="1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14h00 – Reprise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2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16024" y="1203598"/>
            <a:ext cx="68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DB1C4E"/>
                </a:solidFill>
              </a:rPr>
              <a:t>10h00</a:t>
            </a:r>
            <a:endParaRPr lang="fr-FR" sz="1200" b="1" dirty="0">
              <a:solidFill>
                <a:srgbClr val="DB1C4E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16024" y="1574671"/>
            <a:ext cx="68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DB1C4E"/>
                </a:solidFill>
              </a:rPr>
              <a:t>10h30</a:t>
            </a:r>
            <a:endParaRPr lang="fr-FR" sz="1200" b="1" dirty="0">
              <a:solidFill>
                <a:srgbClr val="DB1C4E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16024" y="2109790"/>
            <a:ext cx="68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DB1C4E"/>
                </a:solidFill>
              </a:rPr>
              <a:t>11h00</a:t>
            </a:r>
            <a:endParaRPr lang="fr-FR" sz="1200" b="1" dirty="0">
              <a:solidFill>
                <a:srgbClr val="DB1C4E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16024" y="3046392"/>
            <a:ext cx="68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DB1C4E"/>
                </a:solidFill>
              </a:rPr>
              <a:t>14h00</a:t>
            </a:r>
            <a:endParaRPr lang="fr-FR" sz="1200" b="1" dirty="0">
              <a:solidFill>
                <a:srgbClr val="DB1C4E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16024" y="3590895"/>
            <a:ext cx="68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DB1C4E"/>
                </a:solidFill>
              </a:rPr>
              <a:t>15h15</a:t>
            </a:r>
            <a:endParaRPr lang="fr-FR" sz="1200" b="1" dirty="0">
              <a:solidFill>
                <a:srgbClr val="DB1C4E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16024" y="3950935"/>
            <a:ext cx="68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DB1C4E"/>
                </a:solidFill>
              </a:rPr>
              <a:t>15h30</a:t>
            </a:r>
            <a:endParaRPr lang="fr-FR" sz="1200" b="1" dirty="0">
              <a:solidFill>
                <a:srgbClr val="DB1C4E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37096" y="4481254"/>
            <a:ext cx="68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DB1C4E"/>
                </a:solidFill>
              </a:rPr>
              <a:t>16h45</a:t>
            </a:r>
            <a:endParaRPr lang="fr-FR" sz="1200" b="1" dirty="0">
              <a:solidFill>
                <a:srgbClr val="DB1C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0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wipe/>
      </p:transition>
    </mc:Choice>
    <mc:Fallback>
      <p:transition spd="slow" advClick="0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-828600" y="395795"/>
            <a:ext cx="5688632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la HAUTE-GARONNE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4211960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" descr="\\nas-rd5200\Diffusion\Commun Diffusion\Communication\Images Logos Pictogrammes\Logo CDG31\logo_CDG31_H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9433"/>
            <a:ext cx="864096" cy="5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96" y="915566"/>
            <a:ext cx="381642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Projets </a:t>
            </a:r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fr-F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</a:t>
            </a:r>
            <a:r>
              <a:rPr lang="fr-F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outil-ressource en ligne </a:t>
            </a:r>
            <a:r>
              <a:rPr lang="fr-FR" sz="16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</a:t>
            </a:r>
            <a:r>
              <a:rPr lang="fr-FR" sz="16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6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repérer les aires d’évolution de carrière et de mobilité professionnelle,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identifiant des parcours de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formation, </a:t>
            </a:r>
            <a:endParaRPr lang="fr-FR" sz="14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en repérant les éventuels facteurs d’usure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professionnelle.</a:t>
            </a:r>
            <a:endParaRPr lang="fr-FR" sz="14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0" y="4383071"/>
            <a:ext cx="795396" cy="63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930" y="4406309"/>
            <a:ext cx="685721" cy="68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4278831"/>
            <a:ext cx="741191" cy="74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17" y="4462839"/>
            <a:ext cx="1340185" cy="55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568" y="4408438"/>
            <a:ext cx="611584" cy="61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49" y="1278951"/>
            <a:ext cx="2751807" cy="153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20</a:t>
            </a:fld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49532E4-B8A5-47A3-8858-D7C6E39797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26" y="4404986"/>
            <a:ext cx="765378" cy="61503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07504" y="2859782"/>
            <a:ext cx="633670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Accompagnement </a:t>
            </a:r>
            <a:r>
              <a:rPr lang="fr-F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parcours professionnels</a:t>
            </a:r>
            <a:r>
              <a:rPr lang="fr-FR" sz="16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6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agents (Bilans </a:t>
            </a:r>
            <a:r>
              <a:rPr lang="fr-FR" sz="16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Repère / APEPP / PPR) 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Déploiement d’une GPEEC territorialisée (analyse des métiers en tension et parcours de formations spécifiques pour les fonctionnaires et les  demandeurs d’emploi).</a:t>
            </a:r>
            <a:endParaRPr lang="fr-FR" sz="14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7504" y="4074626"/>
            <a:ext cx="147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Partenaires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1479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412515" y="1868788"/>
            <a:ext cx="4167597" cy="18550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-828599" y="395795"/>
            <a:ext cx="4176464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GERS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2267744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194079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</a:t>
            </a: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Didier DUPRONT</a:t>
            </a:r>
          </a:p>
          <a:p>
            <a:pPr algn="ctr"/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Maire de </a:t>
            </a:r>
            <a:r>
              <a:rPr 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Gondrin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fr-FR" dirty="0">
              <a:solidFill>
                <a:srgbClr val="DB1D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Directrice Générale des 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Françoise MAZZOCCHIN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\\nas-rd5200\Diffusion\Commun Diffusion\Communication\Images Logos Pictogrammes\Logos CDG Midi-Pyrénées\logo_cdg32_sansfon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58" y="276044"/>
            <a:ext cx="900100" cy="6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3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ndir un rectangle avec un coin diagonal 23"/>
          <p:cNvSpPr/>
          <p:nvPr/>
        </p:nvSpPr>
        <p:spPr>
          <a:xfrm>
            <a:off x="1547664" y="1419622"/>
            <a:ext cx="3816424" cy="4466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DD0B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99791" y="1484839"/>
            <a:ext cx="160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www.cdg32.fr</a:t>
            </a:r>
            <a:endParaRPr lang="fr-F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-828599" y="395795"/>
            <a:ext cx="4176464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GERS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2267744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2" descr="\\nas-rd5200\Diffusion\Commun Diffusion\Communication\Images Logos Pictogrammes\Logos CDG Midi-Pyrénées\logo_cdg32_sansfon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58" y="276044"/>
            <a:ext cx="900100" cy="6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3"/>
          <a:stretch/>
        </p:blipFill>
        <p:spPr>
          <a:xfrm>
            <a:off x="1043608" y="2046742"/>
            <a:ext cx="4742975" cy="293667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64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1520" y="1203598"/>
            <a:ext cx="633670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Projets :</a:t>
            </a:r>
          </a:p>
          <a:p>
            <a:pPr algn="just"/>
            <a:endParaRPr lang="fr-F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</a:t>
            </a: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d’analyses statistiques prospectives et comparées en matière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d’emploi,</a:t>
            </a:r>
            <a:endParaRPr lang="fr-FR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missions d’intérim / portage de contrats démultipliés,</a:t>
            </a:r>
            <a:endParaRPr lang="fr-FR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Développement de l’assistance personnalisée à l’évolution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professionnelle.</a:t>
            </a:r>
            <a:endParaRPr lang="fr-F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fr-FR" b="1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-828599" y="395795"/>
            <a:ext cx="4176464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GERS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2267744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" descr="\\nas-rd5200\Diffusion\Commun Diffusion\Communication\Images Logos Pictogrammes\Logos CDG Midi-Pyrénées\logo_cdg32_sansfon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58" y="276044"/>
            <a:ext cx="900100" cy="6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7697" y="3265700"/>
            <a:ext cx="32914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Partenariats majeurs :</a:t>
            </a:r>
          </a:p>
          <a:p>
            <a:endParaRPr lang="fr-F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Image 19" descr="C:\Users\JClaude\AppData\Local\Microsoft\Windows\INetCache\Content.MSO\9E0D8F70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9862"/>
            <a:ext cx="720080" cy="77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 descr="C:\Users\JClaude\AppData\Local\Microsoft\Windows\INetCache\Content.MSO\15B993C2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526" y="4253087"/>
            <a:ext cx="880713" cy="70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 descr="C:\Users\JClaude\AppData\Local\Microsoft\Windows\INetCache\Content.MSO\5582452A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63" y="3759143"/>
            <a:ext cx="1116441" cy="42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 descr="C:\Users\JClaude\AppData\Local\Microsoft\Windows\INetCache\Content.MSO\61D1A829.tmp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861" y="4404135"/>
            <a:ext cx="791092" cy="63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 descr="Logo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9" y="3625688"/>
            <a:ext cx="1605915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23</a:t>
            </a:fld>
            <a:endParaRPr lang="fr-FR"/>
          </a:p>
        </p:txBody>
      </p:sp>
      <p:pic>
        <p:nvPicPr>
          <p:cNvPr id="3074" name="Picture 2" descr="Logo Cap Emploi 32 (Réseau Cap Emploi)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3" y="4185675"/>
            <a:ext cx="1659640" cy="98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05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412515" y="1940796"/>
            <a:ext cx="4167597" cy="18550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4176464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l’ HÉRAULT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059832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20128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  </a:t>
            </a: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Christian BILHAC</a:t>
            </a:r>
          </a:p>
          <a:p>
            <a:pPr algn="ctr"/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Maire de Péret</a:t>
            </a:r>
          </a:p>
          <a:p>
            <a:pPr algn="ctr"/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Directeur Général des 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Pierre GAUTRAND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\\nas-rd5200\Diffusion\Commun Diffusion\Communication\Images Logos Pictogrammes\Logos CDG Languedoc-Roussillon\20111212_CDG_34_LOGO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48" y="331329"/>
            <a:ext cx="820695" cy="59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1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ndir un rectangle avec un coin diagonal 23"/>
          <p:cNvSpPr/>
          <p:nvPr/>
        </p:nvSpPr>
        <p:spPr>
          <a:xfrm>
            <a:off x="1547664" y="1419622"/>
            <a:ext cx="3816424" cy="4466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DD0B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00912" y="1484839"/>
            <a:ext cx="1601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www.cdg34.fr</a:t>
            </a:r>
            <a:endParaRPr lang="fr-F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-828600" y="395795"/>
            <a:ext cx="4176464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l’ HÉRAULT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3059832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Picture 2" descr="\\nas-rd5200\Diffusion\Commun Diffusion\Communication\Images Logos Pictogrammes\Logos CDG Languedoc-Roussillon\20111212_CDG_34_LOGO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48" y="331329"/>
            <a:ext cx="820695" cy="59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" t="-2524" r="392" b="31259"/>
          <a:stretch/>
        </p:blipFill>
        <p:spPr>
          <a:xfrm>
            <a:off x="1125513" y="1991615"/>
            <a:ext cx="4660725" cy="3021445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488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7504" y="1182107"/>
            <a:ext cx="640871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Projets :</a:t>
            </a:r>
          </a:p>
          <a:p>
            <a:pPr algn="just"/>
            <a:endParaRPr lang="fr-FR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27B3CF"/>
                </a:solidFill>
                <a:latin typeface="Myriad Pro"/>
              </a:rPr>
              <a:t>Des </a:t>
            </a:r>
            <a:r>
              <a:rPr lang="fr-FR" sz="1400" dirty="0">
                <a:solidFill>
                  <a:srgbClr val="27B3CF"/>
                </a:solidFill>
                <a:latin typeface="Myriad Pro"/>
              </a:rPr>
              <a:t>actions en faveur des Personnes en situation de Handicap (convention </a:t>
            </a:r>
            <a:r>
              <a:rPr lang="fr-FR" sz="1400" dirty="0" smtClean="0">
                <a:solidFill>
                  <a:srgbClr val="27B3CF"/>
                </a:solidFill>
                <a:latin typeface="Myriad Pro"/>
              </a:rPr>
              <a:t>FIPHFP </a:t>
            </a:r>
            <a:r>
              <a:rPr lang="fr-FR" sz="1400" dirty="0">
                <a:solidFill>
                  <a:srgbClr val="27B3CF"/>
                </a:solidFill>
                <a:latin typeface="Myriad Pro"/>
              </a:rPr>
              <a:t>et partenariat CAP Emploi</a:t>
            </a:r>
            <a:r>
              <a:rPr lang="fr-FR" sz="1400" dirty="0" smtClean="0">
                <a:solidFill>
                  <a:srgbClr val="27B3CF"/>
                </a:solidFill>
                <a:latin typeface="Myriad Pro"/>
              </a:rPr>
              <a:t>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800" dirty="0" smtClean="0">
              <a:solidFill>
                <a:srgbClr val="27B3CF"/>
              </a:solidFill>
              <a:latin typeface="Myriad Pr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27B3CF"/>
                </a:solidFill>
                <a:latin typeface="Myriad Pro"/>
              </a:rPr>
              <a:t>La </a:t>
            </a:r>
            <a:r>
              <a:rPr lang="fr-FR" sz="1400" dirty="0">
                <a:solidFill>
                  <a:srgbClr val="27B3CF"/>
                </a:solidFill>
                <a:latin typeface="Myriad Pro"/>
              </a:rPr>
              <a:t>formation au métier de secrétaire de mairie (2 sessions par an) en partenariat avec Pôle Emploi et l’Institut de Préparation à l’Administration </a:t>
            </a:r>
            <a:r>
              <a:rPr lang="fr-FR" sz="1400" dirty="0" smtClean="0">
                <a:solidFill>
                  <a:srgbClr val="27B3CF"/>
                </a:solidFill>
                <a:latin typeface="Myriad Pro"/>
              </a:rPr>
              <a:t>Générale</a:t>
            </a:r>
            <a:r>
              <a:rPr lang="fr-FR" sz="1400" dirty="0">
                <a:solidFill>
                  <a:srgbClr val="27B3CF"/>
                </a:solidFill>
                <a:latin typeface="Myriad Pro"/>
              </a:rPr>
              <a:t> </a:t>
            </a:r>
            <a:r>
              <a:rPr lang="fr-FR" sz="1400" dirty="0" smtClean="0">
                <a:solidFill>
                  <a:srgbClr val="27B3CF"/>
                </a:solidFill>
                <a:latin typeface="Myriad Pro"/>
              </a:rPr>
              <a:t>(IPAG),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800" dirty="0" smtClean="0">
              <a:solidFill>
                <a:srgbClr val="27B3CF"/>
              </a:solidFill>
              <a:latin typeface="Myriad Pr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27B3CF"/>
                </a:solidFill>
                <a:latin typeface="Myriad Pro"/>
              </a:rPr>
              <a:t>La </a:t>
            </a:r>
            <a:r>
              <a:rPr lang="fr-FR" sz="1400" dirty="0">
                <a:solidFill>
                  <a:srgbClr val="27B3CF"/>
                </a:solidFill>
                <a:latin typeface="Myriad Pro"/>
              </a:rPr>
              <a:t>promotion de l’apprentissage avec des partenariats universitaires et professionnels comme le CFA des Métiers territoriaux (CNFPT</a:t>
            </a:r>
            <a:r>
              <a:rPr lang="fr-FR" sz="1400" dirty="0" smtClean="0">
                <a:solidFill>
                  <a:srgbClr val="27B3CF"/>
                </a:solidFill>
                <a:latin typeface="Myriad Pro"/>
              </a:rPr>
              <a:t>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800" dirty="0" smtClean="0">
              <a:solidFill>
                <a:srgbClr val="27B3CF"/>
              </a:solidFill>
              <a:latin typeface="Myriad Pro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27B3CF"/>
                </a:solidFill>
                <a:latin typeface="Myriad Pro"/>
              </a:rPr>
              <a:t>Le conventionnement </a:t>
            </a:r>
            <a:r>
              <a:rPr lang="fr-FR" sz="1400" dirty="0">
                <a:solidFill>
                  <a:srgbClr val="27B3CF"/>
                </a:solidFill>
                <a:latin typeface="Myriad Pro"/>
              </a:rPr>
              <a:t>avec l’AMF 34, Pôle Emploi et les Missions Locales des Jeunes pour rapprocher employeurs et demandeurs d’emplois.</a:t>
            </a:r>
          </a:p>
          <a:p>
            <a:pPr algn="just"/>
            <a:endParaRPr lang="fr-FR" sz="1400" dirty="0">
              <a:solidFill>
                <a:srgbClr val="27B3CF"/>
              </a:solidFill>
              <a:latin typeface="Myriad Pro"/>
            </a:endParaRPr>
          </a:p>
          <a:p>
            <a:pPr algn="just"/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Partenariats majeurs 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27B3CF"/>
              </a:solidFill>
              <a:latin typeface="Myriad Pro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-828600" y="395795"/>
            <a:ext cx="4176464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l’ HÉRAULT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059832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 descr="\\nas-rd5200\Diffusion\Commun Diffusion\Communication\Images Logos Pictogrammes\Logos CDG Languedoc-Roussillon\20111212_CDG_34_LOGO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48" y="331329"/>
            <a:ext cx="820695" cy="59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26</a:t>
            </a:fld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1" y="4200506"/>
            <a:ext cx="918952" cy="91895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371950"/>
            <a:ext cx="792088" cy="67454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696" y="4533094"/>
            <a:ext cx="1513282" cy="342913"/>
          </a:xfrm>
          <a:prstGeom prst="rect">
            <a:avLst/>
          </a:prstGeom>
        </p:spPr>
      </p:pic>
      <p:pic>
        <p:nvPicPr>
          <p:cNvPr id="26" name="Picture 2" descr="Image associé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99942"/>
            <a:ext cx="726450" cy="72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4" y="4371950"/>
            <a:ext cx="711719" cy="569375"/>
          </a:xfrm>
          <a:prstGeom prst="rect">
            <a:avLst/>
          </a:prstGeom>
        </p:spPr>
      </p:pic>
      <p:pic>
        <p:nvPicPr>
          <p:cNvPr id="28" name="Picture 4" descr="Résultat de recherche d'images pour &quot;amf 34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857" y="4443958"/>
            <a:ext cx="1097375" cy="4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8024" y="4394507"/>
            <a:ext cx="705101" cy="56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6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412515" y="1923678"/>
            <a:ext cx="4167597" cy="18550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3888432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LOT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2123728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199568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</a:t>
            </a: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 PETIT</a:t>
            </a:r>
          </a:p>
          <a:p>
            <a:pPr algn="ctr"/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Maire </a:t>
            </a:r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d’Espère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Directrice Générale des 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Brigitte HENRAS</a:t>
            </a:r>
          </a:p>
        </p:txBody>
      </p:sp>
      <p:pic>
        <p:nvPicPr>
          <p:cNvPr id="6146" name="Picture 2" descr="\\nas-rd5200\Diffusion\Commun Diffusion\Communication\Images Logos Pictogrammes\Logos CDG Midi-Pyrénées\logo_cdg46_c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298" y="280449"/>
            <a:ext cx="720080" cy="69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88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ndir un rectangle avec un coin diagonal 23"/>
          <p:cNvSpPr/>
          <p:nvPr/>
        </p:nvSpPr>
        <p:spPr>
          <a:xfrm>
            <a:off x="1547664" y="1419622"/>
            <a:ext cx="3816424" cy="4466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DD0B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99791" y="1484839"/>
            <a:ext cx="160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www.cdg46.fr</a:t>
            </a:r>
            <a:endParaRPr lang="fr-F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3888432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LOT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123728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 descr="\\nas-rd5200\Diffusion\Commun Diffusion\Communication\Images Logos Pictogrammes\Logos CDG Midi-Pyrénées\logo_cdg46_c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298" y="280449"/>
            <a:ext cx="720080" cy="69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7"/>
          <a:stretch/>
        </p:blipFill>
        <p:spPr>
          <a:xfrm>
            <a:off x="1043608" y="2029276"/>
            <a:ext cx="4994114" cy="2929312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54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3888432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LOT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123728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 descr="\\nas-rd5200\Diffusion\Commun Diffusion\Communication\Images Logos Pictogrammes\Logos CDG Midi-Pyrénées\logo_cdg46_c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298" y="280449"/>
            <a:ext cx="720080" cy="69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6EE96875-90E6-46B2-BDF8-90506D976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5" y="4443958"/>
            <a:ext cx="693485" cy="55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514F25A0-CFA5-42A9-A07E-002E98A6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71950"/>
            <a:ext cx="605367" cy="6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="" xmlns:a16="http://schemas.microsoft.com/office/drawing/2014/main" id="{5534C6FF-AEC4-41CC-A19B-727E1DA73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97" y="4299942"/>
            <a:ext cx="687895" cy="68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97220" y="915566"/>
            <a:ext cx="6191003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Projets : </a:t>
            </a:r>
          </a:p>
          <a:p>
            <a:endParaRPr lang="fr-FR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Accompagnement des agents territoriaux et des demandeurs d’emploi en situation de handicap par le biais du FIPHFP,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7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Accompagnement des collectivités en termes de missions temporaires, notamment par le développement de partenariats de formation avec Pôle Emploi,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700" dirty="0" smtClean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Accompagnement de l’analyse des projets professionnels notamment au travers de la mise en œuvre de la Période de Préparation au Reclassement</a:t>
            </a: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fr-FR" sz="1400" dirty="0" smtClean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700" dirty="0" smtClean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Mise </a:t>
            </a: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place et animation d'un club RH en 2019 qui se réunit une fois par trimestre autour de sujets d'actualité et de problématiques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rencontrées.</a:t>
            </a:r>
          </a:p>
        </p:txBody>
      </p:sp>
      <p:pic>
        <p:nvPicPr>
          <p:cNvPr id="1026" name="Picture 2" descr="C:\Users\peyrouse.n\Desktop\cap-emploi-logo-centre-baseline-rvb.af6b0fb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80" y="4465161"/>
            <a:ext cx="1229568" cy="55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29</a:t>
            </a:fld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418435" y="4074626"/>
            <a:ext cx="2744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Partenariats majeurs :</a:t>
            </a:r>
          </a:p>
        </p:txBody>
      </p:sp>
    </p:spTree>
    <p:extLst>
      <p:ext uri="{BB962C8B-B14F-4D97-AF65-F5344CB8AC3E}">
        <p14:creationId xmlns:p14="http://schemas.microsoft.com/office/powerpoint/2010/main" val="296088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5" name="Rectangle à coins arrondis 14"/>
          <p:cNvSpPr/>
          <p:nvPr/>
        </p:nvSpPr>
        <p:spPr>
          <a:xfrm>
            <a:off x="-1620688" y="213473"/>
            <a:ext cx="6192688" cy="576064"/>
          </a:xfrm>
          <a:prstGeom prst="roundRect">
            <a:avLst>
              <a:gd name="adj" fmla="val 31784"/>
            </a:avLst>
          </a:prstGeom>
          <a:solidFill>
            <a:srgbClr val="DB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28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Coordination régionale</a:t>
            </a:r>
            <a:endParaRPr lang="fr-FR" sz="28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9512" y="915566"/>
            <a:ext cx="64807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algn="just">
              <a:spcBef>
                <a:spcPts val="400"/>
              </a:spcBef>
              <a:spcAft>
                <a:spcPts val="400"/>
              </a:spcAft>
              <a:buClr>
                <a:srgbClr val="DB1C4E"/>
              </a:buClr>
              <a:buSzPct val="110000"/>
            </a:pPr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Coordination Régionale entend </a:t>
            </a:r>
            <a:r>
              <a:rPr lang="fr-FR" sz="16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promouvoir et valoriser l’action de proximité départementale des CDG</a:t>
            </a:r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 sein d’une coordination porteuse de solidarité et de mutualisation financière opérationnelle </a:t>
            </a:r>
            <a:r>
              <a:rPr lang="fr-F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88900" algn="just">
              <a:spcBef>
                <a:spcPts val="400"/>
              </a:spcBef>
              <a:spcAft>
                <a:spcPts val="400"/>
              </a:spcAft>
              <a:buClr>
                <a:srgbClr val="DB1C4E"/>
              </a:buClr>
              <a:buSzPct val="110000"/>
            </a:pPr>
            <a:endParaRPr lang="fr-FR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4650" indent="-285750"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Observatoire </a:t>
            </a:r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régional de l’emploi </a:t>
            </a:r>
            <a:r>
              <a:rPr lang="fr-F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territorial,</a:t>
            </a:r>
            <a:endParaRPr lang="fr-F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4650" indent="-285750"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Accès à une programmation régionale des concours et examens </a:t>
            </a:r>
            <a:r>
              <a:rPr lang="fr-F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professionnels,</a:t>
            </a:r>
            <a:endParaRPr lang="fr-F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4650" indent="-285750"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Sécurité juridique des opérations de concours et examens </a:t>
            </a:r>
            <a:r>
              <a:rPr lang="fr-F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professionnels,</a:t>
            </a:r>
            <a:endParaRPr lang="fr-F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4650" indent="-285750"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Obligations réglementaires en matière de vacances et d’offres </a:t>
            </a:r>
            <a:r>
              <a:rPr lang="fr-F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d’emploi,</a:t>
            </a:r>
            <a:endParaRPr lang="fr-F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4650" indent="-285750">
              <a:spcBef>
                <a:spcPts val="400"/>
              </a:spcBef>
              <a:spcAft>
                <a:spcPts val="400"/>
              </a:spcAft>
              <a:buSzPct val="110000"/>
              <a:buFont typeface="Arial" panose="020B0604020202020204" pitchFamily="34" charset="0"/>
              <a:buChar char="•"/>
            </a:pPr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Accompagnement adapté des Fonctionnaires Momentanément Privés </a:t>
            </a:r>
            <a:r>
              <a:rPr lang="fr-F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d’Emploi.</a:t>
            </a:r>
            <a:endParaRPr lang="fr-FR" sz="1600" i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82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wipe/>
      </p:transition>
    </mc:Choice>
    <mc:Fallback>
      <p:transition spd="slow" advClick="0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412515" y="1940796"/>
            <a:ext cx="4167597" cy="18550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4680520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la LOZÈRE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2987824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20128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 </a:t>
            </a: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Laurent SUAU</a:t>
            </a:r>
          </a:p>
          <a:p>
            <a:pPr algn="ctr"/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Maire de </a:t>
            </a:r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Mende</a:t>
            </a:r>
          </a:p>
          <a:p>
            <a:pPr algn="ctr"/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Directrice Générale des 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Emmanuelle ABINAL </a:t>
            </a:r>
          </a:p>
        </p:txBody>
      </p:sp>
      <p:pic>
        <p:nvPicPr>
          <p:cNvPr id="7170" name="Picture 2" descr="\\nas-rd5200\Diffusion\Commun Diffusion\Communication\Images Logos Pictogrammes\Logos CDG Languedoc-Roussillon\logoCDG48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203113"/>
            <a:ext cx="631540" cy="8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88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ndir un rectangle avec un coin diagonal 23"/>
          <p:cNvSpPr/>
          <p:nvPr/>
        </p:nvSpPr>
        <p:spPr>
          <a:xfrm>
            <a:off x="1547664" y="1419622"/>
            <a:ext cx="3816424" cy="4466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DD0B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99791" y="1484839"/>
            <a:ext cx="160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www.cdg48.fr</a:t>
            </a:r>
            <a:endParaRPr lang="fr-F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4680520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la LOZÈRE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987824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 descr="\\nas-rd5200\Diffusion\Commun Diffusion\Communication\Images Logos Pictogrammes\Logos CDG Languedoc-Roussillon\logoCDG48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203113"/>
            <a:ext cx="631540" cy="8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01" y="2094641"/>
            <a:ext cx="5064574" cy="2863945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54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4680520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la LOZÈRE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987824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 descr="\\nas-rd5200\Diffusion\Commun Diffusion\Communication\Images Logos Pictogrammes\Logos CDG Languedoc-Roussillon\logoCDG48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203113"/>
            <a:ext cx="631540" cy="8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50F11CE-E6D3-475D-A92B-8FB0866D6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17" y="1316085"/>
            <a:ext cx="2691934" cy="380273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915544" y="987574"/>
            <a:ext cx="2744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Partenariats majeurs :</a:t>
            </a:r>
          </a:p>
          <a:p>
            <a:endParaRPr lang="fr-F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2" y="987574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Projets :</a:t>
            </a:r>
          </a:p>
          <a:p>
            <a:endParaRPr lang="fr-F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227F21C-5EDF-4883-B70F-232F8B7A0E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3089139"/>
            <a:ext cx="852034" cy="562731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FAA99DDD-1AAF-4820-937A-F95EFABF5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926" y="1347614"/>
            <a:ext cx="571750" cy="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xmlns="" id="{C7277225-1A84-4BE5-978D-09EC5042D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544" y="2991595"/>
            <a:ext cx="732283" cy="732283"/>
          </a:xfrm>
          <a:prstGeom prst="rect">
            <a:avLst/>
          </a:prstGeom>
          <a:ln>
            <a:noFill/>
          </a:ln>
          <a:extLst/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E9CF7C67-B61B-4518-A820-A83EC9A20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6240" y="1979751"/>
            <a:ext cx="2371891" cy="37597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B1D2EFDC-88EC-47F2-A2D8-8AC5C1D3599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3817" y="1287573"/>
            <a:ext cx="708113" cy="708113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E8FEB061-AFC1-493E-9560-DBCC010BE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96" y="3709914"/>
            <a:ext cx="646880" cy="51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2D33103-23A4-4472-A42D-DD4A9A81CD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6097" y="2431721"/>
            <a:ext cx="936104" cy="50006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ADEEC780-E264-420D-B504-619ADEF080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4127" y="2373067"/>
            <a:ext cx="867491" cy="55872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01035E0E-16B9-4720-94ED-32891D4120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9912" y="4008318"/>
            <a:ext cx="1631169" cy="29162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32</a:t>
            </a:fld>
            <a:endParaRPr lang="fr-FR"/>
          </a:p>
        </p:txBody>
      </p:sp>
      <p:pic>
        <p:nvPicPr>
          <p:cNvPr id="1026" name="Picture 2" descr="C:\Users\peyrouse.n\Desktop\CRE 2019\AMF48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12395"/>
            <a:ext cx="1467221" cy="6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eyrouse.n\Desktop\CRE 2019\LOGO_IPAG.pn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407" y="4227532"/>
            <a:ext cx="864498" cy="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8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412515" y="1868788"/>
            <a:ext cx="4167597" cy="18550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5688632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des HAUTES-PYRÉNÉES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4211960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194079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</a:t>
            </a: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Denis </a:t>
            </a:r>
            <a:r>
              <a:rPr lang="fr-FR" b="1" dirty="0" smtClean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FÉGNÉ</a:t>
            </a:r>
            <a:endParaRPr lang="fr-FR" b="1" dirty="0">
              <a:solidFill>
                <a:srgbClr val="DB1D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Maire d’</a:t>
            </a:r>
            <a:r>
              <a:rPr 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Ibos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Directeur Général des 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Claude JAUSAS</a:t>
            </a:r>
          </a:p>
        </p:txBody>
      </p:sp>
      <p:pic>
        <p:nvPicPr>
          <p:cNvPr id="8194" name="Picture 2" descr="\\nas-rd5200\Diffusion\Commun Diffusion\Communication\Images Logos Pictogrammes\Logos CDG Midi-Pyrénées\logo_cdg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99" y="159482"/>
            <a:ext cx="43304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88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ndir un rectangle avec un coin diagonal 23"/>
          <p:cNvSpPr/>
          <p:nvPr/>
        </p:nvSpPr>
        <p:spPr>
          <a:xfrm>
            <a:off x="1547664" y="1419622"/>
            <a:ext cx="3816424" cy="4466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DD0B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99790" y="1484839"/>
            <a:ext cx="160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www.cdg65.fr</a:t>
            </a:r>
            <a:endParaRPr lang="fr-F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5688632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des HAUTES-PYRÉNÉES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211960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 descr="\\nas-rd5200\Diffusion\Commun Diffusion\Communication\Images Logos Pictogrammes\Logos CDG Midi-Pyrénées\logo_cdg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99" y="159482"/>
            <a:ext cx="43304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1"/>
          <a:stretch/>
        </p:blipFill>
        <p:spPr>
          <a:xfrm>
            <a:off x="977400" y="2072633"/>
            <a:ext cx="5048874" cy="2939833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54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1520" y="1371368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Projets :</a:t>
            </a:r>
          </a:p>
          <a:p>
            <a:pPr algn="just"/>
            <a:endParaRPr lang="fr-FR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Répondre aux difficultés de recrutement en territoire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rural,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</a:t>
            </a: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parcours de formation sur le poste de secrétaire de mairie dans les communes de moins de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1 000 habitants, </a:t>
            </a: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ouvert à des demandeurs d’emploi et des agents du service d’emploi temporaire du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CDG.</a:t>
            </a:r>
            <a:endParaRPr lang="fr-FR" sz="14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Partenariats majeurs :</a:t>
            </a:r>
          </a:p>
          <a:p>
            <a:endParaRPr lang="fr-F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5688632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des HAUTES-PYRÉNÉES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211960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 descr="\\nas-rd5200\Diffusion\Commun Diffusion\Communication\Images Logos Pictogrammes\Logos CDG Midi-Pyrénées\logo_cdg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99" y="159482"/>
            <a:ext cx="43304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54BB51F-25BB-4533-AA74-72AA4A1BD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12" y="3723878"/>
            <a:ext cx="1181671" cy="45136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49532E4-B8A5-47A3-8858-D7C6E3979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07" y="3698830"/>
            <a:ext cx="677416" cy="544352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DC46CFF3-A2BC-44D7-AB6B-B6D479D22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72867"/>
            <a:ext cx="795396" cy="63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13EAF855-93B7-4514-A2F3-E62F46E61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34201"/>
            <a:ext cx="2292410" cy="27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E00440CF-1929-46E1-B821-7FB78E0D7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407" y="4334301"/>
            <a:ext cx="685721" cy="68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xmlns="" id="{C4074E54-D416-4E3B-9888-970D60F5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35" y="4219222"/>
            <a:ext cx="800865" cy="80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35</a:t>
            </a:fld>
            <a:endParaRPr lang="fr-FR"/>
          </a:p>
        </p:txBody>
      </p:sp>
      <p:pic>
        <p:nvPicPr>
          <p:cNvPr id="1026" name="Image 2" descr="image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95" y="4305117"/>
            <a:ext cx="1668438" cy="69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88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412515" y="1940796"/>
            <a:ext cx="4167597" cy="18550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5976664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des PYRÉNÉES-ORIENTALES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4860032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20128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</a:t>
            </a: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Robert </a:t>
            </a:r>
            <a:r>
              <a:rPr lang="fr-FR" b="1" dirty="0" smtClean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GARRABÉ</a:t>
            </a:r>
            <a:endParaRPr lang="fr-FR" b="1" dirty="0">
              <a:solidFill>
                <a:srgbClr val="DB1D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Maire de Saint-Pla-de-</a:t>
            </a:r>
            <a:r>
              <a:rPr 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Corts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Directeur Général des 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Franck FRANCERIES</a:t>
            </a:r>
          </a:p>
        </p:txBody>
      </p:sp>
      <p:pic>
        <p:nvPicPr>
          <p:cNvPr id="9219" name="Picture 3" descr="\\nas-rd5200\Diffusion\Commun Diffusion\Communication\Images Logos Pictogrammes\Logos CDG Languedoc-Roussillon\logo_cdg_6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312" y="253062"/>
            <a:ext cx="683568" cy="79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92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ndir un rectangle avec un coin diagonal 23"/>
          <p:cNvSpPr/>
          <p:nvPr/>
        </p:nvSpPr>
        <p:spPr>
          <a:xfrm>
            <a:off x="1547664" y="1419622"/>
            <a:ext cx="3816424" cy="4466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DD0B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99790" y="1484839"/>
            <a:ext cx="160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www.cdg66.fr</a:t>
            </a:r>
            <a:endParaRPr lang="fr-F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-828600" y="395795"/>
            <a:ext cx="5976664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des PYRÉNÉES-ORIENTALES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860032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3" descr="\\nas-rd5200\Diffusion\Commun Diffusion\Communication\Images Logos Pictogrammes\Logos CDG Languedoc-Roussillon\logo_cdg_6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312" y="253062"/>
            <a:ext cx="683568" cy="79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98"/>
          <a:stretch/>
        </p:blipFill>
        <p:spPr>
          <a:xfrm>
            <a:off x="1259632" y="2019794"/>
            <a:ext cx="4446240" cy="3072236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06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4373" y="1004614"/>
            <a:ext cx="612068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Projets :</a:t>
            </a:r>
          </a:p>
          <a:p>
            <a:pPr algn="just"/>
            <a:endParaRPr lang="fr-FR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algn="just">
              <a:buClr>
                <a:srgbClr val="5BC3DE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Parcours de formation « secrétaire de mairie » (en partenariat avec Pôle Emploi et le CNFPT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</a:t>
            </a:r>
            <a:endParaRPr lang="fr-FR" sz="14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algn="just">
              <a:buClr>
                <a:srgbClr val="5BC3DE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Accompagnement sur la loi de transformation de la Fonction publique,</a:t>
            </a:r>
          </a:p>
          <a:p>
            <a:pPr marL="285750" lvl="0" indent="-285750" algn="just">
              <a:buClr>
                <a:srgbClr val="5BC3DE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Aide au recrutement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fr-FR" sz="14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Déploiement de l’ accompagnement personnalisé à l’élaboration du projet  professionnel,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Accompagnement à la période préparatoire au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reclassement,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Développement des mises à disposition (personnel de remplacement).</a:t>
            </a:r>
            <a:endParaRPr lang="fr-FR" sz="14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fr-FR" sz="1000" dirty="0" smtClean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Partenariats 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majeurs 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fr-FR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-828600" y="395795"/>
            <a:ext cx="5976664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des PYRÉNÉES-ORIENTALES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4860032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3" descr="\\nas-rd5200\Diffusion\Commun Diffusion\Communication\Images Logos Pictogrammes\Logos CDG Languedoc-Roussillon\logo_cdg_6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312" y="253062"/>
            <a:ext cx="683568" cy="79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FAA99DDD-1AAF-4820-937A-F95EFABF5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2477"/>
            <a:ext cx="705054" cy="70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38</a:t>
            </a:fld>
            <a:endParaRPr lang="fr-FR"/>
          </a:p>
        </p:txBody>
      </p:sp>
      <p:pic>
        <p:nvPicPr>
          <p:cNvPr id="2051" name="logo_img" descr="Mission Locale Jeunes des Pyrénées Orienta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0" y="4261362"/>
            <a:ext cx="1842309" cy="79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DC46CFF3-A2BC-44D7-AB6B-B6D479D22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34" y="3613787"/>
            <a:ext cx="795396" cy="63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peyrouse.n\Desktop\CRE 2019\capemploi-66.8c8f7ef2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912" y="4261362"/>
            <a:ext cx="1455106" cy="91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 descr="C:\Users\JClaude\AppData\Local\Microsoft\Windows\INetCache\Content.MSO\61D1A829.tmp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11" y="3676194"/>
            <a:ext cx="791092" cy="63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xmlns="" id="{C4074E54-D416-4E3B-9888-970D60F5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83949"/>
            <a:ext cx="874652" cy="87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74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412515" y="1779662"/>
            <a:ext cx="4167597" cy="18550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3672408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TARN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2483768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185167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</a:t>
            </a:r>
          </a:p>
          <a:p>
            <a:pPr algn="ctr"/>
            <a:r>
              <a:rPr lang="fr-FR" b="1" dirty="0" err="1" smtClean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Sylvian</a:t>
            </a:r>
            <a:r>
              <a:rPr lang="fr-FR" b="1" dirty="0" smtClean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CALS</a:t>
            </a:r>
          </a:p>
          <a:p>
            <a:pPr algn="ctr"/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Maire d’</a:t>
            </a:r>
            <a:r>
              <a:rPr 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Arifat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Directrice Générale des 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Karine </a:t>
            </a:r>
            <a:r>
              <a:rPr lang="fr-FR" b="1" dirty="0" smtClean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CALVIÈRE </a:t>
            </a:r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JALBY</a:t>
            </a:r>
          </a:p>
        </p:txBody>
      </p:sp>
      <p:pic>
        <p:nvPicPr>
          <p:cNvPr id="10242" name="Picture 2" descr="\\nas-rd5200\Diffusion\Commun Diffusion\Communication\Images Logos Pictogrammes\Logos CDG Midi-Pyrénées\logo_cdg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74" y="369588"/>
            <a:ext cx="877716" cy="5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93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9512" y="877669"/>
            <a:ext cx="6192688" cy="3347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algn="just">
              <a:spcBef>
                <a:spcPts val="400"/>
              </a:spcBef>
              <a:spcAft>
                <a:spcPts val="400"/>
              </a:spcAft>
              <a:buClr>
                <a:srgbClr val="DB1C4E"/>
              </a:buClr>
              <a:buSzPct val="110000"/>
            </a:pPr>
            <a:r>
              <a:rPr lang="fr-F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actions mutualisées :</a:t>
            </a:r>
          </a:p>
          <a:p>
            <a:pPr marL="374650" indent="-285750" algn="just">
              <a:spcBef>
                <a:spcPts val="400"/>
              </a:spcBef>
              <a:spcAft>
                <a:spcPts val="400"/>
              </a:spcAft>
              <a:buClr>
                <a:srgbClr val="DB1C4E"/>
              </a:buClr>
              <a:buSzPct val="110000"/>
              <a:buFont typeface="Arial" panose="020B0604020202020204" pitchFamily="34" charset="0"/>
              <a:buChar char="•"/>
            </a:pPr>
            <a:endParaRPr lang="fr-F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4650" indent="-285750">
              <a:spcBef>
                <a:spcPts val="500"/>
              </a:spcBef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Ressources </a:t>
            </a:r>
            <a:r>
              <a:rPr lang="fr-FR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documentaires et </a:t>
            </a:r>
            <a:r>
              <a:rPr lang="fr-FR" b="1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livrets </a:t>
            </a:r>
            <a:r>
              <a:rPr lang="fr-FR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fr-FR" sz="16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fr-FR" sz="1600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RIFSEEP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annualisation 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temps de travail, les agents intercommunaux,  les vacances d’emploi (en cours de réalisation</a:t>
            </a:r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4650" indent="-285750">
              <a:spcBef>
                <a:spcPts val="500"/>
              </a:spcBef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Pratiques et </a:t>
            </a:r>
            <a:r>
              <a:rPr lang="fr-FR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déclinaison de politiques RH </a:t>
            </a:r>
            <a:r>
              <a:rPr lang="fr-FR" b="1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accompagnement 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agents en matière d’élaboration de leurs projets professionnels, structuration des services de missions </a:t>
            </a:r>
            <a:r>
              <a:rPr lang="fr-F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temporaires,</a:t>
            </a:r>
            <a:endParaRPr lang="fr-F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74650" indent="-285750">
              <a:spcBef>
                <a:spcPts val="500"/>
              </a:spcBef>
              <a:spcAft>
                <a:spcPts val="1200"/>
              </a:spcAft>
              <a:buSzPct val="110000"/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Remontées d’informations des réalités des territoires </a:t>
            </a:r>
            <a:r>
              <a:rPr lang="fr-F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vis-à-vis des instances gouvernementales ou de partenaires nationaux (FIPHFP, CSFPT…).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-1620688" y="213473"/>
            <a:ext cx="6192688" cy="576064"/>
          </a:xfrm>
          <a:prstGeom prst="roundRect">
            <a:avLst>
              <a:gd name="adj" fmla="val 31784"/>
            </a:avLst>
          </a:prstGeom>
          <a:solidFill>
            <a:srgbClr val="DB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28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Coordination régionale</a:t>
            </a:r>
            <a:endParaRPr lang="fr-FR" sz="28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76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wipe/>
      </p:transition>
    </mc:Choice>
    <mc:Fallback>
      <p:transition spd="slow" advClick="0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ndir un rectangle avec un coin diagonal 23"/>
          <p:cNvSpPr/>
          <p:nvPr/>
        </p:nvSpPr>
        <p:spPr>
          <a:xfrm>
            <a:off x="1547664" y="1419622"/>
            <a:ext cx="3816424" cy="4466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DD0B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99791" y="1484839"/>
            <a:ext cx="160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www.cdg81.fr</a:t>
            </a:r>
            <a:endParaRPr lang="fr-F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3672408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TARN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483768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 descr="\\nas-rd5200\Diffusion\Commun Diffusion\Communication\Images Logos Pictogrammes\Logos CDG Midi-Pyrénées\logo_cdg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74" y="369588"/>
            <a:ext cx="877716" cy="5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63927"/>
            <a:ext cx="4536504" cy="3101742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39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496" y="1158880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 : </a:t>
            </a:r>
            <a:r>
              <a:rPr lang="fr-FR" sz="1400" b="1" dirty="0">
                <a:solidFill>
                  <a:srgbClr val="5BC3DE"/>
                </a:solidFill>
              </a:rPr>
              <a:t>Diplôme d'établissement : </a:t>
            </a:r>
            <a:r>
              <a:rPr lang="fr-FR" sz="1400" dirty="0">
                <a:solidFill>
                  <a:srgbClr val="5BC3DE"/>
                </a:solidFill>
              </a:rPr>
              <a:t>les métiers de l'administration territoriale, ouverture 1</a:t>
            </a:r>
            <a:r>
              <a:rPr lang="fr-FR" sz="1400" baseline="30000" dirty="0">
                <a:solidFill>
                  <a:srgbClr val="5BC3DE"/>
                </a:solidFill>
              </a:rPr>
              <a:t>er</a:t>
            </a:r>
            <a:r>
              <a:rPr lang="fr-FR" sz="1400" dirty="0">
                <a:solidFill>
                  <a:srgbClr val="5BC3DE"/>
                </a:solidFill>
              </a:rPr>
              <a:t> trimestre 2020</a:t>
            </a:r>
          </a:p>
          <a:p>
            <a:endParaRPr lang="fr-FR" sz="1000" dirty="0">
              <a:solidFill>
                <a:srgbClr val="5BC3DE"/>
              </a:solidFill>
            </a:endParaRPr>
          </a:p>
          <a:p>
            <a:pPr algn="just"/>
            <a:r>
              <a:rPr lang="fr-FR" sz="1400" dirty="0" smtClean="0">
                <a:solidFill>
                  <a:srgbClr val="5BC3DE"/>
                </a:solidFill>
              </a:rPr>
              <a:t>Né </a:t>
            </a:r>
            <a:r>
              <a:rPr lang="fr-FR" sz="1400" dirty="0">
                <a:solidFill>
                  <a:srgbClr val="5BC3DE"/>
                </a:solidFill>
              </a:rPr>
              <a:t>d’une volonté de rapprocher la FPT et </a:t>
            </a:r>
            <a:r>
              <a:rPr lang="fr-FR" sz="1400" dirty="0" smtClean="0">
                <a:solidFill>
                  <a:srgbClr val="5BC3DE"/>
                </a:solidFill>
              </a:rPr>
              <a:t>l’enseignement </a:t>
            </a:r>
            <a:r>
              <a:rPr lang="fr-FR" sz="1400" dirty="0">
                <a:solidFill>
                  <a:srgbClr val="5BC3DE"/>
                </a:solidFill>
              </a:rPr>
              <a:t>supérieur, ce diplôme est le fruit d’un partenariat avec l’INU Champollion (Albi).</a:t>
            </a:r>
          </a:p>
          <a:p>
            <a:pPr algn="just"/>
            <a:endParaRPr lang="fr-FR" sz="1000" dirty="0">
              <a:solidFill>
                <a:srgbClr val="5BC3DE"/>
              </a:solidFill>
            </a:endParaRPr>
          </a:p>
          <a:p>
            <a:pPr algn="just"/>
            <a:r>
              <a:rPr lang="fr-FR" sz="1400" dirty="0">
                <a:solidFill>
                  <a:srgbClr val="5BC3DE"/>
                </a:solidFill>
              </a:rPr>
              <a:t>Il a pour objectif de </a:t>
            </a:r>
            <a:r>
              <a:rPr lang="fr-FR" sz="1400" b="1" dirty="0">
                <a:solidFill>
                  <a:srgbClr val="5BC3DE"/>
                </a:solidFill>
              </a:rPr>
              <a:t>former des agents spécialisés</a:t>
            </a:r>
            <a:r>
              <a:rPr lang="fr-FR" sz="1400" dirty="0">
                <a:solidFill>
                  <a:srgbClr val="5BC3DE"/>
                </a:solidFill>
              </a:rPr>
              <a:t> dans la gestion et l’administration des collectivités territoriales pour répondre aux besoins de recrutement sur les </a:t>
            </a:r>
            <a:r>
              <a:rPr lang="fr-FR" sz="1400" b="1" dirty="0">
                <a:solidFill>
                  <a:srgbClr val="5BC3DE"/>
                </a:solidFill>
              </a:rPr>
              <a:t>métiers en tension</a:t>
            </a:r>
            <a:r>
              <a:rPr lang="fr-FR" sz="1400" dirty="0">
                <a:solidFill>
                  <a:srgbClr val="5BC3DE"/>
                </a:solidFill>
              </a:rPr>
              <a:t> des collectivités tarnaises et du service </a:t>
            </a:r>
            <a:r>
              <a:rPr lang="fr-FR" sz="1400" dirty="0" smtClean="0">
                <a:solidFill>
                  <a:srgbClr val="5BC3DE"/>
                </a:solidFill>
              </a:rPr>
              <a:t>Remplacement </a:t>
            </a:r>
            <a:r>
              <a:rPr lang="fr-FR" sz="1400" dirty="0">
                <a:solidFill>
                  <a:srgbClr val="5BC3DE"/>
                </a:solidFill>
              </a:rPr>
              <a:t>du Centre de </a:t>
            </a:r>
            <a:r>
              <a:rPr lang="fr-FR" sz="1400" dirty="0" smtClean="0">
                <a:solidFill>
                  <a:srgbClr val="5BC3DE"/>
                </a:solidFill>
              </a:rPr>
              <a:t>Gestion.</a:t>
            </a:r>
            <a:endParaRPr lang="fr-FR" sz="1400" dirty="0">
              <a:solidFill>
                <a:srgbClr val="5BC3DE"/>
              </a:solidFill>
            </a:endParaRPr>
          </a:p>
          <a:p>
            <a:endParaRPr lang="fr-FR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Partenariats majeurs : 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3672408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TARN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483768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2" descr="\\nas-rd5200\Diffusion\Commun Diffusion\Communication\Images Logos Pictogrammes\Logos CDG Midi-Pyrénées\logo_cdg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74" y="369588"/>
            <a:ext cx="877716" cy="5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23950"/>
            <a:ext cx="810429" cy="648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1" y="4484782"/>
            <a:ext cx="1108717" cy="46323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64" y="4392398"/>
            <a:ext cx="552556" cy="6480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737" y="4386446"/>
            <a:ext cx="486080" cy="6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85" y="3738446"/>
            <a:ext cx="589091" cy="648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05" y="3723878"/>
            <a:ext cx="486315" cy="6480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68" y="3723950"/>
            <a:ext cx="643423" cy="51731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41" y="4449576"/>
            <a:ext cx="1195867" cy="505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41</a:t>
            </a:fld>
            <a:endParaRPr lang="fr-FR"/>
          </a:p>
        </p:txBody>
      </p:sp>
      <p:pic>
        <p:nvPicPr>
          <p:cNvPr id="30" name="Picture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1B37058D-CEEE-49B9-8788-1D8A69CD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8680" y="4255660"/>
            <a:ext cx="973400" cy="9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978" y="3691101"/>
            <a:ext cx="1277598" cy="62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30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412515" y="1796780"/>
            <a:ext cx="4167597" cy="18550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5688632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TARN-ET-GARONNE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4211960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18687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</a:t>
            </a: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Francis </a:t>
            </a:r>
            <a:r>
              <a:rPr lang="fr-FR" b="1" dirty="0" smtClean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LABRUYÈRE</a:t>
            </a:r>
            <a:endParaRPr lang="fr-FR" b="1" dirty="0">
              <a:solidFill>
                <a:srgbClr val="DB1D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Maire de </a:t>
            </a:r>
            <a:r>
              <a:rPr 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Villemade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Directeur Général des 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Pierre LORENZO</a:t>
            </a:r>
          </a:p>
        </p:txBody>
      </p:sp>
      <p:pic>
        <p:nvPicPr>
          <p:cNvPr id="11266" name="Picture 2" descr="\\nas-rd5200\Diffusion\Commun Diffusion\Communication\Images Logos Pictogrammes\Logos CDG Midi-Pyrénées\logo_cdg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67" y="395796"/>
            <a:ext cx="917314" cy="4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93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ndir un rectangle avec un coin diagonal 23"/>
          <p:cNvSpPr/>
          <p:nvPr/>
        </p:nvSpPr>
        <p:spPr>
          <a:xfrm>
            <a:off x="1547664" y="1419622"/>
            <a:ext cx="3816424" cy="4466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DD0B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99790" y="1484839"/>
            <a:ext cx="160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www.cdg82.fr</a:t>
            </a:r>
            <a:endParaRPr lang="fr-FR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4"/>
          <a:stretch/>
        </p:blipFill>
        <p:spPr>
          <a:xfrm>
            <a:off x="1061080" y="2100771"/>
            <a:ext cx="4663048" cy="2982791"/>
          </a:xfrm>
          <a:prstGeom prst="rect">
            <a:avLst/>
          </a:prstGeom>
        </p:spPr>
      </p:pic>
      <p:sp>
        <p:nvSpPr>
          <p:cNvPr id="17" name="Rectangle à coins arrondis 16"/>
          <p:cNvSpPr/>
          <p:nvPr/>
        </p:nvSpPr>
        <p:spPr>
          <a:xfrm>
            <a:off x="-828600" y="395795"/>
            <a:ext cx="5688632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TARN-ET-GARONNE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211960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\\nas-rd5200\Diffusion\Commun Diffusion\Communication\Images Logos Pictogrammes\Logos CDG Midi-Pyrénées\logo_cdg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67" y="395796"/>
            <a:ext cx="917314" cy="4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39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angle à coins arrondis 23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ectangle à coins arrondis 24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ectangle à coins arrondis 25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0002" y="3210530"/>
            <a:ext cx="5976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Partenariats majeurs :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-828600" y="395795"/>
            <a:ext cx="5688632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du TARN-ET-GARONNE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4211960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Picture 2" descr="\\nas-rd5200\Diffusion\Commun Diffusion\Communication\Images Logos Pictogrammes\Logos CDG Midi-Pyrénées\logo_cdg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67" y="395796"/>
            <a:ext cx="917314" cy="4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9065B447-759E-412A-8790-BB6DAD3C7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82" y="3622320"/>
            <a:ext cx="936104" cy="74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F5280621-B1A8-40F7-A873-C1F16B3A8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89679"/>
            <a:ext cx="854279" cy="85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56DBF4AF-250E-4D9A-A8A9-60241407D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2" y="3507854"/>
            <a:ext cx="879630" cy="87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A9D626D1-099E-41DA-A683-9E882FB9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789" y="4416680"/>
            <a:ext cx="1624411" cy="6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Résultat de recherche d'images pour &quot;cap emploi montauban&quot;">
            <a:extLst>
              <a:ext uri="{FF2B5EF4-FFF2-40B4-BE49-F238E27FC236}">
                <a16:creationId xmlns:lc="http://schemas.openxmlformats.org/drawingml/2006/lockedCanvas" xmlns:a16="http://schemas.microsoft.com/office/drawing/2014/main" xmlns="" id="{96A212A3-DDB6-4A6E-8451-687FD416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50" y="3780845"/>
            <a:ext cx="1243217" cy="51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0593E857-EC49-4C7C-8B8B-A861EEAA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9712" y="4407330"/>
            <a:ext cx="612692" cy="61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94A764-2B4D-4BED-9DD5-B6F443C2B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437" y="4515966"/>
            <a:ext cx="1236235" cy="4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F970E3EF-8454-40B8-89D4-4532FC508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9832" y="4381767"/>
            <a:ext cx="1286686" cy="85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1B37058D-CEEE-49B9-8788-1D8A69CD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6392" y="3542566"/>
            <a:ext cx="973400" cy="9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44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80002" y="952728"/>
            <a:ext cx="647799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Projets :</a:t>
            </a:r>
          </a:p>
          <a:p>
            <a:endParaRPr lang="fr-FR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Accompagnement </a:t>
            </a: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agents territoriaux et des demandeurs d’emploi en situation de handicap par le biais du FIPHFP,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Accompagnement des collectivités en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termes </a:t>
            </a: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missions </a:t>
            </a: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temporaires, notamment par le développement de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partenariats </a:t>
            </a: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formation avec 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Pôle </a:t>
            </a:r>
            <a:r>
              <a:rPr lang="fr-FR" sz="1400" dirty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Emploi</a:t>
            </a: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5BC3D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Ingénierie de logiciels informatiques pour permettre une efficacité optimale  en matière de mise en œuvre des missions temporaires.</a:t>
            </a:r>
            <a:endParaRPr lang="fr-FR" sz="1400" dirty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4357168" cy="447763"/>
          </a:xfrm>
          <a:prstGeom prst="roundRect">
            <a:avLst>
              <a:gd name="adj" fmla="val 31784"/>
            </a:avLst>
          </a:prstGeom>
          <a:solidFill>
            <a:srgbClr val="DB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 pitchFamily="34" charset="0"/>
              </a:rPr>
              <a:t>              </a:t>
            </a:r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ÉCO-RESPONSABILITÉ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0" name="Connecteur droit 29"/>
          <p:cNvCxnSpPr>
            <a:stCxn id="43" idx="6"/>
            <a:endCxn id="36" idx="2"/>
          </p:cNvCxnSpPr>
          <p:nvPr/>
        </p:nvCxnSpPr>
        <p:spPr>
          <a:xfrm>
            <a:off x="2265087" y="1656164"/>
            <a:ext cx="218681" cy="0"/>
          </a:xfrm>
          <a:prstGeom prst="line">
            <a:avLst/>
          </a:prstGeom>
          <a:ln w="28575">
            <a:solidFill>
              <a:srgbClr val="4CC5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>
            <a:stCxn id="38" idx="0"/>
            <a:endCxn id="42" idx="2"/>
          </p:cNvCxnSpPr>
          <p:nvPr/>
        </p:nvCxnSpPr>
        <p:spPr>
          <a:xfrm flipH="1">
            <a:off x="529239" y="3378413"/>
            <a:ext cx="475027" cy="4440"/>
          </a:xfrm>
          <a:prstGeom prst="line">
            <a:avLst/>
          </a:prstGeom>
          <a:ln w="28575">
            <a:solidFill>
              <a:srgbClr val="4CC5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3143391" y="2501592"/>
            <a:ext cx="1" cy="1239817"/>
          </a:xfrm>
          <a:prstGeom prst="line">
            <a:avLst/>
          </a:prstGeom>
          <a:ln w="28575">
            <a:solidFill>
              <a:srgbClr val="4CC5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C:\Users\peyrouse.n\Desktop\CRE 2019\Logo arbre DD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" t="67118" r="96" b="14779"/>
          <a:stretch/>
        </p:blipFill>
        <p:spPr bwMode="auto">
          <a:xfrm>
            <a:off x="1004267" y="4347492"/>
            <a:ext cx="4579548" cy="62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necteur droit 33"/>
          <p:cNvCxnSpPr/>
          <p:nvPr/>
        </p:nvCxnSpPr>
        <p:spPr>
          <a:xfrm flipV="1">
            <a:off x="3143391" y="3741409"/>
            <a:ext cx="0" cy="1206605"/>
          </a:xfrm>
          <a:prstGeom prst="line">
            <a:avLst/>
          </a:prstGeom>
          <a:ln w="28575">
            <a:solidFill>
              <a:srgbClr val="4CC5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3747520" y="3813647"/>
            <a:ext cx="0" cy="1134367"/>
          </a:xfrm>
          <a:prstGeom prst="line">
            <a:avLst/>
          </a:prstGeom>
          <a:ln w="28575">
            <a:solidFill>
              <a:srgbClr val="4CC5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rondir un rectangle avec un coin diagonal 35"/>
          <p:cNvSpPr/>
          <p:nvPr/>
        </p:nvSpPr>
        <p:spPr>
          <a:xfrm>
            <a:off x="2483768" y="1293168"/>
            <a:ext cx="1874701" cy="725992"/>
          </a:xfrm>
          <a:prstGeom prst="round2DiagRect">
            <a:avLst/>
          </a:prstGeom>
          <a:solidFill>
            <a:srgbClr val="DEDD0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IMPRESSION </a:t>
            </a:r>
          </a:p>
          <a:p>
            <a:r>
              <a:rPr lang="fr-FR" sz="16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PAPIER </a:t>
            </a:r>
            <a:r>
              <a:rPr lang="fr-FR" sz="1600" dirty="0">
                <a:solidFill>
                  <a:schemeClr val="tx1"/>
                </a:solidFill>
                <a:latin typeface="Tw Cen MT" panose="020B0602020104020603" pitchFamily="34" charset="0"/>
              </a:rPr>
              <a:t>LIMITÉE</a:t>
            </a:r>
          </a:p>
        </p:txBody>
      </p:sp>
      <p:sp>
        <p:nvSpPr>
          <p:cNvPr id="37" name="Arrondir un rectangle avec un coin diagonal 36"/>
          <p:cNvSpPr/>
          <p:nvPr/>
        </p:nvSpPr>
        <p:spPr>
          <a:xfrm flipH="1">
            <a:off x="107504" y="2143541"/>
            <a:ext cx="2395776" cy="725992"/>
          </a:xfrm>
          <a:prstGeom prst="round2DiagRect">
            <a:avLst/>
          </a:prstGeom>
          <a:solidFill>
            <a:srgbClr val="DEDD0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6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GESTION SÉLECTIVE </a:t>
            </a:r>
            <a:endParaRPr lang="fr-FR" sz="1600" dirty="0">
              <a:solidFill>
                <a:schemeClr val="tx1"/>
              </a:solidFill>
              <a:latin typeface="Tw Cen MT" panose="020B0602020104020603" pitchFamily="34" charset="0"/>
            </a:endParaRPr>
          </a:p>
          <a:p>
            <a:pPr algn="r"/>
            <a:r>
              <a:rPr lang="fr-FR" sz="1600" dirty="0">
                <a:solidFill>
                  <a:schemeClr val="tx1"/>
                </a:solidFill>
                <a:latin typeface="Tw Cen MT" panose="020B0602020104020603" pitchFamily="34" charset="0"/>
              </a:rPr>
              <a:t>DES DÉCHETS SUR PLACE</a:t>
            </a:r>
          </a:p>
        </p:txBody>
      </p:sp>
      <p:sp>
        <p:nvSpPr>
          <p:cNvPr id="38" name="Arrondir un rectangle avec un coin diagonal 37"/>
          <p:cNvSpPr/>
          <p:nvPr/>
        </p:nvSpPr>
        <p:spPr>
          <a:xfrm flipH="1">
            <a:off x="1004266" y="3015417"/>
            <a:ext cx="2524302" cy="725992"/>
          </a:xfrm>
          <a:prstGeom prst="round2DiagRect">
            <a:avLst/>
          </a:prstGeom>
          <a:solidFill>
            <a:srgbClr val="DEDD0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6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LIEU </a:t>
            </a:r>
            <a:r>
              <a:rPr lang="fr-FR" sz="1600" dirty="0">
                <a:solidFill>
                  <a:schemeClr val="tx1"/>
                </a:solidFill>
                <a:latin typeface="Tw Cen MT" panose="020B0602020104020603" pitchFamily="34" charset="0"/>
              </a:rPr>
              <a:t>RESPECTUEUX DES </a:t>
            </a:r>
          </a:p>
          <a:p>
            <a:pPr algn="r"/>
            <a:r>
              <a:rPr lang="fr-FR" sz="1600" dirty="0">
                <a:solidFill>
                  <a:schemeClr val="tx1"/>
                </a:solidFill>
                <a:latin typeface="Tw Cen MT" panose="020B0602020104020603" pitchFamily="34" charset="0"/>
              </a:rPr>
              <a:t>ENJEUX </a:t>
            </a:r>
            <a:r>
              <a:rPr lang="fr-FR" sz="16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ÉCOLOGIQUES</a:t>
            </a:r>
            <a:endParaRPr lang="fr-FR" sz="16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39" name="Arrondir un rectangle avec un coin diagonal 38"/>
          <p:cNvSpPr/>
          <p:nvPr/>
        </p:nvSpPr>
        <p:spPr>
          <a:xfrm>
            <a:off x="3851921" y="2205798"/>
            <a:ext cx="2448272" cy="725992"/>
          </a:xfrm>
          <a:prstGeom prst="round2DiagRect">
            <a:avLst/>
          </a:prstGeom>
          <a:solidFill>
            <a:srgbClr val="DEDD0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CIRCUITS </a:t>
            </a:r>
            <a:r>
              <a:rPr lang="fr-FR" sz="1600" dirty="0">
                <a:solidFill>
                  <a:schemeClr val="tx1"/>
                </a:solidFill>
                <a:latin typeface="Tw Cen MT" panose="020B0602020104020603" pitchFamily="34" charset="0"/>
              </a:rPr>
              <a:t>COURTS </a:t>
            </a:r>
            <a:endParaRPr lang="fr-FR" sz="1600" dirty="0" smtClean="0">
              <a:solidFill>
                <a:schemeClr val="tx1"/>
              </a:solidFill>
              <a:latin typeface="Tw Cen MT" panose="020B0602020104020603" pitchFamily="34" charset="0"/>
            </a:endParaRPr>
          </a:p>
          <a:p>
            <a:r>
              <a:rPr lang="fr-FR" sz="16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POUR LA </a:t>
            </a:r>
            <a:r>
              <a:rPr lang="fr-FR" sz="1600" dirty="0">
                <a:solidFill>
                  <a:schemeClr val="tx1"/>
                </a:solidFill>
                <a:latin typeface="Tw Cen MT" panose="020B0602020104020603" pitchFamily="34" charset="0"/>
              </a:rPr>
              <a:t>RESTAURATION</a:t>
            </a:r>
          </a:p>
        </p:txBody>
      </p:sp>
      <p:sp>
        <p:nvSpPr>
          <p:cNvPr id="40" name="Arrondir un rectangle avec un coin diagonal 39"/>
          <p:cNvSpPr/>
          <p:nvPr/>
        </p:nvSpPr>
        <p:spPr>
          <a:xfrm>
            <a:off x="3687890" y="3148007"/>
            <a:ext cx="2844823" cy="725992"/>
          </a:xfrm>
          <a:prstGeom prst="round2DiagRect">
            <a:avLst/>
          </a:prstGeom>
          <a:solidFill>
            <a:srgbClr val="DEDD0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ACCESSIBILITÉ EN TRANSPORT </a:t>
            </a:r>
          </a:p>
          <a:p>
            <a:r>
              <a:rPr lang="fr-FR" sz="1600" dirty="0" smtClean="0">
                <a:solidFill>
                  <a:schemeClr val="tx1"/>
                </a:solidFill>
                <a:latin typeface="Tw Cen MT" panose="020B0602020104020603" pitchFamily="34" charset="0"/>
              </a:rPr>
              <a:t>EN COMMUN FACILITÉ</a:t>
            </a:r>
            <a:endParaRPr lang="fr-FR" sz="1600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cxnSp>
        <p:nvCxnSpPr>
          <p:cNvPr id="41" name="Connecteur droit 40"/>
          <p:cNvCxnSpPr/>
          <p:nvPr/>
        </p:nvCxnSpPr>
        <p:spPr>
          <a:xfrm flipH="1">
            <a:off x="3143391" y="4011910"/>
            <a:ext cx="604129" cy="537397"/>
          </a:xfrm>
          <a:prstGeom prst="line">
            <a:avLst/>
          </a:prstGeom>
          <a:ln w="28575">
            <a:solidFill>
              <a:srgbClr val="4CC5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rganigramme : Connecteur 41"/>
          <p:cNvSpPr/>
          <p:nvPr/>
        </p:nvSpPr>
        <p:spPr>
          <a:xfrm>
            <a:off x="529239" y="3255692"/>
            <a:ext cx="254322" cy="254322"/>
          </a:xfrm>
          <a:prstGeom prst="flowChartConnector">
            <a:avLst/>
          </a:prstGeom>
          <a:solidFill>
            <a:srgbClr val="DEDD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Organigramme : Connecteur 42"/>
          <p:cNvSpPr/>
          <p:nvPr/>
        </p:nvSpPr>
        <p:spPr>
          <a:xfrm>
            <a:off x="1908751" y="1477996"/>
            <a:ext cx="356336" cy="356336"/>
          </a:xfrm>
          <a:prstGeom prst="flowChartConnector">
            <a:avLst/>
          </a:prstGeom>
          <a:solidFill>
            <a:srgbClr val="DEDD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Organigramme : Connecteur 43"/>
          <p:cNvSpPr/>
          <p:nvPr/>
        </p:nvSpPr>
        <p:spPr>
          <a:xfrm>
            <a:off x="2845138" y="2179700"/>
            <a:ext cx="608074" cy="608074"/>
          </a:xfrm>
          <a:prstGeom prst="flowChartConnector">
            <a:avLst/>
          </a:prstGeom>
          <a:solidFill>
            <a:srgbClr val="DEDD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Organigramme : Connecteur 44"/>
          <p:cNvSpPr/>
          <p:nvPr/>
        </p:nvSpPr>
        <p:spPr>
          <a:xfrm>
            <a:off x="4858201" y="1487967"/>
            <a:ext cx="435711" cy="435711"/>
          </a:xfrm>
          <a:prstGeom prst="flowChartConnector">
            <a:avLst/>
          </a:prstGeom>
          <a:solidFill>
            <a:srgbClr val="DEDD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45"/>
          <p:cNvCxnSpPr/>
          <p:nvPr/>
        </p:nvCxnSpPr>
        <p:spPr>
          <a:xfrm>
            <a:off x="2834658" y="3940808"/>
            <a:ext cx="308733" cy="215118"/>
          </a:xfrm>
          <a:prstGeom prst="line">
            <a:avLst/>
          </a:prstGeom>
          <a:ln w="28575">
            <a:solidFill>
              <a:srgbClr val="4CC5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rganigramme : Connecteur 46"/>
          <p:cNvSpPr/>
          <p:nvPr/>
        </p:nvSpPr>
        <p:spPr>
          <a:xfrm>
            <a:off x="2707497" y="3813647"/>
            <a:ext cx="254322" cy="254322"/>
          </a:xfrm>
          <a:prstGeom prst="flowChartConnector">
            <a:avLst/>
          </a:prstGeom>
          <a:solidFill>
            <a:srgbClr val="DEDD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47"/>
          <p:cNvCxnSpPr>
            <a:stCxn id="39" idx="3"/>
            <a:endCxn id="45" idx="4"/>
          </p:cNvCxnSpPr>
          <p:nvPr/>
        </p:nvCxnSpPr>
        <p:spPr>
          <a:xfrm flipV="1">
            <a:off x="5076057" y="1923678"/>
            <a:ext cx="0" cy="282120"/>
          </a:xfrm>
          <a:prstGeom prst="line">
            <a:avLst/>
          </a:prstGeom>
          <a:ln w="28575">
            <a:solidFill>
              <a:srgbClr val="4CC5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flipH="1">
            <a:off x="4759712" y="4956869"/>
            <a:ext cx="824103" cy="0"/>
          </a:xfrm>
          <a:prstGeom prst="line">
            <a:avLst/>
          </a:prstGeom>
          <a:ln w="28575">
            <a:solidFill>
              <a:srgbClr val="4CC5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>
            <a:off x="1004266" y="4956869"/>
            <a:ext cx="792086" cy="0"/>
          </a:xfrm>
          <a:prstGeom prst="line">
            <a:avLst/>
          </a:prstGeom>
          <a:ln w="28575">
            <a:solidFill>
              <a:srgbClr val="4CC5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330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 thruBlk="1" dir="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-2268760" y="213473"/>
            <a:ext cx="6192688" cy="576064"/>
          </a:xfrm>
          <a:prstGeom prst="roundRect">
            <a:avLst>
              <a:gd name="adj" fmla="val 31784"/>
            </a:avLst>
          </a:prstGeom>
          <a:solidFill>
            <a:srgbClr val="DB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28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Centres de Gestion</a:t>
            </a:r>
            <a:endParaRPr lang="fr-FR" sz="28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\\nas-rd5200\Diffusion\Commun Diffusion\Communication\CRE 2019\Communication\Powerpoint CRE promotion CDG\Logo Partenaire\carte occitanie-frontie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67494"/>
            <a:ext cx="7416824" cy="5313863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18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wipe/>
      </p:transition>
    </mc:Choice>
    <mc:Fallback>
      <p:transition spd="slow" advClick="0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-828600" y="395795"/>
            <a:ext cx="4800350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l’ ARIÈGE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199568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Présidente</a:t>
            </a:r>
          </a:p>
          <a:p>
            <a:pPr algn="ctr"/>
            <a:r>
              <a:rPr lang="fr-FR" b="1" dirty="0">
                <a:solidFill>
                  <a:srgbClr val="DB1C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Martine ESTEBAN</a:t>
            </a:r>
          </a:p>
          <a:p>
            <a:pPr algn="ctr"/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Maire de Varilhes</a:t>
            </a:r>
          </a:p>
          <a:p>
            <a:pPr algn="ctr"/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Directeur Général des 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 err="1">
                <a:solidFill>
                  <a:srgbClr val="DB1C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Frédérick</a:t>
            </a:r>
            <a:r>
              <a:rPr lang="fr-FR" b="1" dirty="0">
                <a:solidFill>
                  <a:srgbClr val="DB1C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DEDIEU</a:t>
            </a:r>
          </a:p>
        </p:txBody>
      </p:sp>
      <p:sp>
        <p:nvSpPr>
          <p:cNvPr id="24" name="Ellipse 23"/>
          <p:cNvSpPr/>
          <p:nvPr/>
        </p:nvSpPr>
        <p:spPr>
          <a:xfrm>
            <a:off x="2891630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\\nas-rd5200\Diffusion\Commun Diffusion\Communication\Images Logos Pictogrammes\Logos CDG Midi-Pyrénées\logo_cdg09_sansfon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38" y="237018"/>
            <a:ext cx="1008112" cy="7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à coins arrondis 22"/>
          <p:cNvSpPr/>
          <p:nvPr/>
        </p:nvSpPr>
        <p:spPr>
          <a:xfrm>
            <a:off x="1412515" y="1940796"/>
            <a:ext cx="4167597" cy="1855090"/>
          </a:xfrm>
          <a:prstGeom prst="roundRect">
            <a:avLst/>
          </a:prstGeom>
          <a:noFill/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78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-828600" y="395795"/>
            <a:ext cx="4800350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l’ ARIÈGE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2891630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4" name="Arrondir un rectangle avec un coin diagonal 13"/>
          <p:cNvSpPr/>
          <p:nvPr/>
        </p:nvSpPr>
        <p:spPr>
          <a:xfrm>
            <a:off x="1547664" y="1419622"/>
            <a:ext cx="3816424" cy="4466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DD0B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\\nas-rd5200\Diffusion\Commun Diffusion\Communication\Images Logos Pictogrammes\Logos CDG Midi-Pyrénées\logo_cdg09_sansfon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38" y="237018"/>
            <a:ext cx="1008112" cy="7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e 20"/>
          <p:cNvGrpSpPr/>
          <p:nvPr/>
        </p:nvGrpSpPr>
        <p:grpSpPr>
          <a:xfrm>
            <a:off x="660950" y="1278951"/>
            <a:ext cx="5572210" cy="3839854"/>
            <a:chOff x="903310" y="3429000"/>
            <a:chExt cx="4388770" cy="3024336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325" y="3984933"/>
              <a:ext cx="4169029" cy="246840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903310" y="3429000"/>
              <a:ext cx="4388770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www.cdg09.fr</a:t>
              </a:r>
              <a:endParaRPr lang="fr-FR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45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-828600" y="395795"/>
            <a:ext cx="4800350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l’ ARIÈGE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2891630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pic>
        <p:nvPicPr>
          <p:cNvPr id="2050" name="Picture 2" descr="\\nas-rd5200\Diffusion\Commun Diffusion\Communication\Images Logos Pictogrammes\Logos CDG Midi-Pyrénées\logo_cdg09_sansfon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38" y="237018"/>
            <a:ext cx="1008112" cy="7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46558" y="3786594"/>
            <a:ext cx="2744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Partenariats majeurs 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496" y="987574"/>
            <a:ext cx="662473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Projets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800" dirty="0" smtClean="0">
              <a:solidFill>
                <a:srgbClr val="5BC3D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BC3DE"/>
                </a:solidFill>
              </a:rPr>
              <a:t>Signature de la convention </a:t>
            </a:r>
            <a:r>
              <a:rPr lang="fr-FR" sz="1600" i="1" dirty="0">
                <a:solidFill>
                  <a:srgbClr val="5BC3DE"/>
                </a:solidFill>
              </a:rPr>
              <a:t>(version 4) </a:t>
            </a:r>
            <a:r>
              <a:rPr lang="fr-FR" sz="1600" dirty="0">
                <a:solidFill>
                  <a:srgbClr val="5BC3DE"/>
                </a:solidFill>
              </a:rPr>
              <a:t>avec le FIPHFP,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BC3DE"/>
                </a:solidFill>
              </a:rPr>
              <a:t>Développement du service missions temporaires, mise en place de parcours de sensibilisation aux métiers de secrétaires de mairie avec Pôle Emploi, Cap Emploi et le </a:t>
            </a:r>
            <a:r>
              <a:rPr lang="fr-FR" sz="1600" dirty="0" smtClean="0">
                <a:solidFill>
                  <a:srgbClr val="5BC3DE"/>
                </a:solidFill>
              </a:rPr>
              <a:t>CNFPT,</a:t>
            </a:r>
            <a:endParaRPr lang="fr-FR" sz="1600" dirty="0">
              <a:solidFill>
                <a:srgbClr val="5BC3DE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BC3DE"/>
                </a:solidFill>
              </a:rPr>
              <a:t>Mise en place de la Période Préparatoire au Reclassement et </a:t>
            </a:r>
            <a:r>
              <a:rPr lang="fr-FR" sz="1600" dirty="0" smtClean="0">
                <a:solidFill>
                  <a:srgbClr val="5BC3DE"/>
                </a:solidFill>
              </a:rPr>
              <a:t>du </a:t>
            </a:r>
            <a:r>
              <a:rPr lang="fr-FR" sz="1600" dirty="0">
                <a:solidFill>
                  <a:srgbClr val="5BC3DE"/>
                </a:solidFill>
              </a:rPr>
              <a:t>conseil en </a:t>
            </a:r>
            <a:r>
              <a:rPr lang="fr-FR" sz="1600" dirty="0" smtClean="0">
                <a:solidFill>
                  <a:srgbClr val="5BC3DE"/>
                </a:solidFill>
              </a:rPr>
              <a:t>organisation,</a:t>
            </a:r>
            <a:endParaRPr lang="fr-FR" sz="1600" dirty="0">
              <a:solidFill>
                <a:srgbClr val="5BC3DE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BC3DE"/>
                </a:solidFill>
              </a:rPr>
              <a:t>Accueil spécifique des agents techniques du Service remplacement par le Service </a:t>
            </a:r>
            <a:r>
              <a:rPr lang="fr-FR" sz="1600" dirty="0" smtClean="0">
                <a:solidFill>
                  <a:srgbClr val="5BC3DE"/>
                </a:solidFill>
              </a:rPr>
              <a:t>Prévention,</a:t>
            </a:r>
            <a:endParaRPr lang="fr-FR" sz="1600" dirty="0">
              <a:solidFill>
                <a:srgbClr val="5BC3DE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BC3DE"/>
                </a:solidFill>
              </a:rPr>
              <a:t>Développement de l’assistance personnalisée à l’évolution </a:t>
            </a:r>
            <a:r>
              <a:rPr lang="fr-FR" sz="1600" dirty="0" smtClean="0">
                <a:solidFill>
                  <a:srgbClr val="5BC3DE"/>
                </a:solidFill>
              </a:rPr>
              <a:t>professionnelle</a:t>
            </a:r>
            <a:r>
              <a:rPr lang="fr-FR" sz="1600" dirty="0">
                <a:solidFill>
                  <a:srgbClr val="5BC3DE"/>
                </a:solidFill>
              </a:rPr>
              <a:t>. 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868C07E6-6879-4CC0-8115-9D4F9665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60971"/>
            <a:ext cx="857948" cy="68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="" xmlns:a16="http://schemas.microsoft.com/office/drawing/2014/main" id="{67D5DF2A-19AD-4885-BF27-C561403D4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17" y="4260971"/>
            <a:ext cx="759051" cy="75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D7F669AF-2736-4CCD-AF5C-CF9C18DDB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39902"/>
            <a:ext cx="1109786" cy="110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 descr="Une image contenant dessin&#10;&#10;Description générée automatiquement">
            <a:extLst>
              <a:ext uri="{FF2B5EF4-FFF2-40B4-BE49-F238E27FC236}">
                <a16:creationId xmlns="" xmlns:a16="http://schemas.microsoft.com/office/drawing/2014/main" id="{8CD6BA5F-8D48-4057-8AEC-13C1F09269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399146"/>
            <a:ext cx="2105228" cy="404852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8</a:t>
            </a:fld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49532E4-B8A5-47A3-8858-D7C6E39797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60971"/>
            <a:ext cx="765378" cy="6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1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:push dir="u"/>
      </p:transition>
    </mc:Choice>
    <mc:Fallback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412515" y="1851670"/>
            <a:ext cx="4167597" cy="18550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259632" y="192367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Président </a:t>
            </a: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Roger </a:t>
            </a:r>
            <a:r>
              <a:rPr lang="fr-FR" b="1" dirty="0" smtClean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ADIVÈZE</a:t>
            </a:r>
            <a:endParaRPr lang="fr-FR" b="1" dirty="0">
              <a:solidFill>
                <a:srgbClr val="DB1D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Maire d’</a:t>
            </a:r>
            <a:r>
              <a:rPr 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Alairac</a:t>
            </a: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Directrice Générale des </a:t>
            </a:r>
            <a:r>
              <a:rPr lang="fr-F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</a:t>
            </a:r>
            <a:endParaRPr lang="fr-F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solidFill>
                  <a:srgbClr val="DB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Hélène LACOMBE 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-828600" y="395795"/>
            <a:ext cx="4338215" cy="447763"/>
          </a:xfrm>
          <a:prstGeom prst="roundRect">
            <a:avLst>
              <a:gd name="adj" fmla="val 31784"/>
            </a:avLst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0113"/>
            <a:r>
              <a:rPr lang="fr-FR" sz="2400" cap="smal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CDG de l’ AUDE</a:t>
            </a:r>
            <a:endParaRPr lang="fr-FR" sz="2400" cap="sm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2555776" y="51470"/>
            <a:ext cx="1152128" cy="11521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DD0B"/>
            </a:solidFill>
          </a:ln>
          <a:effectLst>
            <a:outerShdw blurRad="63500" dist="508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60232" y="0"/>
            <a:ext cx="2483768" cy="5143500"/>
          </a:xfrm>
          <a:prstGeom prst="rect">
            <a:avLst/>
          </a:prstGeom>
          <a:solidFill>
            <a:srgbClr val="5BC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BC3D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732238" y="267494"/>
            <a:ext cx="4536506" cy="2414447"/>
            <a:chOff x="5413605" y="267494"/>
            <a:chExt cx="5005946" cy="2664296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5413605" y="267494"/>
              <a:ext cx="3575675" cy="576064"/>
            </a:xfrm>
            <a:prstGeom prst="roundRect">
              <a:avLst>
                <a:gd name="adj" fmla="val 31784"/>
              </a:avLst>
            </a:prstGeom>
            <a:solidFill>
              <a:srgbClr val="DB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Conférence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6531119" y="1131590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Régionale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5895443" y="1779662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 l’Emploi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372200" y="2427734"/>
              <a:ext cx="3888432" cy="504056"/>
            </a:xfrm>
            <a:prstGeom prst="roundRect">
              <a:avLst>
                <a:gd name="adj" fmla="val 31784"/>
              </a:avLst>
            </a:prstGeom>
            <a:solidFill>
              <a:srgbClr val="DED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cap="small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Territorial</a:t>
              </a:r>
              <a:endParaRPr lang="fr-FR" cap="sm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660232" y="3932263"/>
            <a:ext cx="2520280" cy="1324932"/>
            <a:chOff x="2924786" y="3753747"/>
            <a:chExt cx="2843513" cy="1494858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493489" y="3753747"/>
              <a:ext cx="1749327" cy="1064782"/>
            </a:xfrm>
            <a:prstGeom prst="roundRect">
              <a:avLst>
                <a:gd name="adj" fmla="val 2701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24786" y="4574798"/>
              <a:ext cx="2843513" cy="673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732" y="3872962"/>
              <a:ext cx="1632208" cy="111735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6660232" y="3363839"/>
            <a:ext cx="2483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novembre 2019</a:t>
            </a:r>
            <a:r>
              <a:rPr lang="fr-FR" sz="1200" i="1" dirty="0">
                <a:solidFill>
                  <a:srgbClr val="D71D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pic>
        <p:nvPicPr>
          <p:cNvPr id="3074" name="Picture 2" descr="\\nas-rd5200\Diffusion\Commun Diffusion\Communication\Images Logos Pictogrammes\Logos CDG Languedoc-Roussillon\logo_cdg_11_haute_qual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978" y="267493"/>
            <a:ext cx="785637" cy="71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9E4A7-62DF-41A1-830F-6AA701EEC98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78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4487</TotalTime>
  <Words>1743</Words>
  <Application>Microsoft Office PowerPoint</Application>
  <PresentationFormat>Affichage à l'écran (16:9)</PresentationFormat>
  <Paragraphs>581</Paragraphs>
  <Slides>45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FOURES Anaïs</dc:creator>
  <cp:lastModifiedBy>PEYROUSE Nicolas</cp:lastModifiedBy>
  <cp:revision>132</cp:revision>
  <cp:lastPrinted>2019-11-07T11:12:46Z</cp:lastPrinted>
  <dcterms:created xsi:type="dcterms:W3CDTF">2019-10-11T12:35:46Z</dcterms:created>
  <dcterms:modified xsi:type="dcterms:W3CDTF">2019-11-12T17:12:40Z</dcterms:modified>
</cp:coreProperties>
</file>